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9" r:id="rId5"/>
    <p:sldId id="288" r:id="rId6"/>
    <p:sldId id="260" r:id="rId7"/>
    <p:sldId id="261" r:id="rId8"/>
    <p:sldId id="28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290036"/>
            <a:ext cx="11887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Полыни горькой трава     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Artemisiae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absinthii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herba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Полынь горькая</a:t>
            </a:r>
            <a:r>
              <a:rPr lang="en-US" sz="4000" dirty="0">
                <a:latin typeface="Times New Roman" panose="02020603050405020304" pitchFamily="18" charset="0"/>
              </a:rPr>
              <a:t>                      </a:t>
            </a:r>
            <a:r>
              <a:rPr lang="en-US" sz="4000" i="1" dirty="0" smtClean="0">
                <a:latin typeface="Times New Roman" panose="02020603050405020304" pitchFamily="18" charset="0"/>
              </a:rPr>
              <a:t>Artemisia </a:t>
            </a:r>
            <a:r>
              <a:rPr lang="en-US" sz="4000" i="1" dirty="0" err="1">
                <a:latin typeface="Times New Roman" panose="02020603050405020304" pitchFamily="18" charset="0"/>
              </a:rPr>
              <a:t>absinthium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L.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Астровые    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Asteraceae</a:t>
            </a:r>
            <a:endParaRPr lang="ru-RU" sz="4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2292536"/>
            <a:ext cx="4967225" cy="456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64526"/>
            <a:ext cx="3911600" cy="5882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664526"/>
            <a:ext cx="7842807" cy="588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837" y="3845499"/>
            <a:ext cx="11532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 </a:t>
            </a:r>
            <a:r>
              <a:rPr lang="ru-RU" sz="2800" dirty="0" smtClean="0"/>
              <a:t>                         α-</a:t>
            </a:r>
            <a:r>
              <a:rPr lang="ru-RU" sz="2800" dirty="0" err="1" smtClean="0"/>
              <a:t>туйон</a:t>
            </a:r>
            <a:r>
              <a:rPr lang="ru-RU" sz="2800" dirty="0" smtClean="0"/>
              <a:t>                    </a:t>
            </a:r>
            <a:r>
              <a:rPr lang="ru-RU" sz="2800" dirty="0"/>
              <a:t>β-</a:t>
            </a:r>
            <a:r>
              <a:rPr lang="ru-RU" sz="2800" dirty="0" err="1"/>
              <a:t>туйон</a:t>
            </a:r>
            <a:r>
              <a:rPr lang="ru-RU" sz="2800" dirty="0"/>
              <a:t>                     </a:t>
            </a:r>
            <a:r>
              <a:rPr lang="ru-RU" sz="2800" dirty="0" smtClean="0"/>
              <a:t>   </a:t>
            </a:r>
            <a:r>
              <a:rPr lang="ru-RU" sz="2800" dirty="0" err="1"/>
              <a:t>туйол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2864380" y="23046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9"/>
          <p:cNvSpPr>
            <a:spLocks noChangeArrowheads="1"/>
          </p:cNvSpPr>
          <p:nvPr/>
        </p:nvSpPr>
        <p:spPr bwMode="auto">
          <a:xfrm>
            <a:off x="7073900" y="2285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45" y="1429073"/>
            <a:ext cx="7755946" cy="24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4817" y="5147414"/>
            <a:ext cx="7405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</a:t>
            </a:r>
            <a:r>
              <a:rPr lang="ru-RU" sz="2800" dirty="0" err="1" smtClean="0"/>
              <a:t>абсинтин</a:t>
            </a:r>
            <a:r>
              <a:rPr lang="ru-RU" sz="2800" dirty="0" smtClean="0"/>
              <a:t>                                         </a:t>
            </a:r>
            <a:r>
              <a:rPr lang="ru-RU" sz="2800" dirty="0" err="1" smtClean="0"/>
              <a:t>артабсин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947" y="774700"/>
            <a:ext cx="7863281" cy="40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02" y="1117599"/>
            <a:ext cx="10361690" cy="31665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3102" y="4816101"/>
            <a:ext cx="1023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/>
              <a:t>артемазулен</a:t>
            </a:r>
            <a:r>
              <a:rPr lang="ru-RU" sz="2800" dirty="0"/>
              <a:t>                           </a:t>
            </a:r>
            <a:r>
              <a:rPr lang="ru-RU" sz="2800" dirty="0" err="1" smtClean="0"/>
              <a:t>хамазулен</a:t>
            </a:r>
            <a:r>
              <a:rPr lang="ru-RU" sz="2800" dirty="0" smtClean="0"/>
              <a:t>                            </a:t>
            </a:r>
            <a:r>
              <a:rPr lang="ru-RU" sz="2800" dirty="0" err="1"/>
              <a:t>гвайазулен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49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000" y="903106"/>
            <a:ext cx="1193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3200" dirty="0">
                <a:latin typeface="Times New Roman" panose="02020603050405020304" pitchFamily="18" charset="0"/>
              </a:rPr>
              <a:t>полыни горькой включена в ГФ </a:t>
            </a:r>
            <a:r>
              <a:rPr lang="en-US" sz="3200" dirty="0" smtClean="0">
                <a:latin typeface="Times New Roman" panose="02020603050405020304" pitchFamily="18" charset="0"/>
              </a:rPr>
              <a:t>XIV</a:t>
            </a:r>
            <a:r>
              <a:rPr lang="ru-RU" sz="3200" dirty="0" smtClean="0">
                <a:latin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</a:rPr>
              <a:t>– ФС.2.5.0033.15. Трава полыни горькой предназначенная для производства лекарственных растительных препаратов (пачки, фильтр-пакеты) стандартизуется по содержанию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флавоноидов</a:t>
            </a:r>
            <a:r>
              <a:rPr lang="ru-RU" sz="3200" dirty="0">
                <a:latin typeface="Times New Roman" panose="02020603050405020304" pitchFamily="18" charset="0"/>
              </a:rPr>
              <a:t> (не менее 0,3% в пересчете на рутин), определяемых спектрофотометрическим методом после реакции с хлоридом алюминия. </a:t>
            </a:r>
            <a:endParaRPr lang="ru-RU" sz="32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</a:rPr>
              <a:t>     Сырье</a:t>
            </a:r>
            <a:r>
              <a:rPr lang="ru-RU" sz="3200" dirty="0">
                <a:latin typeface="Times New Roman" panose="02020603050405020304" pitchFamily="18" charset="0"/>
              </a:rPr>
              <a:t>, предназначенное для получения настойки, стандартизуется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3200" dirty="0">
                <a:latin typeface="Times New Roman" panose="02020603050405020304" pitchFamily="18" charset="0"/>
              </a:rPr>
              <a:t>(не менее 0,2%) и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экстрактивных веществ, извлекаемых 70% спиртом </a:t>
            </a:r>
            <a:r>
              <a:rPr lang="ru-RU" sz="3200" dirty="0">
                <a:latin typeface="Times New Roman" panose="02020603050405020304" pitchFamily="18" charset="0"/>
              </a:rPr>
              <a:t>(не менее 20%). </a:t>
            </a:r>
            <a:endParaRPr lang="ru-RU" sz="3200" dirty="0"/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3200" dirty="0">
                <a:latin typeface="Times New Roman" panose="02020603050405020304" pitchFamily="18" charset="0"/>
              </a:rPr>
              <a:t>полыни горькой в </a:t>
            </a:r>
            <a:r>
              <a:rPr lang="en-US" sz="3200" dirty="0" err="1">
                <a:latin typeface="Times New Roman" panose="02020603050405020304" pitchFamily="18" charset="0"/>
              </a:rPr>
              <a:t>EuPh</a:t>
            </a:r>
            <a:r>
              <a:rPr lang="ru-RU" sz="3200" dirty="0">
                <a:latin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</a:rPr>
              <a:t>8</a:t>
            </a:r>
            <a:r>
              <a:rPr lang="ru-RU" sz="3200" smtClean="0">
                <a:latin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</a:rPr>
              <a:t>стандартизуется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3200" dirty="0">
                <a:latin typeface="Times New Roman" panose="02020603050405020304" pitchFamily="18" charset="0"/>
              </a:rPr>
              <a:t>(не менее 2 мл/кг). 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93466" y="152887"/>
            <a:ext cx="6239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полыни горькой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76" y="1016000"/>
            <a:ext cx="4391617" cy="5824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7" y="1016000"/>
            <a:ext cx="3897891" cy="584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98" y="1016000"/>
            <a:ext cx="3445478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72" y="4818"/>
            <a:ext cx="5929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129</Words>
  <Application>Microsoft Office PowerPoint</Application>
  <PresentationFormat>Произвольный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132</cp:revision>
  <dcterms:created xsi:type="dcterms:W3CDTF">2017-09-02T10:15:39Z</dcterms:created>
  <dcterms:modified xsi:type="dcterms:W3CDTF">2021-09-11T11:54:07Z</dcterms:modified>
</cp:coreProperties>
</file>