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wmf" ContentType="image/x-wmf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5"/>
  </p:notesMasterIdLst>
  <p:sldIdLst>
    <p:sldId id="257" r:id="rId2"/>
    <p:sldId id="288" r:id="rId3"/>
    <p:sldId id="289" r:id="rId4"/>
    <p:sldId id="290" r:id="rId5"/>
    <p:sldId id="292" r:id="rId6"/>
    <p:sldId id="291" r:id="rId7"/>
    <p:sldId id="294" r:id="rId8"/>
    <p:sldId id="295" r:id="rId9"/>
    <p:sldId id="296" r:id="rId10"/>
    <p:sldId id="297" r:id="rId11"/>
    <p:sldId id="298" r:id="rId12"/>
    <p:sldId id="299" r:id="rId13"/>
    <p:sldId id="300" r:id="rId14"/>
    <p:sldId id="301" r:id="rId15"/>
    <p:sldId id="302" r:id="rId16"/>
    <p:sldId id="303" r:id="rId17"/>
    <p:sldId id="304" r:id="rId18"/>
    <p:sldId id="305" r:id="rId19"/>
    <p:sldId id="306" r:id="rId20"/>
    <p:sldId id="307" r:id="rId21"/>
    <p:sldId id="308" r:id="rId22"/>
    <p:sldId id="309" r:id="rId23"/>
    <p:sldId id="310" r:id="rId24"/>
    <p:sldId id="311" r:id="rId25"/>
    <p:sldId id="312" r:id="rId26"/>
    <p:sldId id="259" r:id="rId27"/>
    <p:sldId id="260" r:id="rId28"/>
    <p:sldId id="261" r:id="rId29"/>
    <p:sldId id="262" r:id="rId30"/>
    <p:sldId id="263" r:id="rId31"/>
    <p:sldId id="264" r:id="rId32"/>
    <p:sldId id="265" r:id="rId33"/>
    <p:sldId id="266" r:id="rId34"/>
    <p:sldId id="267" r:id="rId35"/>
    <p:sldId id="268" r:id="rId36"/>
    <p:sldId id="269" r:id="rId37"/>
    <p:sldId id="270" r:id="rId38"/>
    <p:sldId id="271" r:id="rId39"/>
    <p:sldId id="272" r:id="rId40"/>
    <p:sldId id="273" r:id="rId41"/>
    <p:sldId id="274" r:id="rId42"/>
    <p:sldId id="275" r:id="rId43"/>
    <p:sldId id="276" r:id="rId44"/>
    <p:sldId id="277" r:id="rId45"/>
    <p:sldId id="278" r:id="rId46"/>
    <p:sldId id="279" r:id="rId47"/>
    <p:sldId id="313" r:id="rId48"/>
    <p:sldId id="314" r:id="rId49"/>
    <p:sldId id="315" r:id="rId50"/>
    <p:sldId id="316" r:id="rId51"/>
    <p:sldId id="317" r:id="rId52"/>
    <p:sldId id="318" r:id="rId53"/>
    <p:sldId id="319" r:id="rId54"/>
    <p:sldId id="320" r:id="rId55"/>
    <p:sldId id="321" r:id="rId56"/>
    <p:sldId id="322" r:id="rId57"/>
    <p:sldId id="323" r:id="rId58"/>
    <p:sldId id="324" r:id="rId59"/>
    <p:sldId id="325" r:id="rId60"/>
    <p:sldId id="326" r:id="rId61"/>
    <p:sldId id="327" r:id="rId62"/>
    <p:sldId id="328" r:id="rId63"/>
    <p:sldId id="329" r:id="rId64"/>
    <p:sldId id="330" r:id="rId65"/>
    <p:sldId id="331" r:id="rId66"/>
    <p:sldId id="332" r:id="rId67"/>
    <p:sldId id="333" r:id="rId68"/>
    <p:sldId id="334" r:id="rId69"/>
    <p:sldId id="335" r:id="rId70"/>
    <p:sldId id="336" r:id="rId71"/>
    <p:sldId id="337" r:id="rId72"/>
    <p:sldId id="338" r:id="rId73"/>
    <p:sldId id="339" r:id="rId74"/>
    <p:sldId id="348" r:id="rId75"/>
    <p:sldId id="349" r:id="rId76"/>
    <p:sldId id="350" r:id="rId77"/>
    <p:sldId id="351" r:id="rId78"/>
    <p:sldId id="352" r:id="rId79"/>
    <p:sldId id="353" r:id="rId80"/>
    <p:sldId id="354" r:id="rId81"/>
    <p:sldId id="355" r:id="rId82"/>
    <p:sldId id="356" r:id="rId83"/>
    <p:sldId id="357" r:id="rId8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47" autoAdjust="0"/>
    <p:restoredTop sz="94660"/>
  </p:normalViewPr>
  <p:slideViewPr>
    <p:cSldViewPr>
      <p:cViewPr varScale="1">
        <p:scale>
          <a:sx n="106" d="100"/>
          <a:sy n="106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63996-7BB8-481D-9D67-365853132180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2BE425-BCF6-4073-BD24-FECEB17F82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4407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8356C-49E0-4759-9B42-8B0928C54467}" type="slidenum">
              <a:rPr lang="ru-RU" smtClean="0"/>
              <a:pPr/>
              <a:t>60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11897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03421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48267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5841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1477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81741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22488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7705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4540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7648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7337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523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60030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6334316"/>
            <a:ext cx="9143989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C3C48C3-C9A0-4CD7-9472-09CA8985CE6D}" type="datetimeFigureOut">
              <a:rPr lang="ru-RU" smtClean="0"/>
              <a:pPr/>
              <a:t>02.03.2020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21C11EB-A641-4690-8978-A6372EE68EF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39910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1.png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9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3.png"/><Relationship Id="rId4" Type="http://schemas.openxmlformats.org/officeDocument/2006/relationships/image" Target="../media/image62.png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6.png"/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7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2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5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8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000" b="1" dirty="0" smtClean="0"/>
              <a:t>АНАЛИТИЧЕСКАЯ ХИМИЯ</a:t>
            </a:r>
            <a:endParaRPr lang="ru-RU" sz="6000" b="1" dirty="0"/>
          </a:p>
        </p:txBody>
      </p:sp>
    </p:spTree>
    <p:extLst>
      <p:ext uri="{BB962C8B-B14F-4D97-AF65-F5344CB8AC3E}">
        <p14:creationId xmlns:p14="http://schemas.microsoft.com/office/powerpoint/2010/main" xmlns="" val="410768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/>
            </a:r>
            <a:br>
              <a:rPr lang="ru-RU" sz="4400" b="1" dirty="0">
                <a:solidFill>
                  <a:schemeClr val="tx1"/>
                </a:solidFill>
              </a:rPr>
            </a:b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Константы диссоциации кислот и оснований</a:t>
            </a:r>
            <a:endParaRPr lang="ru-RU" sz="4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just"/>
                <a:r>
                  <a:rPr lang="ru-RU" sz="2800" dirty="0" smtClean="0">
                    <a:solidFill>
                      <a:schemeClr val="tx1"/>
                    </a:solidFill>
                  </a:rPr>
                  <a:t>В водных растворах слабые кислоты и слабые основания </a:t>
                </a:r>
                <a:r>
                  <a:rPr lang="ru-RU" sz="2800" dirty="0" err="1" smtClean="0">
                    <a:solidFill>
                      <a:schemeClr val="tx1"/>
                    </a:solidFill>
                  </a:rPr>
                  <a:t>диссоциированы</a:t>
                </a:r>
                <a:r>
                  <a:rPr lang="ru-RU" sz="2800" dirty="0" smtClean="0">
                    <a:solidFill>
                      <a:schemeClr val="tx1"/>
                    </a:solidFill>
                  </a:rPr>
                  <a:t> частично</a:t>
                </a:r>
                <a:endParaRPr lang="en-US" sz="2800" dirty="0" smtClean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US" sz="2800" b="1" dirty="0" smtClean="0">
                    <a:solidFill>
                      <a:schemeClr val="tx1"/>
                    </a:solidFill>
                  </a:rPr>
                  <a:t>HNO</a:t>
                </a:r>
                <a:r>
                  <a:rPr lang="en-US" sz="2800" b="1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+   H</a:t>
                </a:r>
                <a:r>
                  <a:rPr lang="en-US" sz="2800" b="1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O   </a:t>
                </a:r>
                <a:r>
                  <a:rPr lang="en-US" sz="2800" b="1" dirty="0" smtClean="0">
                    <a:solidFill>
                      <a:schemeClr val="tx1"/>
                    </a:solidFill>
                    <a:sym typeface="Symbol" pitchFamily="18" charset="2"/>
                  </a:rPr>
                  <a:t>   H</a:t>
                </a:r>
                <a:r>
                  <a:rPr lang="en-US" sz="2800" b="1" baseline="-25000" dirty="0" smtClean="0">
                    <a:solidFill>
                      <a:schemeClr val="tx1"/>
                    </a:solidFill>
                    <a:sym typeface="Symbol" pitchFamily="18" charset="2"/>
                  </a:rPr>
                  <a:t>3</a:t>
                </a:r>
                <a:r>
                  <a:rPr lang="en-US" sz="2800" b="1" dirty="0" smtClean="0">
                    <a:solidFill>
                      <a:schemeClr val="tx1"/>
                    </a:solidFill>
                    <a:sym typeface="Symbol" pitchFamily="18" charset="2"/>
                  </a:rPr>
                  <a:t>O</a:t>
                </a:r>
                <a:r>
                  <a:rPr lang="en-US" sz="2800" b="1" baseline="30000" dirty="0" smtClean="0">
                    <a:solidFill>
                      <a:schemeClr val="tx1"/>
                    </a:solidFill>
                    <a:sym typeface="Symbol" pitchFamily="18" charset="2"/>
                  </a:rPr>
                  <a:t>+</a:t>
                </a:r>
                <a:r>
                  <a:rPr lang="en-US" sz="2800" b="1" dirty="0" smtClean="0">
                    <a:solidFill>
                      <a:schemeClr val="tx1"/>
                    </a:solidFill>
                    <a:sym typeface="Symbol" pitchFamily="18" charset="2"/>
                  </a:rPr>
                  <a:t>+    NO</a:t>
                </a:r>
                <a:r>
                  <a:rPr lang="en-US" sz="2800" b="1" baseline="-25000" dirty="0" smtClean="0">
                    <a:solidFill>
                      <a:schemeClr val="tx1"/>
                    </a:solidFill>
                    <a:sym typeface="Symbol" pitchFamily="18" charset="2"/>
                  </a:rPr>
                  <a:t>2</a:t>
                </a:r>
                <a:r>
                  <a:rPr lang="en-US" sz="2800" b="1" baseline="300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–</a:t>
                </a:r>
              </a:p>
              <a:p>
                <a:pPr algn="ctr"/>
                <a:endParaRPr lang="ru-RU" sz="2800" b="1" baseline="300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ru-RU" sz="2800" b="1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𝑲</m:t>
                        </m:r>
                      </m:e>
                      <m:sub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𝑯𝑵𝑶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  <m:sup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𝒂</m:t>
                        </m:r>
                      </m:sup>
                    </m:sSubSup>
                    <m:r>
                      <a:rPr lang="en-US" sz="2800" b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28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800" b="1" i="1">
                                    <a:latin typeface="Cambria Math" panose="02040503050406030204" pitchFamily="18" charset="0"/>
                                  </a:rPr>
                                  <m:t>𝑯</m:t>
                                </m:r>
                                <m:r>
                                  <a:rPr lang="en-US" sz="2800" b="1" i="1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  <m:r>
                                  <a:rPr lang="en-US" sz="2800" b="1" i="1">
                                    <a:latin typeface="Cambria Math" panose="02040503050406030204" pitchFamily="18" charset="0"/>
                                  </a:rPr>
                                  <m:t>𝑶</m:t>
                                </m:r>
                              </m:e>
                              <m:sup>
                                <m:r>
                                  <a:rPr lang="en-US" sz="2800" b="1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∙[</m:t>
                        </m:r>
                        <m:sSup>
                          <m:sSupPr>
                            <m:ctrlPr>
                              <a:rPr lang="ru-RU" sz="28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𝑵𝑶</m:t>
                            </m:r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e>
                          <m:sup>
                            <m:r>
                              <a:rPr lang="en-US" sz="28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</m:sup>
                        </m:sSup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[</m:t>
                        </m:r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𝐇𝐍𝐎𝟐</m:t>
                        </m:r>
                        <m:r>
                          <a:rPr lang="en-US" sz="2800" b="1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</m:oMath>
                </a14:m>
                <a:endParaRPr lang="en-US" sz="2800" b="1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just"/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616" t="-2576" r="-28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Прямоугольник 3"/>
              <p:cNvSpPr/>
              <p:nvPr/>
            </p:nvSpPr>
            <p:spPr>
              <a:xfrm>
                <a:off x="3491880" y="5085184"/>
                <a:ext cx="3096344" cy="8814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2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ru-RU" sz="2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𝑲</m:t>
                          </m:r>
                        </m:e>
                        <m:sub>
                          <m:r>
                            <a:rPr lang="ru-RU" sz="2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𝑯𝑨</m:t>
                          </m:r>
                          <m:r>
                            <a:rPr lang="ru-RU" sz="2400" b="1" i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ru-RU" sz="2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𝑺𝑯</m:t>
                          </m:r>
                        </m:sub>
                        <m:sup>
                          <m:r>
                            <a:rPr lang="ru-RU" sz="2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sup>
                      </m:sSubSup>
                      <m:r>
                        <a:rPr lang="ru-RU" sz="2400" b="1" i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"/>
                              <m:endChr m:val="]"/>
                              <m:ctrlPr>
                                <a:rPr lang="ru-RU" sz="24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ru-RU" sz="2400" b="1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Sup>
                                    <m:sSubSupPr>
                                      <m:ctrlPr>
                                        <a:rPr lang="ru-RU" sz="2400" b="1" i="1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SupPr>
                                    <m:e>
                                      <m:r>
                                        <a:rPr lang="ru-RU" sz="2400" b="1" i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𝐒𝐇</m:t>
                                      </m:r>
                                    </m:e>
                                    <m:sub>
                                      <m:r>
                                        <a:rPr lang="ru-RU" sz="2400" b="1" i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  <m:sup>
                                      <m:r>
                                        <a:rPr lang="ru-RU" sz="2400" b="1" i="0">
                                          <a:solidFill>
                                            <a:srgbClr val="C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</m:sup>
                                  </m:sSubSup>
                                </m:e>
                              </m:d>
                              <m:r>
                                <a:rPr lang="ru-RU" sz="2400" b="1" i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∙[</m:t>
                              </m:r>
                              <m:sSup>
                                <m:sSupPr>
                                  <m:ctrlPr>
                                    <a:rPr lang="ru-RU" sz="2400" b="1" i="1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ru-RU" sz="2400" b="1" i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𝐀</m:t>
                                  </m:r>
                                </m:e>
                                <m:sup>
                                  <m:r>
                                    <a:rPr lang="ru-RU" sz="2400" b="1" i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</m:sup>
                              </m:sSup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ru-RU" sz="2400" b="1" i="1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ru-RU" sz="2400" b="1" i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𝐇𝐀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91880" y="5085184"/>
                <a:ext cx="3096344" cy="88146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algn="ctr">
                  <a:buFontTx/>
                  <a:buNone/>
                </a:pPr>
                <a:r>
                  <a:rPr lang="en-US" sz="3000" dirty="0" smtClean="0">
                    <a:solidFill>
                      <a:schemeClr val="tx1"/>
                    </a:solidFill>
                  </a:rPr>
                  <a:t>NH</a:t>
                </a:r>
                <a:r>
                  <a:rPr lang="en-US" sz="3000" baseline="-25000" dirty="0" smtClean="0">
                    <a:solidFill>
                      <a:schemeClr val="tx1"/>
                    </a:solidFill>
                  </a:rPr>
                  <a:t>3</a:t>
                </a:r>
                <a:r>
                  <a:rPr lang="en-US" sz="3000" dirty="0" smtClean="0">
                    <a:solidFill>
                      <a:schemeClr val="tx1"/>
                    </a:solidFill>
                  </a:rPr>
                  <a:t>+   H</a:t>
                </a:r>
                <a:r>
                  <a:rPr lang="en-US" sz="3000" baseline="-25000" dirty="0" smtClean="0">
                    <a:solidFill>
                      <a:schemeClr val="tx1"/>
                    </a:solidFill>
                  </a:rPr>
                  <a:t>2</a:t>
                </a:r>
                <a:r>
                  <a:rPr lang="en-US" sz="3000" dirty="0" smtClean="0">
                    <a:solidFill>
                      <a:schemeClr val="tx1"/>
                    </a:solidFill>
                  </a:rPr>
                  <a:t>O   </a:t>
                </a:r>
                <a:r>
                  <a:rPr lang="en-US" sz="3000" dirty="0" smtClean="0">
                    <a:solidFill>
                      <a:schemeClr val="tx1"/>
                    </a:solidFill>
                    <a:sym typeface="Symbol" pitchFamily="18" charset="2"/>
                  </a:rPr>
                  <a:t>   NH</a:t>
                </a:r>
                <a:r>
                  <a:rPr lang="en-US" sz="3000" baseline="-25000" dirty="0" smtClean="0">
                    <a:solidFill>
                      <a:schemeClr val="tx1"/>
                    </a:solidFill>
                    <a:sym typeface="Symbol" pitchFamily="18" charset="2"/>
                  </a:rPr>
                  <a:t>4</a:t>
                </a:r>
                <a:r>
                  <a:rPr lang="en-US" sz="3000" dirty="0" smtClean="0">
                    <a:solidFill>
                      <a:schemeClr val="tx1"/>
                    </a:solidFill>
                    <a:sym typeface="Symbol" pitchFamily="18" charset="2"/>
                  </a:rPr>
                  <a:t>+   +    OH</a:t>
                </a:r>
                <a:r>
                  <a:rPr lang="en-US" sz="30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– </a:t>
                </a:r>
                <a:endParaRPr lang="ru-RU" sz="30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buFontTx/>
                  <a:buNone/>
                </a:pPr>
                <a:endParaRPr lang="ru-RU" sz="30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𝑁𝐻</m:t>
                          </m:r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  <m:sup>
                          <m:r>
                            <a:rPr lang="en-US" sz="3000" i="1">
                              <a:latin typeface="Cambria Math" panose="02040503050406030204" pitchFamily="18" charset="0"/>
                            </a:rPr>
                            <m:t>𝑏</m:t>
                          </m:r>
                        </m:sup>
                      </m:sSubSup>
                      <m:r>
                        <a:rPr lang="en-US" sz="300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ru-RU" sz="3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3000">
                                      <a:latin typeface="Cambria Math" panose="02040503050406030204" pitchFamily="18" charset="0"/>
                                    </a:rPr>
                                    <m:t>NH</m:t>
                                  </m:r>
                                  <m:r>
                                    <a:rPr lang="en-US" sz="3000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e>
                                <m:sup>
                                  <m:r>
                                    <a:rPr lang="en-US" sz="300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∙[</m:t>
                          </m:r>
                          <m:sSup>
                            <m:sSupPr>
                              <m:ctrlPr>
                                <a:rPr lang="ru-RU" sz="30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US" sz="3000">
                                  <a:latin typeface="Cambria Math" panose="02040503050406030204" pitchFamily="18" charset="0"/>
                                </a:rPr>
                                <m:t>OH</m:t>
                              </m:r>
                            </m:e>
                            <m:sup>
                              <m:r>
                                <a:rPr lang="en-US" sz="30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]</m:t>
                          </m:r>
                        </m:num>
                        <m:den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[</m:t>
                          </m:r>
                          <m:r>
                            <m:rPr>
                              <m:sty m:val="p"/>
                            </m:rPr>
                            <a:rPr lang="en-US" sz="3000">
                              <a:latin typeface="Cambria Math" panose="02040503050406030204" pitchFamily="18" charset="0"/>
                            </a:rPr>
                            <m:t>NH</m:t>
                          </m:r>
                          <m:r>
                            <a:rPr lang="en-US" sz="3000">
                              <a:latin typeface="Cambria Math" panose="02040503050406030204" pitchFamily="18" charset="0"/>
                            </a:rPr>
                            <m:t>3]</m:t>
                          </m:r>
                        </m:den>
                      </m:f>
                    </m:oMath>
                  </m:oMathPara>
                </a14:m>
                <a:endParaRPr lang="en-US" sz="30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buFontTx/>
                  <a:buNone/>
                </a:pPr>
                <a:endParaRPr lang="ru-RU" sz="51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buFontTx/>
                  <a:buNone/>
                </a:pPr>
                <a:endParaRPr lang="ru-RU" sz="96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buFontTx/>
                  <a:buNone/>
                </a:pPr>
                <a:endParaRPr lang="en-US" dirty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t="-3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55776" y="4511227"/>
            <a:ext cx="4341294" cy="1577233"/>
          </a:xfrm>
          <a:prstGeom prst="rect">
            <a:avLst/>
          </a:prstGeom>
          <a:noFill/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>
                <a:solidFill>
                  <a:schemeClr val="tx1"/>
                </a:solidFill>
              </a:rPr>
              <a:t/>
            </a:r>
            <a:br>
              <a:rPr lang="ru-RU" sz="4400" b="1" dirty="0">
                <a:solidFill>
                  <a:schemeClr val="tx1"/>
                </a:solidFill>
              </a:rPr>
            </a:b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sz="4400" b="1" dirty="0" smtClean="0">
                <a:solidFill>
                  <a:schemeClr val="tx1"/>
                </a:solidFill>
              </a:rPr>
              <a:t>Константы диссоциации кислот и оснований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4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4400" b="1" baseline="30000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a</a:t>
            </a:r>
            <a:r>
              <a:rPr lang="en-US" sz="44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44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· K</a:t>
            </a:r>
            <a:r>
              <a:rPr lang="en-US" sz="4400" b="1" baseline="3000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b</a:t>
            </a:r>
            <a:r>
              <a:rPr lang="en-US" sz="44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= K</a:t>
            </a:r>
            <a:r>
              <a:rPr lang="en-US" sz="4400" b="1" baseline="-2500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SH</a:t>
            </a:r>
            <a:endParaRPr lang="ru-RU" sz="4400" b="1" baseline="-25000" dirty="0" smtClean="0">
              <a:solidFill>
                <a:srgbClr val="C00000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buNone/>
            </a:pPr>
            <a:endParaRPr lang="ru-RU" sz="44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buNone/>
            </a:pPr>
            <a:r>
              <a:rPr lang="ru-RU" sz="44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р</a:t>
            </a: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4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a</a:t>
            </a:r>
            <a:r>
              <a:rPr lang="en-US" sz="44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+ </a:t>
            </a:r>
            <a:r>
              <a:rPr lang="ru-RU" sz="44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р</a:t>
            </a: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4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b</a:t>
            </a: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= </a:t>
            </a:r>
            <a:r>
              <a:rPr lang="ru-RU" sz="44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р</a:t>
            </a:r>
            <a:r>
              <a:rPr lang="en-US" sz="4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44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SH</a:t>
            </a:r>
            <a:r>
              <a:rPr lang="ru-RU" sz="44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ru-RU" sz="4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(14 для воды)</a:t>
            </a:r>
          </a:p>
          <a:p>
            <a:pPr algn="ctr">
              <a:buNone/>
            </a:pPr>
            <a:endParaRPr lang="ru-RU" sz="4400" b="1" baseline="-25000" dirty="0" smtClean="0">
              <a:solidFill>
                <a:srgbClr val="C00000"/>
              </a:solidFill>
              <a:cs typeface="Times New Roman" pitchFamily="18" charset="0"/>
              <a:sym typeface="Symbol" pitchFamily="18" charset="2"/>
            </a:endParaRP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5786" y="0"/>
            <a:ext cx="7543800" cy="356616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err="1" smtClean="0"/>
              <a:t>рН</a:t>
            </a:r>
            <a:r>
              <a:rPr lang="ru-RU" sz="5400" b="1" dirty="0" smtClean="0"/>
              <a:t> растворов кислот и оснований</a:t>
            </a:r>
            <a:endParaRPr lang="ru-RU" sz="5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рН</a:t>
            </a:r>
            <a:r>
              <a:rPr lang="ru-RU" b="1" dirty="0" smtClean="0">
                <a:solidFill>
                  <a:schemeClr val="tx1"/>
                </a:solidFill>
              </a:rPr>
              <a:t> раствора сильной кислоты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HA 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 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 + 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  &gt; 30%</a:t>
            </a:r>
          </a:p>
          <a:p>
            <a:pPr>
              <a:lnSpc>
                <a:spcPct val="170000"/>
              </a:lnSpc>
              <a:buFontTx/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               </a:t>
            </a:r>
            <a:r>
              <a:rPr lang="en-US" sz="3200" dirty="0" smtClean="0">
                <a:solidFill>
                  <a:schemeClr val="tx1"/>
                </a:solidFill>
              </a:rPr>
              <a:t>     </a:t>
            </a:r>
            <a:r>
              <a:rPr lang="ru-RU" sz="3200" dirty="0" smtClean="0">
                <a:solidFill>
                  <a:schemeClr val="tx1"/>
                </a:solidFill>
              </a:rPr>
              <a:t>          </a:t>
            </a:r>
            <a:r>
              <a:rPr lang="en-US" sz="3200" dirty="0" smtClean="0">
                <a:solidFill>
                  <a:schemeClr val="tx1"/>
                </a:solidFill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= C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ru-RU" sz="3200" baseline="-250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</a:p>
          <a:p>
            <a:pPr algn="ctr">
              <a:lnSpc>
                <a:spcPct val="170000"/>
              </a:lnSpc>
              <a:buFontTx/>
              <a:buNone/>
            </a:pP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рН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endParaRPr lang="ru-RU" sz="3200" baseline="-250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ru-RU" sz="4800" b="1" dirty="0" err="1" smtClean="0">
                <a:solidFill>
                  <a:srgbClr val="C00000"/>
                </a:solidFill>
                <a:sym typeface="Symbol" pitchFamily="18" charset="2"/>
              </a:rPr>
              <a:t>рН</a:t>
            </a:r>
            <a:r>
              <a:rPr lang="ru-RU" sz="4800" b="1" dirty="0" smtClean="0">
                <a:solidFill>
                  <a:srgbClr val="C00000"/>
                </a:solidFill>
                <a:sym typeface="Symbol" pitchFamily="18" charset="2"/>
              </a:rPr>
              <a:t> = </a:t>
            </a:r>
            <a:r>
              <a:rPr lang="ru-RU" sz="4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4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sym typeface="Symbol" pitchFamily="18" charset="2"/>
              </a:rPr>
              <a:t>lg</a:t>
            </a:r>
            <a:r>
              <a:rPr lang="en-US" sz="4800" b="1" dirty="0" smtClean="0">
                <a:solidFill>
                  <a:srgbClr val="C00000"/>
                </a:solidFill>
                <a:sym typeface="Symbol" pitchFamily="18" charset="2"/>
              </a:rPr>
              <a:t> C</a:t>
            </a:r>
            <a:r>
              <a:rPr lang="ru-RU" sz="4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Рассчитайте </a:t>
            </a:r>
            <a:r>
              <a:rPr lang="ru-RU" sz="3600" dirty="0" err="1" smtClean="0">
                <a:solidFill>
                  <a:schemeClr val="tx1"/>
                </a:solidFill>
              </a:rPr>
              <a:t>рН</a:t>
            </a:r>
            <a:r>
              <a:rPr lang="ru-RU" sz="3600" dirty="0" smtClean="0">
                <a:solidFill>
                  <a:schemeClr val="tx1"/>
                </a:solidFill>
              </a:rPr>
              <a:t> 0,01 М раствора азотной кислоты</a:t>
            </a:r>
          </a:p>
          <a:p>
            <a:pPr algn="ctr"/>
            <a:endParaRPr lang="ru-RU" sz="3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Решение:</a:t>
            </a:r>
            <a:endParaRPr lang="ru-RU" sz="36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 algn="ctr">
              <a:lnSpc>
                <a:spcPct val="170000"/>
              </a:lnSpc>
              <a:buFontTx/>
              <a:buNone/>
            </a:pPr>
            <a:r>
              <a:rPr lang="ru-RU" sz="3600" dirty="0" err="1" smtClean="0">
                <a:solidFill>
                  <a:schemeClr val="tx1"/>
                </a:solidFill>
                <a:sym typeface="Symbol" pitchFamily="18" charset="2"/>
              </a:rPr>
              <a:t>рН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 C</a:t>
            </a:r>
            <a:r>
              <a:rPr lang="ru-RU" sz="36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endParaRPr lang="en-US" sz="36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>
              <a:buFontTx/>
              <a:buNone/>
            </a:pPr>
            <a:r>
              <a:rPr lang="ru-RU" sz="3600" dirty="0" smtClean="0">
                <a:solidFill>
                  <a:schemeClr val="tx1"/>
                </a:solidFill>
              </a:rPr>
              <a:t>                       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рН = </a:t>
            </a:r>
            <a:r>
              <a:rPr lang="ru-RU" sz="36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10</a:t>
            </a:r>
            <a:r>
              <a:rPr lang="ru-RU" sz="36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600" baseline="30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= 2</a:t>
            </a:r>
            <a:endParaRPr lang="ru-RU" sz="3600" dirty="0">
              <a:solidFill>
                <a:schemeClr val="tx1"/>
              </a:solidFill>
              <a:sym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рН</a:t>
            </a:r>
            <a:r>
              <a:rPr lang="ru-RU" b="1" dirty="0" smtClean="0">
                <a:solidFill>
                  <a:schemeClr val="tx1"/>
                </a:solidFill>
              </a:rPr>
              <a:t> раствора сильного основания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dirty="0" smtClean="0">
                <a:solidFill>
                  <a:schemeClr val="tx1"/>
                </a:solidFill>
              </a:rPr>
              <a:t>BOH    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   B</a:t>
            </a:r>
            <a:r>
              <a:rPr lang="en-US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   +    OH</a:t>
            </a:r>
            <a:r>
              <a:rPr lang="en-US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 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 &gt; 30%</a:t>
            </a:r>
          </a:p>
          <a:p>
            <a:pPr algn="ctr">
              <a:lnSpc>
                <a:spcPct val="170000"/>
              </a:lnSpc>
              <a:buFontTx/>
              <a:buNone/>
            </a:pPr>
            <a:r>
              <a:rPr lang="ru-RU" dirty="0" smtClean="0">
                <a:solidFill>
                  <a:schemeClr val="tx1"/>
                </a:solidFill>
              </a:rPr>
              <a:t>            </a:t>
            </a:r>
            <a:r>
              <a:rPr lang="en-US" dirty="0" smtClean="0">
                <a:solidFill>
                  <a:schemeClr val="tx1"/>
                </a:solidFill>
              </a:rPr>
              <a:t>[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OH</a:t>
            </a:r>
            <a:r>
              <a:rPr lang="en-US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</a:t>
            </a:r>
            <a:r>
              <a:rPr lang="en-US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= C</a:t>
            </a:r>
            <a:r>
              <a:rPr lang="ru-RU" baseline="-25000" dirty="0" err="1" smtClean="0">
                <a:solidFill>
                  <a:schemeClr val="tx1"/>
                </a:solidFill>
                <a:sym typeface="Symbol" pitchFamily="18" charset="2"/>
              </a:rPr>
              <a:t>осн</a:t>
            </a:r>
            <a:endParaRPr lang="ru-RU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                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  </a:t>
            </a:r>
            <a:r>
              <a:rPr lang="ru-RU" dirty="0" err="1" smtClean="0">
                <a:solidFill>
                  <a:schemeClr val="tx1"/>
                </a:solidFill>
                <a:sym typeface="Symbol" pitchFamily="18" charset="2"/>
              </a:rPr>
              <a:t>рОН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C</a:t>
            </a:r>
            <a:r>
              <a:rPr lang="ru-RU" baseline="-25000" dirty="0" err="1" smtClean="0">
                <a:solidFill>
                  <a:schemeClr val="tx1"/>
                </a:solidFill>
                <a:sym typeface="Symbol" pitchFamily="18" charset="2"/>
              </a:rPr>
              <a:t>осн</a:t>
            </a:r>
            <a:endParaRPr lang="ru-RU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20000"/>
              </a:lnSpc>
              <a:buFontTx/>
              <a:buNone/>
            </a:pP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                 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pH + </a:t>
            </a:r>
            <a:r>
              <a:rPr lang="en-US" dirty="0" err="1" smtClean="0">
                <a:solidFill>
                  <a:schemeClr val="tx1"/>
                </a:solidFill>
                <a:sym typeface="Symbol" pitchFamily="18" charset="2"/>
              </a:rPr>
              <a:t>pOH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 = 14</a:t>
            </a:r>
            <a:endParaRPr lang="ru-RU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20000"/>
              </a:lnSpc>
              <a:buFontTx/>
              <a:buNone/>
            </a:pP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                         </a:t>
            </a:r>
            <a:r>
              <a:rPr lang="ru-RU" dirty="0" err="1" smtClean="0">
                <a:solidFill>
                  <a:schemeClr val="tx1"/>
                </a:solidFill>
                <a:sym typeface="Symbol" pitchFamily="18" charset="2"/>
              </a:rPr>
              <a:t>рН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= 14 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(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en-US" dirty="0" smtClean="0">
                <a:solidFill>
                  <a:schemeClr val="tx1"/>
                </a:solidFill>
                <a:sym typeface="Symbol" pitchFamily="18" charset="2"/>
              </a:rPr>
              <a:t> C</a:t>
            </a:r>
            <a:r>
              <a:rPr lang="ru-RU" baseline="-25000" dirty="0" err="1" smtClean="0">
                <a:solidFill>
                  <a:schemeClr val="tx1"/>
                </a:solidFill>
                <a:sym typeface="Symbol" pitchFamily="18" charset="2"/>
              </a:rPr>
              <a:t>осн</a:t>
            </a:r>
            <a:r>
              <a:rPr lang="ru-RU" dirty="0" smtClean="0">
                <a:solidFill>
                  <a:schemeClr val="tx1"/>
                </a:solidFill>
                <a:sym typeface="Symbol" pitchFamily="18" charset="2"/>
              </a:rPr>
              <a:t>) </a:t>
            </a:r>
            <a:endParaRPr lang="ru-RU" baseline="300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ru-RU" sz="2800" dirty="0" smtClean="0">
                <a:solidFill>
                  <a:srgbClr val="C00000"/>
                </a:solidFill>
                <a:sym typeface="Symbol" pitchFamily="18" charset="2"/>
              </a:rPr>
              <a:t>                        </a:t>
            </a:r>
            <a:r>
              <a:rPr lang="ru-RU" sz="2800" b="1" dirty="0" err="1" smtClean="0">
                <a:solidFill>
                  <a:srgbClr val="C00000"/>
                </a:solidFill>
                <a:sym typeface="Symbol" pitchFamily="18" charset="2"/>
              </a:rPr>
              <a:t>рН</a:t>
            </a:r>
            <a:r>
              <a:rPr lang="ru-RU" sz="2800" b="1" dirty="0" smtClean="0">
                <a:solidFill>
                  <a:srgbClr val="C00000"/>
                </a:solidFill>
                <a:sym typeface="Symbol" pitchFamily="18" charset="2"/>
              </a:rPr>
              <a:t> = 14  +  </a:t>
            </a:r>
            <a:r>
              <a:rPr lang="en-US" sz="2800" b="1" dirty="0" err="1" smtClean="0">
                <a:solidFill>
                  <a:srgbClr val="C00000"/>
                </a:solidFill>
                <a:sym typeface="Symbol" pitchFamily="18" charset="2"/>
              </a:rPr>
              <a:t>lg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C</a:t>
            </a:r>
            <a:r>
              <a:rPr lang="ru-RU" sz="2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endParaRPr lang="en-US" sz="2800" b="1" dirty="0" smtClean="0">
              <a:solidFill>
                <a:srgbClr val="C00000"/>
              </a:solidFill>
              <a:sym typeface="Symbol" pitchFamily="18" charset="2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0,12 г </a:t>
            </a:r>
            <a:r>
              <a:rPr lang="en-US" sz="2400" dirty="0" err="1" smtClean="0">
                <a:solidFill>
                  <a:schemeClr val="tx1"/>
                </a:solidFill>
              </a:rPr>
              <a:t>NaOH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растворено в </a:t>
            </a:r>
            <a:r>
              <a:rPr lang="en-US" sz="2400" dirty="0" smtClean="0">
                <a:solidFill>
                  <a:schemeClr val="tx1"/>
                </a:solidFill>
              </a:rPr>
              <a:t>300 </a:t>
            </a:r>
            <a:r>
              <a:rPr lang="ru-RU" sz="2400" dirty="0" smtClean="0">
                <a:solidFill>
                  <a:schemeClr val="tx1"/>
                </a:solidFill>
              </a:rPr>
              <a:t>мл воды. Рассчитайте </a:t>
            </a:r>
            <a:r>
              <a:rPr lang="ru-RU" sz="2400" dirty="0" err="1" smtClean="0">
                <a:solidFill>
                  <a:schemeClr val="tx1"/>
                </a:solidFill>
              </a:rPr>
              <a:t>рН</a:t>
            </a:r>
            <a:r>
              <a:rPr lang="ru-RU" sz="2400" dirty="0" smtClean="0">
                <a:solidFill>
                  <a:schemeClr val="tx1"/>
                </a:solidFill>
              </a:rPr>
              <a:t> раствора.</a:t>
            </a:r>
          </a:p>
          <a:p>
            <a:pPr algn="ctr">
              <a:buFontTx/>
              <a:buNone/>
            </a:pPr>
            <a:r>
              <a:rPr lang="ru-RU" sz="2400" b="1" dirty="0" smtClean="0">
                <a:solidFill>
                  <a:schemeClr val="tx1"/>
                </a:solidFill>
              </a:rPr>
              <a:t>Решение.</a:t>
            </a:r>
          </a:p>
          <a:p>
            <a:pPr algn="ctr">
              <a:lnSpc>
                <a:spcPct val="170000"/>
              </a:lnSpc>
              <a:buFontTx/>
              <a:buNone/>
            </a:pPr>
            <a:endParaRPr lang="ru-RU" sz="24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ru-RU" sz="2400" dirty="0" err="1" smtClean="0">
                <a:solidFill>
                  <a:schemeClr val="tx1"/>
                </a:solidFill>
                <a:sym typeface="Symbol" pitchFamily="18" charset="2"/>
              </a:rPr>
              <a:t>рН</a:t>
            </a:r>
            <a:r>
              <a:rPr lang="ru-RU" sz="2400" dirty="0" smtClean="0">
                <a:solidFill>
                  <a:schemeClr val="tx1"/>
                </a:solidFill>
                <a:sym typeface="Symbol" pitchFamily="18" charset="2"/>
              </a:rPr>
              <a:t> = 14  +  </a:t>
            </a:r>
            <a:r>
              <a:rPr lang="en-US" sz="2400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 C</a:t>
            </a:r>
            <a:r>
              <a:rPr lang="ru-RU" sz="2400" baseline="-25000" dirty="0" err="1" smtClean="0">
                <a:solidFill>
                  <a:schemeClr val="tx1"/>
                </a:solidFill>
                <a:sym typeface="Symbol" pitchFamily="18" charset="2"/>
              </a:rPr>
              <a:t>осн</a:t>
            </a:r>
            <a:endParaRPr lang="en-US" sz="24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buFontTx/>
              <a:buNone/>
            </a:pPr>
            <a:endParaRPr lang="ru-RU" sz="24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buFontTx/>
              <a:buNone/>
            </a:pPr>
            <a:r>
              <a:rPr lang="ru-RU" sz="2400" dirty="0" err="1" smtClean="0">
                <a:solidFill>
                  <a:schemeClr val="tx1"/>
                </a:solidFill>
                <a:sym typeface="Symbol" pitchFamily="18" charset="2"/>
              </a:rPr>
              <a:t>рН</a:t>
            </a:r>
            <a:r>
              <a:rPr lang="ru-RU" sz="2400" dirty="0" smtClean="0">
                <a:solidFill>
                  <a:schemeClr val="tx1"/>
                </a:solidFill>
                <a:sym typeface="Symbol" pitchFamily="18" charset="2"/>
              </a:rPr>
              <a:t> = 14  +  </a:t>
            </a:r>
            <a:r>
              <a:rPr lang="en-US" sz="2400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ru-RU" sz="2400" dirty="0" smtClean="0">
                <a:solidFill>
                  <a:schemeClr val="tx1"/>
                </a:solidFill>
                <a:sym typeface="Symbol" pitchFamily="18" charset="2"/>
              </a:rPr>
              <a:t> 0,01 = 12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3143248"/>
            <a:ext cx="4276725" cy="904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рН</a:t>
            </a:r>
            <a:r>
              <a:rPr lang="ru-RU" b="1" dirty="0" smtClean="0">
                <a:solidFill>
                  <a:schemeClr val="tx1"/>
                </a:solidFill>
              </a:rPr>
              <a:t> раствора слабой кислоты</a:t>
            </a:r>
            <a:endParaRPr lang="ru-R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1845734"/>
                <a:ext cx="8115240" cy="4751618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HA    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   H</a:t>
                </a:r>
                <a:r>
                  <a:rPr lang="en-US" sz="2400" baseline="30000" dirty="0" smtClean="0">
                    <a:solidFill>
                      <a:schemeClr val="tx1"/>
                    </a:solidFill>
                    <a:sym typeface="Symbol" pitchFamily="18" charset="2"/>
                  </a:rPr>
                  <a:t>+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   +    A</a:t>
                </a:r>
                <a:r>
                  <a:rPr lang="en-US" sz="2400" baseline="300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– </a:t>
                </a:r>
                <a:r>
                  <a:rPr lang="en-US" sz="24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                &lt; 3%</a:t>
                </a:r>
                <a:endParaRPr lang="ru-RU" sz="24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/>
                <a:endParaRPr lang="ru-RU" sz="24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  <a:sym typeface="Symbol" pitchFamily="18" charset="2"/>
                      </a:rPr>
                      <m:t>𝐾</m:t>
                    </m:r>
                    <m:r>
                      <m:rPr>
                        <m:nor/>
                      </m:rPr>
                      <a:rPr lang="ru-RU" sz="3200" baseline="-25000" dirty="0">
                        <a:solidFill>
                          <a:schemeClr val="tx1"/>
                        </a:solidFill>
                        <a:sym typeface="Symbol" pitchFamily="18" charset="2"/>
                      </a:rPr>
                      <m:t>к-ты</m:t>
                    </m:r>
                    <m:r>
                      <a:rPr lang="en-US" sz="4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itchFamily="18" charset="0"/>
                        <a:sym typeface="Symbol" pitchFamily="18" charset="2"/>
                      </a:rPr>
                      <m:t>=</m:t>
                    </m:r>
                    <m:f>
                      <m:fPr>
                        <m:ctrlP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</m:ctrlPr>
                      </m:fPr>
                      <m:num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  <m:t>[</m:t>
                        </m:r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𝐻</m:t>
                            </m:r>
                          </m:e>
                          <m:sup>
                            <m: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+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  <m:t>]·[</m:t>
                        </m:r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</m:ctrlPr>
                          </m:sSupPr>
                          <m:e>
                            <m: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𝐴</m:t>
                            </m:r>
                          </m:e>
                          <m:sup>
                            <m:r>
                              <a:rPr lang="en-US" sz="4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−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  <m:t>]</m:t>
                        </m:r>
                      </m:num>
                      <m:den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  <m:t>[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  <m:t>𝐻𝐴</m:t>
                        </m:r>
                        <m:r>
                          <a:rPr lang="en-US" sz="4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  <m:t>]</m:t>
                        </m:r>
                      </m:den>
                    </m:f>
                  </m:oMath>
                </a14:m>
                <a:endParaRPr lang="ru-RU" sz="32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lnSpc>
                    <a:spcPct val="130000"/>
                  </a:lnSpc>
                  <a:buFontTx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[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H</a:t>
                </a:r>
                <a:r>
                  <a:rPr lang="en-US" sz="2400" baseline="30000" dirty="0" smtClean="0">
                    <a:solidFill>
                      <a:schemeClr val="tx1"/>
                    </a:solidFill>
                    <a:sym typeface="Symbol" pitchFamily="18" charset="2"/>
                  </a:rPr>
                  <a:t>+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] = </a:t>
                </a:r>
                <a:r>
                  <a:rPr lang="en-US" sz="24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[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A</a:t>
                </a:r>
                <a:r>
                  <a:rPr lang="en-US" sz="2400" baseline="300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–</a:t>
                </a:r>
                <a:r>
                  <a:rPr lang="en-US" sz="24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]</a:t>
                </a:r>
                <a:endParaRPr lang="ru-RU" sz="2400" dirty="0" smtClean="0">
                  <a:solidFill>
                    <a:schemeClr val="tx1"/>
                  </a:solidFill>
                  <a:sym typeface="Symbol" pitchFamily="18" charset="2"/>
                </a:endParaRPr>
              </a:p>
              <a:p>
                <a:pPr algn="ctr">
                  <a:lnSpc>
                    <a:spcPct val="130000"/>
                  </a:lnSpc>
                  <a:buFontTx/>
                  <a:buNone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[HA] = 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C</a:t>
                </a:r>
                <a:r>
                  <a:rPr lang="ru-RU" sz="2400" baseline="-25000" dirty="0" smtClean="0">
                    <a:solidFill>
                      <a:schemeClr val="tx1"/>
                    </a:solidFill>
                    <a:sym typeface="Symbol" pitchFamily="18" charset="2"/>
                  </a:rPr>
                  <a:t>к-ты</a:t>
                </a:r>
                <a:r>
                  <a:rPr lang="ru-RU" sz="24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–</a:t>
                </a:r>
                <a:r>
                  <a:rPr lang="en-US" sz="24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/>
                </a:r>
                <a:r>
                  <a:rPr lang="en-US" sz="24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[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H</a:t>
                </a:r>
                <a:r>
                  <a:rPr lang="en-US" sz="2400" baseline="30000" dirty="0" smtClean="0">
                    <a:solidFill>
                      <a:schemeClr val="tx1"/>
                    </a:solidFill>
                    <a:sym typeface="Symbol" pitchFamily="18" charset="2"/>
                  </a:rPr>
                  <a:t>+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 pitchFamily="18" charset="2"/>
                  </a:rPr>
                  <a:t>]  </a:t>
                </a:r>
                <a:r>
                  <a:rPr lang="en-US" sz="2400" dirty="0" err="1" smtClean="0">
                    <a:solidFill>
                      <a:schemeClr val="tx1"/>
                    </a:solidFill>
                    <a:sym typeface="Symbol" pitchFamily="18" charset="2"/>
                  </a:rPr>
                  <a:t>C</a:t>
                </a:r>
                <a:r>
                  <a:rPr lang="ru-RU" sz="2400" baseline="-25000" dirty="0">
                    <a:solidFill>
                      <a:schemeClr val="tx1"/>
                    </a:solidFill>
                    <a:sym typeface="Symbol" pitchFamily="18" charset="2"/>
                  </a:rPr>
                  <a:t> к-ты </a:t>
                </a:r>
                <a:endParaRPr lang="ru-RU" sz="2400" i="1" dirty="0" smtClean="0">
                  <a:solidFill>
                    <a:schemeClr val="tx1"/>
                  </a:solidFill>
                  <a:latin typeface="Cambria Math" panose="02040503050406030204" pitchFamily="18" charset="0"/>
                  <a:cs typeface="Times New Roman" pitchFamily="18" charset="0"/>
                  <a:sym typeface="Symbol" pitchFamily="18" charset="2"/>
                </a:endParaRPr>
              </a:p>
              <a:p>
                <a:pPr algn="ctr">
                  <a:lnSpc>
                    <a:spcPct val="130000"/>
                  </a:lnSpc>
                  <a:buFontTx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𝐾</m:t>
                      </m:r>
                      <m:r>
                        <m:rPr>
                          <m:nor/>
                        </m:rPr>
                        <a:rPr lang="ru-RU" sz="2400" baseline="-25000" dirty="0">
                          <a:solidFill>
                            <a:schemeClr val="tx1"/>
                          </a:solidFill>
                          <a:sym typeface="Symbol" pitchFamily="18" charset="2"/>
                        </a:rPr>
                        <m:t>к-ты</m:t>
                      </m:r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itchFamily="18" charset="0"/>
                                      <a:sym typeface="Symbol" pitchFamily="18" charset="2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  <a:sym typeface="Symbol" pitchFamily="18" charset="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  <a:sym typeface="Symbol" pitchFamily="18" charset="2"/>
                                        </a:rPr>
                                        <m:t>𝐻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  <a:sym typeface="Symbol" pitchFamily="18" charset="2"/>
                                        </a:rPr>
                                        <m:t>+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𝐶</m:t>
                          </m:r>
                          <m:r>
                            <m:rPr>
                              <m:nor/>
                            </m:rPr>
                            <a:rPr lang="ru-RU" sz="2400" baseline="-25000" dirty="0">
                              <a:solidFill>
                                <a:schemeClr val="tx1"/>
                              </a:solidFill>
                              <a:sym typeface="Symbol" pitchFamily="18" charset="2"/>
                            </a:rPr>
                            <m:t>к-ты</m:t>
                          </m:r>
                        </m:den>
                      </m:f>
                    </m:oMath>
                  </m:oMathPara>
                </a14:m>
                <a:endParaRPr lang="ru-RU" sz="2400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ru-RU" sz="2400" dirty="0" smtClean="0">
                  <a:solidFill>
                    <a:schemeClr val="tx1"/>
                  </a:solidFill>
                  <a:cs typeface="Times New Roman" pitchFamily="18" charset="0"/>
                  <a:sym typeface="Symbol" pitchFamily="18" charset="2"/>
                </a:endParaRPr>
              </a:p>
              <a:p>
                <a:endParaRPr lang="ru-RU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1845734"/>
                <a:ext cx="8115240" cy="4751618"/>
              </a:xfrm>
              <a:blipFill rotWithShape="0">
                <a:blip r:embed="rId2"/>
                <a:stretch>
                  <a:fillRect t="-20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691964" y="3700059"/>
            <a:ext cx="56886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Tx/>
              <a:buNone/>
            </a:pPr>
            <a:r>
              <a:rPr lang="en-US" sz="40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pH = ½ </a:t>
            </a:r>
            <a:r>
              <a:rPr lang="en-US" sz="40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40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r>
              <a:rPr lang="ru-RU" sz="40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ru-RU" sz="40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40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</a:t>
            </a:r>
            <a:r>
              <a:rPr lang="ru-RU" sz="40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sym typeface="Symbol" pitchFamily="18" charset="2"/>
              </a:rPr>
              <a:t>lg</a:t>
            </a:r>
            <a:r>
              <a:rPr lang="en-US" sz="4000" b="1" dirty="0" smtClean="0">
                <a:solidFill>
                  <a:srgbClr val="C00000"/>
                </a:solidFill>
                <a:sym typeface="Symbol" pitchFamily="18" charset="2"/>
              </a:rPr>
              <a:t> C</a:t>
            </a:r>
            <a:r>
              <a:rPr lang="ru-RU" sz="40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endParaRPr lang="en-US" sz="4000" b="1" dirty="0">
              <a:solidFill>
                <a:srgbClr val="C00000"/>
              </a:solidFill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рН</a:t>
            </a:r>
            <a:r>
              <a:rPr lang="ru-RU" b="1" dirty="0" smtClean="0">
                <a:solidFill>
                  <a:schemeClr val="tx1"/>
                </a:solidFill>
              </a:rPr>
              <a:t> раствора слабой кислоты</a:t>
            </a:r>
            <a:endParaRPr lang="ru-RU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TextBox 1"/>
              <p:cNvSpPr txBox="1"/>
              <p:nvPr/>
            </p:nvSpPr>
            <p:spPr>
              <a:xfrm>
                <a:off x="2717609" y="2481746"/>
                <a:ext cx="4223529" cy="68813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4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sz="40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m:rPr>
                              <m:nor/>
                            </m:rPr>
                            <a:rPr lang="ru-RU" sz="3600" baseline="-25000" dirty="0">
                              <a:sym typeface="Symbol" pitchFamily="18" charset="2"/>
                            </a:rPr>
                            <m:t>к-ты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m:rPr>
                              <m:nor/>
                            </m:rPr>
                            <a:rPr lang="ru-RU" sz="3200" baseline="-25000" dirty="0">
                              <a:sym typeface="Symbol" pitchFamily="18" charset="2"/>
                            </a:rPr>
                            <m:t>к-ты</m:t>
                          </m:r>
                        </m:e>
                      </m:rad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7609" y="2481746"/>
                <a:ext cx="4223529" cy="68813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chemeClr val="tx1"/>
                </a:solidFill>
              </a:rPr>
              <a:t>Кислотно-основное (</a:t>
            </a:r>
            <a:r>
              <a:rPr lang="ru-RU" sz="6000" b="1" dirty="0" err="1" smtClean="0">
                <a:solidFill>
                  <a:schemeClr val="tx1"/>
                </a:solidFill>
              </a:rPr>
              <a:t>протолитическое</a:t>
            </a:r>
            <a:r>
              <a:rPr lang="ru-RU" sz="6000" b="1" dirty="0" smtClean="0">
                <a:solidFill>
                  <a:schemeClr val="tx1"/>
                </a:solidFill>
              </a:rPr>
              <a:t>) равновесие</a:t>
            </a:r>
            <a:endParaRPr lang="ru-RU" sz="6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Задача 3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857364"/>
            <a:ext cx="8078066" cy="4235932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Рассчитайте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рН 0,5% раствора бензойной </a:t>
            </a:r>
            <a:r>
              <a:rPr lang="ru-RU" sz="2800" dirty="0" err="1" smtClean="0">
                <a:solidFill>
                  <a:schemeClr val="tx1"/>
                </a:solidFill>
              </a:rPr>
              <a:t>килоты</a:t>
            </a:r>
            <a:r>
              <a:rPr lang="ru-RU" sz="2800" dirty="0" smtClean="0">
                <a:solidFill>
                  <a:schemeClr val="tx1"/>
                </a:solidFill>
              </a:rPr>
              <a:t>.</a:t>
            </a:r>
          </a:p>
          <a:p>
            <a:pPr algn="ctr">
              <a:buFontTx/>
              <a:buNone/>
            </a:pPr>
            <a:r>
              <a:rPr lang="ru-RU" sz="2800" b="1" dirty="0" smtClean="0">
                <a:solidFill>
                  <a:schemeClr val="tx1"/>
                </a:solidFill>
              </a:rPr>
              <a:t>Решение</a:t>
            </a:r>
          </a:p>
          <a:p>
            <a:pPr algn="ctr"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pH = ½ </a:t>
            </a:r>
            <a:r>
              <a:rPr lang="en-US" sz="2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sym typeface="Symbol" pitchFamily="18" charset="2"/>
              </a:rPr>
              <a:t>lg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C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FontTx/>
              <a:buNone/>
            </a:pPr>
            <a:r>
              <a:rPr lang="en-US" sz="2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= 4,20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endParaRPr lang="ru-RU" sz="28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buFontTx/>
              <a:buNone/>
            </a:pPr>
            <a:endParaRPr lang="ru-RU" sz="28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buFontTx/>
              <a:buNone/>
            </a:pPr>
            <a:endParaRPr lang="ru-RU" sz="28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pH = ½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· 4,20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cs typeface="Times New Roman" pitchFamily="18" charset="0"/>
              </a:rPr>
              <a:t>lg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 0,04 = 2,79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4365104"/>
            <a:ext cx="6408712" cy="11093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</a:rPr>
              <a:t>Связь между константой и степенью диссоциации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dirty="0" smtClean="0"/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HA   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   H</a:t>
            </a:r>
            <a:r>
              <a:rPr lang="en-US" sz="28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  +    A</a:t>
            </a:r>
            <a:r>
              <a:rPr lang="en-US" sz="28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 &lt; 3%</a:t>
            </a:r>
            <a:endParaRPr lang="ru-RU" sz="28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/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071670" y="3071810"/>
            <a:ext cx="4572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None/>
            </a:pPr>
            <a:r>
              <a:rPr lang="en-US" dirty="0" smtClean="0"/>
              <a:t>[</a:t>
            </a:r>
            <a:r>
              <a:rPr lang="en-US" dirty="0" smtClean="0">
                <a:sym typeface="Symbol" pitchFamily="18" charset="2"/>
              </a:rPr>
              <a:t>H</a:t>
            </a:r>
            <a:r>
              <a:rPr lang="en-US" baseline="30000" dirty="0" smtClean="0">
                <a:sym typeface="Symbol" pitchFamily="18" charset="2"/>
              </a:rPr>
              <a:t>+</a:t>
            </a:r>
            <a:r>
              <a:rPr lang="en-US" dirty="0" smtClean="0">
                <a:sym typeface="Symbol" pitchFamily="18" charset="2"/>
              </a:rPr>
              <a:t>] =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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C</a:t>
            </a:r>
            <a:r>
              <a:rPr lang="ru-RU" baseline="-25000" dirty="0" err="1" smtClean="0">
                <a:sym typeface="Symbol" pitchFamily="18" charset="2"/>
              </a:rPr>
              <a:t>к-ты</a:t>
            </a:r>
            <a:endParaRPr lang="ru-RU" dirty="0" smtClean="0">
              <a:sym typeface="Symbol" pitchFamily="18" charset="2"/>
            </a:endParaRPr>
          </a:p>
          <a:p>
            <a:pPr>
              <a:lnSpc>
                <a:spcPct val="150000"/>
              </a:lnSpc>
              <a:buFontTx/>
              <a:buNone/>
            </a:pPr>
            <a:r>
              <a:rPr lang="ru-RU" dirty="0" smtClean="0"/>
              <a:t> </a:t>
            </a:r>
            <a:r>
              <a:rPr lang="en-US" dirty="0" smtClean="0"/>
              <a:t>[</a:t>
            </a:r>
            <a:r>
              <a:rPr lang="en-US" dirty="0" smtClean="0">
                <a:sym typeface="Symbol" pitchFamily="18" charset="2"/>
              </a:rPr>
              <a:t>A</a:t>
            </a:r>
            <a:r>
              <a:rPr lang="en-US" baseline="300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]</a:t>
            </a:r>
            <a:r>
              <a:rPr lang="en-US" dirty="0" smtClean="0">
                <a:sym typeface="Symbol" pitchFamily="18" charset="2"/>
              </a:rPr>
              <a:t> =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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C</a:t>
            </a:r>
            <a:r>
              <a:rPr lang="ru-RU" baseline="-25000" dirty="0" err="1" smtClean="0">
                <a:sym typeface="Symbol" pitchFamily="18" charset="2"/>
              </a:rPr>
              <a:t>к-ты</a:t>
            </a:r>
            <a:endParaRPr lang="ru-RU" dirty="0" smtClean="0"/>
          </a:p>
          <a:p>
            <a:pPr>
              <a:lnSpc>
                <a:spcPct val="150000"/>
              </a:lnSpc>
              <a:buFontTx/>
              <a:buNone/>
            </a:pPr>
            <a:r>
              <a:rPr lang="en-US" dirty="0" smtClean="0"/>
              <a:t>[HA]</a:t>
            </a:r>
            <a:r>
              <a:rPr lang="ru-RU" dirty="0" smtClean="0"/>
              <a:t> = </a:t>
            </a:r>
            <a:r>
              <a:rPr lang="en-US" dirty="0" smtClean="0">
                <a:sym typeface="Symbol" pitchFamily="18" charset="2"/>
              </a:rPr>
              <a:t>C</a:t>
            </a:r>
            <a:r>
              <a:rPr lang="ru-RU" baseline="-25000" dirty="0" err="1" smtClean="0">
                <a:sym typeface="Symbol" pitchFamily="18" charset="2"/>
              </a:rPr>
              <a:t>к-ты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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C</a:t>
            </a:r>
            <a:r>
              <a:rPr lang="ru-RU" baseline="-25000" dirty="0" err="1" smtClean="0">
                <a:sym typeface="Symbol" pitchFamily="18" charset="2"/>
              </a:rPr>
              <a:t>к-ты</a:t>
            </a:r>
            <a:r>
              <a:rPr lang="ru-RU" dirty="0" smtClean="0">
                <a:sym typeface="Symbol" pitchFamily="18" charset="2"/>
              </a:rPr>
              <a:t> = </a:t>
            </a:r>
            <a:r>
              <a:rPr lang="en-US" dirty="0" smtClean="0">
                <a:sym typeface="Symbol" pitchFamily="18" charset="2"/>
              </a:rPr>
              <a:t>C</a:t>
            </a:r>
            <a:r>
              <a:rPr lang="ru-RU" baseline="-25000" dirty="0" err="1" smtClean="0">
                <a:sym typeface="Symbol" pitchFamily="18" charset="2"/>
              </a:rPr>
              <a:t>к-ты</a:t>
            </a:r>
            <a:r>
              <a:rPr lang="ru-RU" dirty="0" smtClean="0">
                <a:sym typeface="Symbol" pitchFamily="18" charset="2"/>
              </a:rPr>
              <a:t>(1 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ru-RU" dirty="0" smtClean="0">
                <a:sym typeface="Symbol" pitchFamily="18" charset="2"/>
              </a:rPr>
              <a:t>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</a:t>
            </a:r>
            <a:r>
              <a:rPr lang="ru-RU" dirty="0" smtClean="0">
                <a:sym typeface="Symbol" pitchFamily="18" charset="2"/>
              </a:rPr>
              <a:t> )</a:t>
            </a:r>
            <a:endParaRPr lang="ru-RU" dirty="0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Прямоугольник 3"/>
              <p:cNvSpPr/>
              <p:nvPr/>
            </p:nvSpPr>
            <p:spPr>
              <a:xfrm>
                <a:off x="3145777" y="2348880"/>
                <a:ext cx="2670411" cy="888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𝐾</m:t>
                      </m:r>
                      <m:r>
                        <m:rPr>
                          <m:nor/>
                        </m:rPr>
                        <a:rPr lang="ru-RU" sz="2400" baseline="-25000" dirty="0">
                          <a:sym typeface="Symbol" pitchFamily="18" charset="2"/>
                        </a:rPr>
                        <m:t>к-ты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+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]·[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[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𝐻𝐴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777" y="2348880"/>
                <a:ext cx="2670411" cy="88819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Прямоугольник 9"/>
              <p:cNvSpPr/>
              <p:nvPr/>
            </p:nvSpPr>
            <p:spPr>
              <a:xfrm>
                <a:off x="2071670" y="4804870"/>
                <a:ext cx="4820615" cy="8999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𝐾</m:t>
                      </m:r>
                      <m:r>
                        <m:rPr>
                          <m:nor/>
                        </m:rPr>
                        <a:rPr lang="ru-RU" sz="2400" baseline="-25000" dirty="0">
                          <a:sym typeface="Symbol" pitchFamily="18" charset="2"/>
                        </a:rPr>
                        <m:t>к-ты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+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]·[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[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𝐻𝐴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cs typeface="Times New Roman" pitchFamily="18" charset="0"/>
                                      <a:sym typeface="Symbol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el-GR" sz="2400" i="1">
                                      <a:latin typeface="Cambria Math" panose="02040503050406030204" pitchFamily="18" charset="0"/>
                                      <a:cs typeface="Times New Roman" pitchFamily="18" charset="0"/>
                                      <a:sym typeface="Symbol" pitchFamily="18" charset="2"/>
                                    </a:rPr>
                                    <m:t>α</m:t>
                                  </m:r>
                                  <m:r>
                                    <a:rPr lang="el-GR" sz="2400" i="1">
                                      <a:latin typeface="Cambria Math" panose="02040503050406030204" pitchFamily="18" charset="0"/>
                                      <a:cs typeface="Times New Roman" pitchFamily="18" charset="0"/>
                                      <a:sym typeface="Symbol" pitchFamily="18" charset="2"/>
                                    </a:rPr>
                                    <m:t>·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cs typeface="Times New Roman" pitchFamily="18" charset="0"/>
                                      <a:sym typeface="Symbol" pitchFamily="18" charset="2"/>
                                    </a:rPr>
                                    <m:t>𝐶</m:t>
                                  </m:r>
                                  <m:r>
                                    <m:rPr>
                                      <m:nor/>
                                    </m:rPr>
                                    <a:rPr lang="ru-RU" sz="2400" baseline="-25000" dirty="0">
                                      <a:sym typeface="Symbol" pitchFamily="18" charset="2"/>
                                    </a:rPr>
                                    <m:t>к-ты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𝐶</m:t>
                          </m:r>
                          <m:r>
                            <m:rPr>
                              <m:nor/>
                            </m:rPr>
                            <a:rPr lang="ru-RU" sz="2400" baseline="-25000" dirty="0">
                              <a:sym typeface="Symbol" pitchFamily="18" charset="2"/>
                            </a:rPr>
                            <m:t>к-ты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·(1−</m:t>
                          </m:r>
                          <m:r>
                            <m:rPr>
                              <m:sty m:val="p"/>
                            </m:rPr>
                            <a:rPr lang="el-GR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α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1670" y="4804870"/>
                <a:ext cx="4820615" cy="8999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3" name="Содержимое 2"/>
              <p:cNvSpPr>
                <a:spLocks noGrp="1"/>
              </p:cNvSpPr>
              <p:nvPr>
                <p:ph idx="1"/>
              </p:nvPr>
            </p:nvSpPr>
            <p:spPr>
              <a:xfrm>
                <a:off x="755576" y="942989"/>
                <a:ext cx="7611184" cy="3128953"/>
              </a:xfrm>
            </p:spPr>
            <p:txBody>
              <a:bodyPr>
                <a:normAutofit fontScale="70000" lnSpcReduction="20000"/>
              </a:bodyPr>
              <a:lstStyle/>
              <a:p>
                <a:endParaRPr lang="ru-RU" sz="2800" dirty="0" smtClean="0"/>
              </a:p>
              <a:p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                                </m:t>
                    </m:r>
                  </m:oMath>
                </a14:m>
                <a:endParaRPr lang="en-US" sz="3600" b="0" i="1" dirty="0" smtClean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88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m:rPr>
                        <m:nor/>
                      </m:rPr>
                      <a:rPr lang="ru-RU" sz="6600" baseline="-25000" dirty="0">
                        <a:solidFill>
                          <a:schemeClr val="tx1"/>
                        </a:solidFill>
                        <a:sym typeface="Symbol" pitchFamily="18" charset="2"/>
                      </a:rPr>
                      <m:t>к-ты</m:t>
                    </m:r>
                    <m:r>
                      <a:rPr lang="en-US" sz="8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88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l-GR" sz="8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l-GR" sz="8800" i="1">
                                <a:latin typeface="Cambria Math" panose="02040503050406030204" pitchFamily="18" charset="0"/>
                              </a:rPr>
                              <m:t>α</m:t>
                            </m:r>
                          </m:e>
                          <m:sup>
                            <m:r>
                              <a:rPr lang="en-US" sz="8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·</m:t>
                        </m:r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  <m:r>
                          <m:rPr>
                            <m:nor/>
                          </m:rPr>
                          <a:rPr lang="ru-RU" sz="4800" baseline="-25000" dirty="0">
                            <a:solidFill>
                              <a:schemeClr val="tx1"/>
                            </a:solidFill>
                            <a:sym typeface="Symbol" pitchFamily="18" charset="2"/>
                          </a:rPr>
                          <m:t>к-ты</m:t>
                        </m:r>
                      </m:num>
                      <m:den>
                        <m:r>
                          <a:rPr lang="en-US" sz="8800" b="0" i="1" smtClean="0">
                            <a:latin typeface="Cambria Math" panose="02040503050406030204" pitchFamily="18" charset="0"/>
                          </a:rPr>
                          <m:t>1−</m:t>
                        </m:r>
                        <m:r>
                          <m:rPr>
                            <m:sty m:val="p"/>
                          </m:rPr>
                          <a:rPr lang="el-GR" sz="8800" b="0" i="1" smtClean="0">
                            <a:latin typeface="Cambria Math" panose="02040503050406030204" pitchFamily="18" charset="0"/>
                          </a:rPr>
                          <m:t>α</m:t>
                        </m:r>
                      </m:den>
                    </m:f>
                  </m:oMath>
                </a14:m>
                <a:endParaRPr lang="ru-RU" sz="3600" dirty="0" smtClean="0"/>
              </a:p>
              <a:p>
                <a:endParaRPr lang="ru-RU" sz="2800" dirty="0" smtClean="0"/>
              </a:p>
              <a:p>
                <a:pPr>
                  <a:lnSpc>
                    <a:spcPct val="50000"/>
                  </a:lnSpc>
                  <a:buFontTx/>
                  <a:buNone/>
                </a:pPr>
                <a:r>
                  <a:rPr lang="en-US" sz="28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 </a:t>
                </a:r>
                <a:r>
                  <a:rPr lang="en-US" sz="2800" dirty="0" smtClean="0">
                    <a:solidFill>
                      <a:schemeClr val="tx1"/>
                    </a:solidFill>
                    <a:sym typeface="Symbol" pitchFamily="18" charset="2"/>
                  </a:rPr>
                  <a:t>&lt; 3%</a:t>
                </a:r>
                <a:r>
                  <a:rPr lang="ru-RU" sz="2800" dirty="0" smtClean="0">
                    <a:solidFill>
                      <a:schemeClr val="tx1"/>
                    </a:solidFill>
                    <a:sym typeface="Symbol" pitchFamily="18" charset="2"/>
                  </a:rPr>
                  <a:t>,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K</a:t>
                </a:r>
                <a:r>
                  <a:rPr lang="ru-RU" sz="2800" baseline="-25000" dirty="0">
                    <a:solidFill>
                      <a:schemeClr val="tx1"/>
                    </a:solidFill>
                    <a:sym typeface="Symbol" pitchFamily="18" charset="2"/>
                  </a:rPr>
                  <a:t> к-ты </a:t>
                </a:r>
                <a:r>
                  <a:rPr lang="ru-RU" sz="2800" dirty="0" smtClean="0">
                    <a:solidFill>
                      <a:schemeClr val="tx1"/>
                    </a:solidFill>
                  </a:rPr>
                  <a:t>= </a:t>
                </a:r>
                <a:r>
                  <a:rPr lang="en-US" sz="2800" dirty="0" smtClean="0">
                    <a:solidFill>
                      <a:schemeClr val="tx1"/>
                    </a:solidFill>
                    <a:sym typeface="Symbol" pitchFamily="18" charset="2"/>
                  </a:rPr>
                  <a:t>C</a:t>
                </a:r>
                <a:r>
                  <a:rPr lang="ru-RU" sz="2800" baseline="-25000" dirty="0">
                    <a:solidFill>
                      <a:schemeClr val="tx1"/>
                    </a:solidFill>
                    <a:sym typeface="Symbol" pitchFamily="18" charset="2"/>
                  </a:rPr>
                  <a:t> к-ты </a:t>
                </a:r>
                <a:r>
                  <a:rPr lang="en-US" sz="28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 </a:t>
                </a:r>
                <a:r>
                  <a:rPr lang="en-US" sz="2800" dirty="0" smtClean="0">
                    <a:solidFill>
                      <a:schemeClr val="tx1"/>
                    </a:solidFill>
                    <a:cs typeface="Times New Roman" pitchFamily="18" charset="0"/>
                    <a:sym typeface="Symbol" pitchFamily="18" charset="2"/>
                  </a:rPr>
                  <a:t></a:t>
                </a:r>
                <a:r>
                  <a:rPr lang="ru-RU" sz="2800" baseline="30000" dirty="0" smtClean="0">
                    <a:solidFill>
                      <a:schemeClr val="tx1"/>
                    </a:solidFill>
                    <a:sym typeface="Symbol" pitchFamily="18" charset="2"/>
                  </a:rPr>
                  <a:t>2</a:t>
                </a:r>
              </a:p>
              <a:p>
                <a:pPr>
                  <a:lnSpc>
                    <a:spcPct val="50000"/>
                  </a:lnSpc>
                  <a:buFontTx/>
                  <a:buNone/>
                </a:pPr>
                <a:endParaRPr lang="ru-RU" sz="2800" dirty="0" smtClean="0">
                  <a:solidFill>
                    <a:schemeClr val="tx1"/>
                  </a:solidFill>
                  <a:sym typeface="Symbol" pitchFamily="18" charset="2"/>
                </a:endParaRPr>
              </a:p>
              <a:p>
                <a:pPr>
                  <a:lnSpc>
                    <a:spcPct val="50000"/>
                  </a:lnSpc>
                  <a:buFontTx/>
                  <a:buNone/>
                </a:pP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" name="Содержимое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576" y="942989"/>
                <a:ext cx="7611184" cy="3128953"/>
              </a:xfrm>
              <a:blipFill rotWithShape="0">
                <a:blip r:embed="rId2"/>
                <a:stretch>
                  <a:fillRect l="-2082" b="-5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553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57" y="485789"/>
            <a:ext cx="3084927" cy="1161384"/>
          </a:xfrm>
          <a:prstGeom prst="rect">
            <a:avLst/>
          </a:prstGeom>
          <a:noFill/>
        </p:spPr>
      </p:pic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Прямоугольник 8"/>
              <p:cNvSpPr/>
              <p:nvPr/>
            </p:nvSpPr>
            <p:spPr>
              <a:xfrm>
                <a:off x="3563888" y="4645598"/>
                <a:ext cx="2034788" cy="1344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000" dirty="0" smtClean="0">
                    <a:cs typeface="Times New Roman" pitchFamily="18" charset="0"/>
                    <a:sym typeface="Symbol" pitchFamily="18" charset="2"/>
                  </a:rPr>
                  <a:t>=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smtClean="0"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𝐾</m:t>
                            </m:r>
                            <m:r>
                              <m:rPr>
                                <m:nor/>
                              </m:rPr>
                              <a:rPr lang="ru-RU" sz="4000" baseline="-25000" dirty="0">
                                <a:sym typeface="Symbol" pitchFamily="18" charset="2"/>
                              </a:rPr>
                              <m:t>к-ты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𝐶</m:t>
                            </m:r>
                            <m:r>
                              <m:rPr>
                                <m:nor/>
                              </m:rPr>
                              <a:rPr lang="ru-RU" sz="4000" baseline="-25000" dirty="0">
                                <a:sym typeface="Symbol" pitchFamily="18" charset="2"/>
                              </a:rPr>
                              <m:t>к-ты</m:t>
                            </m:r>
                          </m:den>
                        </m:f>
                      </m:e>
                    </m:rad>
                  </m:oMath>
                </a14:m>
                <a:endParaRPr lang="ru-RU" sz="4000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4645598"/>
                <a:ext cx="2034788" cy="1344984"/>
              </a:xfrm>
              <a:prstGeom prst="rect">
                <a:avLst/>
              </a:prstGeom>
              <a:blipFill rotWithShape="0">
                <a:blip r:embed="rId4"/>
                <a:stretch>
                  <a:fillRect l="-108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Задача 4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66740" y="1777184"/>
            <a:ext cx="7543800" cy="402336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chemeClr val="tx1"/>
                </a:solidFill>
              </a:rPr>
              <a:t>Рассчитайте степень диссоциации </a:t>
            </a:r>
            <a:r>
              <a:rPr lang="en-US" dirty="0" smtClean="0">
                <a:solidFill>
                  <a:schemeClr val="tx1"/>
                </a:solidFill>
              </a:rPr>
              <a:t>1 % </a:t>
            </a:r>
            <a:r>
              <a:rPr lang="ru-RU" dirty="0" smtClean="0">
                <a:solidFill>
                  <a:schemeClr val="tx1"/>
                </a:solidFill>
              </a:rPr>
              <a:t>раствора муравьиной кислоты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ru-RU" b="1" dirty="0" smtClean="0">
                <a:solidFill>
                  <a:schemeClr val="tx1"/>
                </a:solidFill>
              </a:rPr>
              <a:t>Решение. </a:t>
            </a:r>
          </a:p>
          <a:p>
            <a:pPr algn="ctr">
              <a:buNone/>
            </a:pPr>
            <a:r>
              <a:rPr lang="ru-RU" dirty="0" err="1" smtClean="0">
                <a:solidFill>
                  <a:schemeClr val="tx1"/>
                </a:solidFill>
              </a:rPr>
              <a:t>К</a:t>
            </a:r>
            <a:r>
              <a:rPr lang="ru-RU" baseline="-25000" dirty="0" err="1" smtClean="0">
                <a:solidFill>
                  <a:schemeClr val="tx1"/>
                </a:solidFill>
              </a:rPr>
              <a:t>к-ты</a:t>
            </a:r>
            <a:r>
              <a:rPr lang="ru-RU" dirty="0" smtClean="0">
                <a:solidFill>
                  <a:schemeClr val="tx1"/>
                </a:solidFill>
              </a:rPr>
              <a:t> = 1,8</a:t>
            </a:r>
            <a:r>
              <a:rPr lang="ru-RU" dirty="0" smtClean="0">
                <a:solidFill>
                  <a:schemeClr val="tx1"/>
                </a:solidFill>
                <a:cs typeface="Times New Roman" pitchFamily="18" charset="0"/>
              </a:rPr>
              <a:t>·</a:t>
            </a:r>
            <a:r>
              <a:rPr lang="ru-RU" dirty="0" smtClean="0">
                <a:solidFill>
                  <a:schemeClr val="tx1"/>
                </a:solidFill>
              </a:rPr>
              <a:t>10</a:t>
            </a:r>
            <a:r>
              <a:rPr lang="ru-RU" baseline="30000" dirty="0" smtClean="0">
                <a:solidFill>
                  <a:schemeClr val="tx1"/>
                </a:solidFill>
                <a:cs typeface="Times New Roman" pitchFamily="18" charset="0"/>
              </a:rPr>
              <a:t>–</a:t>
            </a:r>
            <a:r>
              <a:rPr lang="ru-RU" baseline="30000" dirty="0" smtClean="0">
                <a:solidFill>
                  <a:schemeClr val="tx1"/>
                </a:solidFill>
              </a:rPr>
              <a:t>4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>
              <a:buNone/>
            </a:pPr>
            <a:r>
              <a:rPr lang="en-US" dirty="0" smtClean="0"/>
              <a:t>        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696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963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3500438"/>
            <a:ext cx="3836451" cy="642941"/>
          </a:xfrm>
          <a:prstGeom prst="rect">
            <a:avLst/>
          </a:prstGeom>
          <a:noFill/>
        </p:spPr>
      </p:pic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5429256" y="4357694"/>
          <a:ext cx="2850111" cy="1138446"/>
        </p:xfrm>
        <a:graphic>
          <a:graphicData uri="http://schemas.openxmlformats.org/presentationml/2006/ole">
            <p:oleObj spid="_x0000_s46084" name="ISIS/Draw Sketch" r:id="rId4" imgW="2070698" imgH="832079" progId="ISISServer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142844" y="5643578"/>
            <a:ext cx="8572560" cy="3194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ru-RU" dirty="0" smtClean="0"/>
              <a:t>Муравьиная кислота в 1% растворе ионизирована на </a:t>
            </a:r>
            <a:r>
              <a:rPr lang="en-US" dirty="0" smtClean="0"/>
              <a:t>2,8 %</a:t>
            </a:r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Прямоугольник 9"/>
              <p:cNvSpPr/>
              <p:nvPr/>
            </p:nvSpPr>
            <p:spPr>
              <a:xfrm>
                <a:off x="3631945" y="4403504"/>
                <a:ext cx="1799147" cy="134498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dirty="0" smtClean="0">
                    <a:cs typeface="Times New Roman" pitchFamily="18" charset="0"/>
                    <a:sym typeface="Symbol" pitchFamily="18" charset="2"/>
                  </a:rPr>
                  <a:t>=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4000" i="1" smtClean="0">
                            <a:latin typeface="Cambria Math" panose="02040503050406030204" pitchFamily="18" charset="0"/>
                            <a:cs typeface="Times New Roman" pitchFamily="18" charset="0"/>
                            <a:sym typeface="Symbol" pitchFamily="18" charset="2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4000" i="1" smtClean="0"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</m:ctrlPr>
                          </m:fPr>
                          <m:num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𝐾</m:t>
                            </m:r>
                            <m:r>
                              <m:rPr>
                                <m:nor/>
                              </m:rPr>
                              <a:rPr lang="ru-RU" sz="3600" baseline="-25000" dirty="0">
                                <a:sym typeface="Symbol" pitchFamily="18" charset="2"/>
                              </a:rPr>
                              <m:t>к-ты</m:t>
                            </m:r>
                          </m:num>
                          <m:den>
                            <m:r>
                              <a:rPr lang="en-US" sz="4000" b="0" i="1" smtClean="0">
                                <a:latin typeface="Cambria Math" panose="02040503050406030204" pitchFamily="18" charset="0"/>
                                <a:cs typeface="Times New Roman" pitchFamily="18" charset="0"/>
                                <a:sym typeface="Symbol" pitchFamily="18" charset="2"/>
                              </a:rPr>
                              <m:t>𝐶</m:t>
                            </m:r>
                            <m:r>
                              <m:rPr>
                                <m:nor/>
                              </m:rPr>
                              <a:rPr lang="ru-RU" sz="3200" baseline="-25000" dirty="0">
                                <a:sym typeface="Symbol" pitchFamily="18" charset="2"/>
                              </a:rPr>
                              <m:t>к-ты</m:t>
                            </m:r>
                          </m:den>
                        </m:f>
                      </m:e>
                    </m:rad>
                  </m:oMath>
                </a14:m>
                <a:endParaRPr lang="ru-RU" sz="2800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1945" y="4403504"/>
                <a:ext cx="1799147" cy="1344984"/>
              </a:xfrm>
              <a:prstGeom prst="rect">
                <a:avLst/>
              </a:prstGeom>
              <a:blipFill rotWithShape="0">
                <a:blip r:embed="rId5"/>
                <a:stretch>
                  <a:fillRect l="-71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tx1"/>
                </a:solidFill>
              </a:rPr>
              <a:t>рН</a:t>
            </a:r>
            <a:r>
              <a:rPr lang="ru-RU" b="1" dirty="0" smtClean="0">
                <a:solidFill>
                  <a:schemeClr val="tx1"/>
                </a:solidFill>
              </a:rPr>
              <a:t> раствора слабого основания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BOH   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   B</a:t>
            </a:r>
            <a:r>
              <a:rPr lang="en-US" sz="28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  +    OH</a:t>
            </a:r>
            <a:r>
              <a:rPr lang="en-US" sz="28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 &lt; 3%</a:t>
            </a:r>
            <a:endParaRPr lang="ru-RU" sz="28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/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57422" y="3214686"/>
            <a:ext cx="4572000" cy="8125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30000"/>
              </a:lnSpc>
              <a:buFontTx/>
              <a:buNone/>
            </a:pPr>
            <a:r>
              <a:rPr lang="en-US" dirty="0" smtClean="0"/>
              <a:t> [</a:t>
            </a:r>
            <a:r>
              <a:rPr lang="en-US" dirty="0" smtClean="0">
                <a:sym typeface="Symbol" pitchFamily="18" charset="2"/>
              </a:rPr>
              <a:t>B</a:t>
            </a:r>
            <a:r>
              <a:rPr lang="en-US" baseline="30000" dirty="0" smtClean="0">
                <a:sym typeface="Symbol" pitchFamily="18" charset="2"/>
              </a:rPr>
              <a:t>+</a:t>
            </a:r>
            <a:r>
              <a:rPr lang="en-US" dirty="0" smtClean="0">
                <a:sym typeface="Symbol" pitchFamily="18" charset="2"/>
              </a:rPr>
              <a:t>] = 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[</a:t>
            </a:r>
            <a:r>
              <a:rPr lang="en-US" dirty="0" smtClean="0">
                <a:sym typeface="Symbol" pitchFamily="18" charset="2"/>
              </a:rPr>
              <a:t>OH</a:t>
            </a:r>
            <a:r>
              <a:rPr lang="en-US" baseline="300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]</a:t>
            </a:r>
            <a:endParaRPr lang="ru-RU" dirty="0" smtClean="0">
              <a:sym typeface="Symbol" pitchFamily="18" charset="2"/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en-US" dirty="0" smtClean="0"/>
              <a:t>[BOH] = </a:t>
            </a:r>
            <a:r>
              <a:rPr lang="en-US" dirty="0" smtClean="0">
                <a:sym typeface="Symbol" pitchFamily="18" charset="2"/>
              </a:rPr>
              <a:t>C</a:t>
            </a:r>
            <a:r>
              <a:rPr lang="ru-RU" baseline="-25000" dirty="0" err="1" smtClean="0">
                <a:sym typeface="Symbol" pitchFamily="18" charset="2"/>
              </a:rPr>
              <a:t>осн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ru-RU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dirty="0" smtClean="0">
                <a:cs typeface="Times New Roman" pitchFamily="18" charset="0"/>
                <a:sym typeface="Symbol" pitchFamily="18" charset="2"/>
              </a:rPr>
              <a:t> [</a:t>
            </a:r>
            <a:r>
              <a:rPr lang="en-US" dirty="0" smtClean="0">
                <a:sym typeface="Symbol" pitchFamily="18" charset="2"/>
              </a:rPr>
              <a:t>OH</a:t>
            </a:r>
            <a:r>
              <a:rPr lang="en-US" baseline="-25000" dirty="0" smtClean="0">
                <a:sym typeface="Symbol" pitchFamily="18" charset="2"/>
              </a:rPr>
              <a:t> </a:t>
            </a:r>
            <a:r>
              <a:rPr lang="en-US" baseline="300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dirty="0" smtClean="0">
                <a:sym typeface="Symbol" pitchFamily="18" charset="2"/>
              </a:rPr>
              <a:t>]  C</a:t>
            </a:r>
            <a:r>
              <a:rPr lang="ru-RU" baseline="-25000" dirty="0" err="1" smtClean="0">
                <a:sym typeface="Symbol" pitchFamily="18" charset="2"/>
              </a:rPr>
              <a:t>осн</a:t>
            </a:r>
            <a:r>
              <a:rPr lang="en-US" dirty="0" smtClean="0">
                <a:sym typeface="Symbol" pitchFamily="18" charset="2"/>
              </a:rPr>
              <a:t> </a:t>
            </a:r>
            <a:endParaRPr lang="ru-RU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9" name="Прямоугольник 8"/>
              <p:cNvSpPr/>
              <p:nvPr/>
            </p:nvSpPr>
            <p:spPr>
              <a:xfrm>
                <a:off x="3145777" y="2348880"/>
                <a:ext cx="3007105" cy="88819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𝐾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осн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𝐵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+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]·[</m:t>
                          </m:r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𝑂𝐻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[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𝐵𝑂𝐻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5777" y="2348880"/>
                <a:ext cx="3007105" cy="88819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xmlns="" Requires="a14">
          <p:sp>
            <p:nvSpPr>
              <p:cNvPr id="10" name="Прямоугольник 9"/>
              <p:cNvSpPr/>
              <p:nvPr/>
            </p:nvSpPr>
            <p:spPr>
              <a:xfrm>
                <a:off x="2555776" y="4689382"/>
                <a:ext cx="2325637" cy="8336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𝐾</m:t>
                      </m:r>
                      <m:r>
                        <a:rPr lang="ru-RU" sz="2400" b="0" i="1" smtClean="0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осн</m:t>
                      </m:r>
                      <m:r>
                        <a:rPr lang="en-US" sz="2400" i="1">
                          <a:latin typeface="Cambria Math" panose="02040503050406030204" pitchFamily="18" charset="0"/>
                          <a:cs typeface="Times New Roman" pitchFamily="18" charset="0"/>
                          <a:sym typeface="Symbol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cs typeface="Times New Roman" pitchFamily="18" charset="0"/>
                                      <a:sym typeface="Symbol" pitchFamily="18" charset="2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  <a:sym typeface="Symbol" pitchFamily="18" charset="2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  <a:sym typeface="Symbol" pitchFamily="18" charset="2"/>
                                        </a:rPr>
                                        <m:t>𝑂𝐻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cs typeface="Times New Roman" pitchFamily="18" charset="0"/>
                                          <a:sym typeface="Symbol" pitchFamily="18" charset="2"/>
                                        </a:rPr>
                                        <m:t>−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cs typeface="Times New Roman" pitchFamily="18" charset="0"/>
                                  <a:sym typeface="Symbol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𝐶</m:t>
                          </m:r>
                          <m:r>
                            <a:rPr lang="ru-RU" sz="2400" b="0" i="1" smtClean="0">
                              <a:latin typeface="Cambria Math" panose="02040503050406030204" pitchFamily="18" charset="0"/>
                              <a:cs typeface="Times New Roman" pitchFamily="18" charset="0"/>
                              <a:sym typeface="Symbol" pitchFamily="18" charset="2"/>
                            </a:rPr>
                            <m:t>осн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55776" y="4689382"/>
                <a:ext cx="2325637" cy="83362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286000" y="2801136"/>
            <a:ext cx="54292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40000"/>
              </a:lnSpc>
              <a:buFontTx/>
              <a:buNone/>
            </a:pP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pOH = ½ </a:t>
            </a:r>
            <a:r>
              <a:rPr lang="en-US" sz="2800" dirty="0" err="1" smtClean="0"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aseline="-25000" dirty="0" err="1" smtClean="0">
                <a:sym typeface="Symbol" pitchFamily="18" charset="2"/>
              </a:rPr>
              <a:t>осн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½</a:t>
            </a:r>
            <a:r>
              <a:rPr lang="ru-RU" sz="2800" dirty="0" smtClean="0">
                <a:sym typeface="Symbol" pitchFamily="18" charset="2"/>
              </a:rPr>
              <a:t> </a:t>
            </a:r>
            <a:r>
              <a:rPr lang="en-US" sz="2800" dirty="0" err="1" smtClean="0">
                <a:sym typeface="Symbol" pitchFamily="18" charset="2"/>
              </a:rPr>
              <a:t>lg</a:t>
            </a:r>
            <a:r>
              <a:rPr lang="en-US" sz="2800" dirty="0" smtClean="0">
                <a:sym typeface="Symbol" pitchFamily="18" charset="2"/>
              </a:rPr>
              <a:t> C</a:t>
            </a:r>
            <a:r>
              <a:rPr lang="ru-RU" sz="2800" baseline="-25000" dirty="0" err="1" smtClean="0">
                <a:sym typeface="Symbol" pitchFamily="18" charset="2"/>
              </a:rPr>
              <a:t>осн</a:t>
            </a:r>
            <a:endParaRPr lang="ru-RU" sz="2800" dirty="0" smtClean="0">
              <a:sym typeface="Symbol" pitchFamily="18" charset="2"/>
            </a:endParaRPr>
          </a:p>
          <a:p>
            <a:pPr>
              <a:lnSpc>
                <a:spcPct val="140000"/>
              </a:lnSpc>
              <a:buFontTx/>
              <a:buNone/>
            </a:pPr>
            <a:r>
              <a:rPr lang="ru-RU" sz="2800" dirty="0" smtClean="0">
                <a:sym typeface="Symbol" pitchFamily="18" charset="2"/>
              </a:rPr>
              <a:t>             </a:t>
            </a:r>
            <a:r>
              <a:rPr lang="en-US" sz="2800" dirty="0" smtClean="0">
                <a:sym typeface="Symbol" pitchFamily="18" charset="2"/>
              </a:rPr>
              <a:t>pH + </a:t>
            </a:r>
            <a:r>
              <a:rPr lang="en-US" sz="2800" dirty="0" err="1" smtClean="0">
                <a:sym typeface="Symbol" pitchFamily="18" charset="2"/>
              </a:rPr>
              <a:t>pOH</a:t>
            </a:r>
            <a:r>
              <a:rPr lang="en-US" sz="2800" dirty="0" smtClean="0">
                <a:sym typeface="Symbol" pitchFamily="18" charset="2"/>
              </a:rPr>
              <a:t> = 14</a:t>
            </a:r>
            <a:endParaRPr lang="ru-RU" sz="2800" dirty="0" smtClean="0">
              <a:sym typeface="Symbol" pitchFamily="18" charset="2"/>
            </a:endParaRPr>
          </a:p>
          <a:p>
            <a:pPr algn="ctr">
              <a:lnSpc>
                <a:spcPct val="140000"/>
              </a:lnSpc>
              <a:buFontTx/>
              <a:buNone/>
            </a:pPr>
            <a:endParaRPr lang="ru-RU" sz="3200" b="1" dirty="0" smtClean="0">
              <a:solidFill>
                <a:srgbClr val="C00000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40000"/>
              </a:lnSpc>
              <a:buFontTx/>
              <a:buNone/>
            </a:pP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pH =</a:t>
            </a:r>
            <a:r>
              <a:rPr lang="ru-RU" sz="3200" b="1" dirty="0" smtClean="0">
                <a:solidFill>
                  <a:srgbClr val="C00000"/>
                </a:solidFill>
                <a:sym typeface="Symbol" pitchFamily="18" charset="2"/>
              </a:rPr>
              <a:t>14 </a:t>
            </a:r>
            <a:r>
              <a:rPr lang="ru-RU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½ </a:t>
            </a:r>
            <a:r>
              <a:rPr lang="en-US" sz="32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32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r>
              <a:rPr lang="ru-RU" sz="3200" b="1" dirty="0" smtClean="0">
                <a:solidFill>
                  <a:srgbClr val="C00000"/>
                </a:solidFill>
                <a:sym typeface="Symbol" pitchFamily="18" charset="2"/>
              </a:rPr>
              <a:t> + </a:t>
            </a: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</a:t>
            </a:r>
            <a:r>
              <a:rPr lang="ru-RU" sz="32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sym typeface="Symbol" pitchFamily="18" charset="2"/>
              </a:rPr>
              <a:t>lg</a:t>
            </a:r>
            <a:r>
              <a:rPr lang="en-US" sz="3200" b="1" dirty="0" smtClean="0">
                <a:solidFill>
                  <a:srgbClr val="C00000"/>
                </a:solidFill>
                <a:sym typeface="Symbol" pitchFamily="18" charset="2"/>
              </a:rPr>
              <a:t> C</a:t>
            </a:r>
            <a:r>
              <a:rPr lang="ru-RU" sz="32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endParaRPr lang="en-US" sz="3200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4" name="TextBox 3"/>
              <p:cNvSpPr txBox="1"/>
              <p:nvPr/>
            </p:nvSpPr>
            <p:spPr>
              <a:xfrm>
                <a:off x="2753329" y="2024958"/>
                <a:ext cx="3603294" cy="4816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ru-RU" sz="2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𝑂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p>
                          </m:sSup>
                        </m:e>
                      </m:d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осн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·</m:t>
                          </m:r>
                          <m:r>
                            <a:rPr lang="en-US" sz="28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a:rPr lang="ru-RU" sz="2800" b="0" i="1" smtClean="0">
                              <a:latin typeface="Cambria Math" panose="02040503050406030204" pitchFamily="18" charset="0"/>
                            </a:rPr>
                            <m:t>осн</m:t>
                          </m:r>
                        </m:e>
                      </m:rad>
                    </m:oMath>
                  </m:oMathPara>
                </a14:m>
                <a:endParaRPr lang="ru-RU" sz="2800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329" y="2024958"/>
                <a:ext cx="3603294" cy="48160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</a:rPr>
              <a:t>Гидролиз солей</a:t>
            </a:r>
            <a:endParaRPr lang="ru-RU" sz="7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Гидролиз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u="sng" dirty="0" smtClean="0">
                <a:solidFill>
                  <a:srgbClr val="C00000"/>
                </a:solidFill>
              </a:rPr>
              <a:t>Гидролиз</a:t>
            </a:r>
            <a:r>
              <a:rPr lang="ru-RU" sz="3200" dirty="0" smtClean="0">
                <a:solidFill>
                  <a:schemeClr val="tx1"/>
                </a:solidFill>
              </a:rPr>
              <a:t> – это реакция взаимодействия ионов солей с молекулами воды, приводящая к изменению кислотности (значения </a:t>
            </a:r>
            <a:r>
              <a:rPr lang="ru-RU" sz="3200" dirty="0" err="1" smtClean="0">
                <a:solidFill>
                  <a:schemeClr val="tx1"/>
                </a:solidFill>
              </a:rPr>
              <a:t>рН</a:t>
            </a:r>
            <a:r>
              <a:rPr lang="ru-RU" sz="3200" dirty="0" smtClean="0">
                <a:solidFill>
                  <a:schemeClr val="tx1"/>
                </a:solidFill>
              </a:rPr>
              <a:t>) среды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Гидролизу подвергаются соли: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  <a:buFont typeface="Wingdings" pitchFamily="2" charset="2"/>
              <a:buChar char="q"/>
            </a:pPr>
            <a:r>
              <a:rPr lang="ru-RU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образованные слабым основанием и сильной кислотой  </a:t>
            </a:r>
            <a:r>
              <a:rPr lang="en-US" sz="2800" dirty="0" smtClean="0">
                <a:solidFill>
                  <a:schemeClr val="tx1"/>
                </a:solidFill>
              </a:rPr>
              <a:t>NH</a:t>
            </a:r>
            <a:r>
              <a:rPr lang="en-US" sz="2800" baseline="-25000" dirty="0" smtClean="0">
                <a:solidFill>
                  <a:schemeClr val="tx1"/>
                </a:solidFill>
              </a:rPr>
              <a:t>4</a:t>
            </a:r>
            <a:r>
              <a:rPr lang="en-US" sz="2800" dirty="0" smtClean="0">
                <a:solidFill>
                  <a:schemeClr val="tx1"/>
                </a:solidFill>
              </a:rPr>
              <a:t>Cl, N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H</a:t>
            </a:r>
            <a:r>
              <a:rPr lang="en-US" sz="2800" baseline="-25000" dirty="0" smtClean="0">
                <a:solidFill>
                  <a:schemeClr val="tx1"/>
                </a:solidFill>
              </a:rPr>
              <a:t>4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·HCl</a:t>
            </a:r>
          </a:p>
          <a:p>
            <a:pPr>
              <a:lnSpc>
                <a:spcPct val="130000"/>
              </a:lnSpc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 образованные сильным основанием и слабой кислотой </a:t>
            </a:r>
            <a:r>
              <a:rPr lang="en-US" sz="2800" dirty="0" smtClean="0">
                <a:solidFill>
                  <a:schemeClr val="tx1"/>
                </a:solidFill>
              </a:rPr>
              <a:t>CH</a:t>
            </a:r>
            <a:r>
              <a:rPr lang="en-US" sz="2800" baseline="-25000" dirty="0" smtClean="0">
                <a:solidFill>
                  <a:schemeClr val="tx1"/>
                </a:solidFill>
              </a:rPr>
              <a:t>3</a:t>
            </a:r>
            <a:r>
              <a:rPr lang="en-US" sz="2800" dirty="0" smtClean="0">
                <a:solidFill>
                  <a:schemeClr val="tx1"/>
                </a:solidFill>
              </a:rPr>
              <a:t>COONa, C</a:t>
            </a:r>
            <a:r>
              <a:rPr lang="en-US" sz="2800" baseline="-25000" dirty="0" smtClean="0">
                <a:solidFill>
                  <a:schemeClr val="tx1"/>
                </a:solidFill>
              </a:rPr>
              <a:t>6</a:t>
            </a:r>
            <a:r>
              <a:rPr lang="en-US" sz="2800" dirty="0" smtClean="0">
                <a:solidFill>
                  <a:schemeClr val="tx1"/>
                </a:solidFill>
              </a:rPr>
              <a:t>H</a:t>
            </a:r>
            <a:r>
              <a:rPr lang="en-US" sz="2800" baseline="-25000" dirty="0" smtClean="0">
                <a:solidFill>
                  <a:schemeClr val="tx1"/>
                </a:solidFill>
              </a:rPr>
              <a:t>5</a:t>
            </a:r>
            <a:r>
              <a:rPr lang="en-US" sz="2800" dirty="0" smtClean="0">
                <a:solidFill>
                  <a:schemeClr val="tx1"/>
                </a:solidFill>
              </a:rPr>
              <a:t>COOK</a:t>
            </a:r>
          </a:p>
          <a:p>
            <a:pPr>
              <a:lnSpc>
                <a:spcPct val="130000"/>
              </a:lnSpc>
              <a:buFont typeface="Wingdings" pitchFamily="2" charset="2"/>
              <a:buChar char="q"/>
            </a:pPr>
            <a:r>
              <a:rPr lang="ru-RU" sz="2800" dirty="0" smtClean="0">
                <a:solidFill>
                  <a:schemeClr val="tx1"/>
                </a:solidFill>
              </a:rPr>
              <a:t> образованные слабым основанием и слабой кислотой</a:t>
            </a:r>
          </a:p>
          <a:p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Соль, образованная сильным основанием и слабой кислотой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BA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 +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endParaRPr lang="en-US" sz="32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1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+  H</a:t>
            </a:r>
            <a:r>
              <a:rPr lang="en-US" sz="32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O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HA  +  OH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endParaRPr lang="en-US" sz="32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3500438"/>
            <a:ext cx="3913374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err="1" smtClean="0">
                <a:solidFill>
                  <a:schemeClr val="tx1"/>
                </a:solidFill>
              </a:rPr>
              <a:t>Протолитическая</a:t>
            </a:r>
            <a:r>
              <a:rPr lang="ru-RU" sz="4400" b="1" dirty="0" smtClean="0">
                <a:solidFill>
                  <a:schemeClr val="tx1"/>
                </a:solidFill>
              </a:rPr>
              <a:t> теория кислот и оснований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822960" y="1845734"/>
            <a:ext cx="8035320" cy="4297910"/>
          </a:xfrm>
        </p:spPr>
        <p:txBody>
          <a:bodyPr>
            <a:normAutofit fontScale="92500" lnSpcReduction="10000"/>
          </a:bodyPr>
          <a:lstStyle/>
          <a:p>
            <a:endParaRPr lang="ru-RU" sz="2800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pPr algn="just"/>
            <a:r>
              <a:rPr lang="ru-RU" sz="2800" b="1" u="sng" dirty="0" smtClean="0">
                <a:solidFill>
                  <a:srgbClr val="C00000"/>
                </a:solidFill>
              </a:rPr>
              <a:t>Кислота</a:t>
            </a:r>
            <a:r>
              <a:rPr lang="ru-RU" sz="2800" dirty="0" smtClean="0">
                <a:solidFill>
                  <a:schemeClr val="tx1"/>
                </a:solidFill>
              </a:rPr>
              <a:t> – вещество, выделяющее при ионизации протоны (донор протонов), </a:t>
            </a:r>
            <a:r>
              <a:rPr lang="ru-RU" sz="2800" b="1" u="sng" dirty="0" smtClean="0">
                <a:solidFill>
                  <a:srgbClr val="C00000"/>
                </a:solidFill>
              </a:rPr>
              <a:t>основание</a:t>
            </a:r>
            <a:r>
              <a:rPr lang="ru-RU" sz="2800" dirty="0" smtClean="0">
                <a:solidFill>
                  <a:schemeClr val="tx1"/>
                </a:solidFill>
              </a:rPr>
              <a:t> – вещество, присоединяющее протоны (акцептор протонов). Кислоты и основания существуют как сопряженные пары.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1026" name="Picture 2" descr="Картинки по запросу &quot;бренстед&quot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4252" y="1845734"/>
            <a:ext cx="1894487" cy="2286016"/>
          </a:xfrm>
          <a:prstGeom prst="rect">
            <a:avLst/>
          </a:prstGeom>
          <a:noFill/>
        </p:spPr>
      </p:pic>
      <p:pic>
        <p:nvPicPr>
          <p:cNvPr id="1028" name="Picture 4" descr="Картинки по запросу &quot;Лоури, Томас Мартин&quot;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37079" y="1845734"/>
            <a:ext cx="1931684" cy="228601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714348" y="2571744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Й.Н. </a:t>
            </a:r>
            <a:r>
              <a:rPr lang="ru-RU" sz="2400" dirty="0" err="1" smtClean="0"/>
              <a:t>Бренстед</a:t>
            </a:r>
            <a:r>
              <a:rPr lang="ru-RU" sz="2400" dirty="0" smtClean="0"/>
              <a:t> (1923 г.) и Т.М. </a:t>
            </a:r>
            <a:r>
              <a:rPr lang="ru-RU" sz="2400" dirty="0" err="1" smtClean="0"/>
              <a:t>Лоури</a:t>
            </a:r>
            <a:r>
              <a:rPr lang="ru-RU" sz="2400" dirty="0" smtClean="0"/>
              <a:t> (1928 г.)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[HA]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[OH</a:t>
            </a:r>
            <a:r>
              <a:rPr lang="en-US" sz="28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 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A</a:t>
            </a:r>
            <a:r>
              <a:rPr lang="en-US" sz="28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sz="28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[OH</a:t>
            </a:r>
            <a:r>
              <a:rPr lang="en-US" sz="28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 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2800" baseline="-25000" dirty="0" smtClean="0">
                <a:solidFill>
                  <a:schemeClr val="tx1"/>
                </a:solidFill>
                <a:sym typeface="Symbol" pitchFamily="18" charset="2"/>
              </a:rPr>
              <a:t>,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</a:rPr>
              <a:t>(h &lt; 5%)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ctr"/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326750"/>
            <a:ext cx="5786478" cy="1276058"/>
          </a:xfrm>
          <a:prstGeom prst="rect">
            <a:avLst/>
          </a:prstGeom>
          <a:noFill/>
        </p:spPr>
      </p:pic>
      <p:sp>
        <p:nvSpPr>
          <p:cNvPr id="6" name="Овал 5"/>
          <p:cNvSpPr/>
          <p:nvPr/>
        </p:nvSpPr>
        <p:spPr>
          <a:xfrm>
            <a:off x="3500430" y="285728"/>
            <a:ext cx="2428892" cy="57150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noFill/>
            </a:endParaRPr>
          </a:p>
        </p:txBody>
      </p:sp>
      <p:sp>
        <p:nvSpPr>
          <p:cNvPr id="9" name="Полилиния 8"/>
          <p:cNvSpPr/>
          <p:nvPr/>
        </p:nvSpPr>
        <p:spPr>
          <a:xfrm>
            <a:off x="2353000" y="142043"/>
            <a:ext cx="3618814" cy="1322773"/>
          </a:xfrm>
          <a:custGeom>
            <a:avLst/>
            <a:gdLst>
              <a:gd name="connsiteX0" fmla="*/ 1073781 w 3618814"/>
              <a:gd name="connsiteY0" fmla="*/ 213064 h 1322773"/>
              <a:gd name="connsiteX1" fmla="*/ 1038270 w 3618814"/>
              <a:gd name="connsiteY1" fmla="*/ 177553 h 1322773"/>
              <a:gd name="connsiteX2" fmla="*/ 949493 w 3618814"/>
              <a:gd name="connsiteY2" fmla="*/ 142042 h 1322773"/>
              <a:gd name="connsiteX3" fmla="*/ 922860 w 3618814"/>
              <a:gd name="connsiteY3" fmla="*/ 133165 h 1322773"/>
              <a:gd name="connsiteX4" fmla="*/ 869594 w 3618814"/>
              <a:gd name="connsiteY4" fmla="*/ 115409 h 1322773"/>
              <a:gd name="connsiteX5" fmla="*/ 834083 w 3618814"/>
              <a:gd name="connsiteY5" fmla="*/ 106532 h 1322773"/>
              <a:gd name="connsiteX6" fmla="*/ 780817 w 3618814"/>
              <a:gd name="connsiteY6" fmla="*/ 88776 h 1322773"/>
              <a:gd name="connsiteX7" fmla="*/ 745307 w 3618814"/>
              <a:gd name="connsiteY7" fmla="*/ 71021 h 1322773"/>
              <a:gd name="connsiteX8" fmla="*/ 674285 w 3618814"/>
              <a:gd name="connsiteY8" fmla="*/ 62143 h 1322773"/>
              <a:gd name="connsiteX9" fmla="*/ 647652 w 3618814"/>
              <a:gd name="connsiteY9" fmla="*/ 53266 h 1322773"/>
              <a:gd name="connsiteX10" fmla="*/ 612142 w 3618814"/>
              <a:gd name="connsiteY10" fmla="*/ 44388 h 1322773"/>
              <a:gd name="connsiteX11" fmla="*/ 585509 w 3618814"/>
              <a:gd name="connsiteY11" fmla="*/ 26633 h 1322773"/>
              <a:gd name="connsiteX12" fmla="*/ 549998 w 3618814"/>
              <a:gd name="connsiteY12" fmla="*/ 17755 h 1322773"/>
              <a:gd name="connsiteX13" fmla="*/ 523365 w 3618814"/>
              <a:gd name="connsiteY13" fmla="*/ 8877 h 1322773"/>
              <a:gd name="connsiteX14" fmla="*/ 407955 w 3618814"/>
              <a:gd name="connsiteY14" fmla="*/ 0 h 1322773"/>
              <a:gd name="connsiteX15" fmla="*/ 248157 w 3618814"/>
              <a:gd name="connsiteY15" fmla="*/ 8877 h 1322773"/>
              <a:gd name="connsiteX16" fmla="*/ 186014 w 3618814"/>
              <a:gd name="connsiteY16" fmla="*/ 26633 h 1322773"/>
              <a:gd name="connsiteX17" fmla="*/ 141625 w 3618814"/>
              <a:gd name="connsiteY17" fmla="*/ 35510 h 1322773"/>
              <a:gd name="connsiteX18" fmla="*/ 123870 w 3618814"/>
              <a:gd name="connsiteY18" fmla="*/ 53266 h 1322773"/>
              <a:gd name="connsiteX19" fmla="*/ 97237 w 3618814"/>
              <a:gd name="connsiteY19" fmla="*/ 71021 h 1322773"/>
              <a:gd name="connsiteX20" fmla="*/ 97237 w 3618814"/>
              <a:gd name="connsiteY20" fmla="*/ 106532 h 1322773"/>
              <a:gd name="connsiteX21" fmla="*/ 43971 w 3618814"/>
              <a:gd name="connsiteY21" fmla="*/ 168675 h 1322773"/>
              <a:gd name="connsiteX22" fmla="*/ 17338 w 3618814"/>
              <a:gd name="connsiteY22" fmla="*/ 239697 h 1322773"/>
              <a:gd name="connsiteX23" fmla="*/ 17338 w 3618814"/>
              <a:gd name="connsiteY23" fmla="*/ 665825 h 1322773"/>
              <a:gd name="connsiteX24" fmla="*/ 35093 w 3618814"/>
              <a:gd name="connsiteY24" fmla="*/ 736846 h 1322773"/>
              <a:gd name="connsiteX25" fmla="*/ 52849 w 3618814"/>
              <a:gd name="connsiteY25" fmla="*/ 825623 h 1322773"/>
              <a:gd name="connsiteX26" fmla="*/ 70604 w 3618814"/>
              <a:gd name="connsiteY26" fmla="*/ 958788 h 1322773"/>
              <a:gd name="connsiteX27" fmla="*/ 88359 w 3618814"/>
              <a:gd name="connsiteY27" fmla="*/ 985421 h 1322773"/>
              <a:gd name="connsiteX28" fmla="*/ 168258 w 3618814"/>
              <a:gd name="connsiteY28" fmla="*/ 1047565 h 1322773"/>
              <a:gd name="connsiteX29" fmla="*/ 194891 w 3618814"/>
              <a:gd name="connsiteY29" fmla="*/ 1065320 h 1322773"/>
              <a:gd name="connsiteX30" fmla="*/ 239280 w 3618814"/>
              <a:gd name="connsiteY30" fmla="*/ 1109708 h 1322773"/>
              <a:gd name="connsiteX31" fmla="*/ 274790 w 3618814"/>
              <a:gd name="connsiteY31" fmla="*/ 1127464 h 1322773"/>
              <a:gd name="connsiteX32" fmla="*/ 301423 w 3618814"/>
              <a:gd name="connsiteY32" fmla="*/ 1154097 h 1322773"/>
              <a:gd name="connsiteX33" fmla="*/ 399078 w 3618814"/>
              <a:gd name="connsiteY33" fmla="*/ 1216240 h 1322773"/>
              <a:gd name="connsiteX34" fmla="*/ 470099 w 3618814"/>
              <a:gd name="connsiteY34" fmla="*/ 1251751 h 1322773"/>
              <a:gd name="connsiteX35" fmla="*/ 514487 w 3618814"/>
              <a:gd name="connsiteY35" fmla="*/ 1260629 h 1322773"/>
              <a:gd name="connsiteX36" fmla="*/ 549998 w 3618814"/>
              <a:gd name="connsiteY36" fmla="*/ 1269507 h 1322773"/>
              <a:gd name="connsiteX37" fmla="*/ 576631 w 3618814"/>
              <a:gd name="connsiteY37" fmla="*/ 1278384 h 1322773"/>
              <a:gd name="connsiteX38" fmla="*/ 807450 w 3618814"/>
              <a:gd name="connsiteY38" fmla="*/ 1296140 h 1322773"/>
              <a:gd name="connsiteX39" fmla="*/ 1340111 w 3618814"/>
              <a:gd name="connsiteY39" fmla="*/ 1313895 h 1322773"/>
              <a:gd name="connsiteX40" fmla="*/ 2316654 w 3618814"/>
              <a:gd name="connsiteY40" fmla="*/ 1322773 h 1322773"/>
              <a:gd name="connsiteX41" fmla="*/ 2547474 w 3618814"/>
              <a:gd name="connsiteY41" fmla="*/ 1313895 h 1322773"/>
              <a:gd name="connsiteX42" fmla="*/ 2574107 w 3618814"/>
              <a:gd name="connsiteY42" fmla="*/ 1305017 h 1322773"/>
              <a:gd name="connsiteX43" fmla="*/ 2654006 w 3618814"/>
              <a:gd name="connsiteY43" fmla="*/ 1296140 h 1322773"/>
              <a:gd name="connsiteX44" fmla="*/ 3239932 w 3618814"/>
              <a:gd name="connsiteY44" fmla="*/ 1287262 h 1322773"/>
              <a:gd name="connsiteX45" fmla="*/ 3337586 w 3618814"/>
              <a:gd name="connsiteY45" fmla="*/ 1269507 h 1322773"/>
              <a:gd name="connsiteX46" fmla="*/ 3444118 w 3618814"/>
              <a:gd name="connsiteY46" fmla="*/ 1242874 h 1322773"/>
              <a:gd name="connsiteX47" fmla="*/ 3541773 w 3618814"/>
              <a:gd name="connsiteY47" fmla="*/ 1216240 h 1322773"/>
              <a:gd name="connsiteX48" fmla="*/ 3568406 w 3618814"/>
              <a:gd name="connsiteY48" fmla="*/ 1198485 h 1322773"/>
              <a:gd name="connsiteX49" fmla="*/ 3595039 w 3618814"/>
              <a:gd name="connsiteY49" fmla="*/ 1162974 h 1322773"/>
              <a:gd name="connsiteX50" fmla="*/ 3612794 w 3618814"/>
              <a:gd name="connsiteY50" fmla="*/ 1109708 h 1322773"/>
              <a:gd name="connsiteX51" fmla="*/ 3586161 w 3618814"/>
              <a:gd name="connsiteY51" fmla="*/ 949910 h 1322773"/>
              <a:gd name="connsiteX52" fmla="*/ 3550650 w 3618814"/>
              <a:gd name="connsiteY52" fmla="*/ 852256 h 1322773"/>
              <a:gd name="connsiteX53" fmla="*/ 3515140 w 3618814"/>
              <a:gd name="connsiteY53" fmla="*/ 772357 h 1322773"/>
              <a:gd name="connsiteX54" fmla="*/ 3488507 w 3618814"/>
              <a:gd name="connsiteY54" fmla="*/ 754602 h 1322773"/>
              <a:gd name="connsiteX55" fmla="*/ 3390852 w 3618814"/>
              <a:gd name="connsiteY55" fmla="*/ 745724 h 1322773"/>
              <a:gd name="connsiteX56" fmla="*/ 3213299 w 3618814"/>
              <a:gd name="connsiteY56" fmla="*/ 736846 h 1322773"/>
              <a:gd name="connsiteX57" fmla="*/ 3080134 w 3618814"/>
              <a:gd name="connsiteY57" fmla="*/ 754602 h 1322773"/>
              <a:gd name="connsiteX58" fmla="*/ 3053501 w 3618814"/>
              <a:gd name="connsiteY58" fmla="*/ 772357 h 1322773"/>
              <a:gd name="connsiteX59" fmla="*/ 3026868 w 3618814"/>
              <a:gd name="connsiteY59" fmla="*/ 781235 h 1322773"/>
              <a:gd name="connsiteX60" fmla="*/ 2938091 w 3618814"/>
              <a:gd name="connsiteY60" fmla="*/ 798990 h 1322773"/>
              <a:gd name="connsiteX61" fmla="*/ 2902581 w 3618814"/>
              <a:gd name="connsiteY61" fmla="*/ 816745 h 1322773"/>
              <a:gd name="connsiteX62" fmla="*/ 2849315 w 3618814"/>
              <a:gd name="connsiteY62" fmla="*/ 825623 h 1322773"/>
              <a:gd name="connsiteX63" fmla="*/ 2804926 w 3618814"/>
              <a:gd name="connsiteY63" fmla="*/ 834501 h 1322773"/>
              <a:gd name="connsiteX64" fmla="*/ 2680639 w 3618814"/>
              <a:gd name="connsiteY64" fmla="*/ 861134 h 1322773"/>
              <a:gd name="connsiteX65" fmla="*/ 1926037 w 3618814"/>
              <a:gd name="connsiteY65" fmla="*/ 852256 h 1322773"/>
              <a:gd name="connsiteX66" fmla="*/ 1775117 w 3618814"/>
              <a:gd name="connsiteY66" fmla="*/ 834501 h 1322773"/>
              <a:gd name="connsiteX67" fmla="*/ 1686340 w 3618814"/>
              <a:gd name="connsiteY67" fmla="*/ 816745 h 1322773"/>
              <a:gd name="connsiteX68" fmla="*/ 1615318 w 3618814"/>
              <a:gd name="connsiteY68" fmla="*/ 790112 h 1322773"/>
              <a:gd name="connsiteX69" fmla="*/ 1579808 w 3618814"/>
              <a:gd name="connsiteY69" fmla="*/ 763479 h 1322773"/>
              <a:gd name="connsiteX70" fmla="*/ 1517664 w 3618814"/>
              <a:gd name="connsiteY70" fmla="*/ 745724 h 1322773"/>
              <a:gd name="connsiteX71" fmla="*/ 1473276 w 3618814"/>
              <a:gd name="connsiteY71" fmla="*/ 727969 h 1322773"/>
              <a:gd name="connsiteX72" fmla="*/ 1446643 w 3618814"/>
              <a:gd name="connsiteY72" fmla="*/ 719091 h 1322773"/>
              <a:gd name="connsiteX73" fmla="*/ 1384499 w 3618814"/>
              <a:gd name="connsiteY73" fmla="*/ 692458 h 1322773"/>
              <a:gd name="connsiteX74" fmla="*/ 1340111 w 3618814"/>
              <a:gd name="connsiteY74" fmla="*/ 683580 h 1322773"/>
              <a:gd name="connsiteX75" fmla="*/ 1286845 w 3618814"/>
              <a:gd name="connsiteY75" fmla="*/ 665825 h 1322773"/>
              <a:gd name="connsiteX76" fmla="*/ 1233579 w 3618814"/>
              <a:gd name="connsiteY76" fmla="*/ 648070 h 1322773"/>
              <a:gd name="connsiteX77" fmla="*/ 1206946 w 3618814"/>
              <a:gd name="connsiteY77" fmla="*/ 639192 h 1322773"/>
              <a:gd name="connsiteX78" fmla="*/ 1135924 w 3618814"/>
              <a:gd name="connsiteY78" fmla="*/ 612559 h 1322773"/>
              <a:gd name="connsiteX79" fmla="*/ 1100414 w 3618814"/>
              <a:gd name="connsiteY79" fmla="*/ 577048 h 1322773"/>
              <a:gd name="connsiteX80" fmla="*/ 1029392 w 3618814"/>
              <a:gd name="connsiteY80" fmla="*/ 523782 h 1322773"/>
              <a:gd name="connsiteX81" fmla="*/ 1002759 w 3618814"/>
              <a:gd name="connsiteY81" fmla="*/ 470516 h 1322773"/>
              <a:gd name="connsiteX82" fmla="*/ 985004 w 3618814"/>
              <a:gd name="connsiteY82" fmla="*/ 443883 h 1322773"/>
              <a:gd name="connsiteX83" fmla="*/ 1002759 w 3618814"/>
              <a:gd name="connsiteY83" fmla="*/ 284085 h 1322773"/>
              <a:gd name="connsiteX84" fmla="*/ 1038270 w 3618814"/>
              <a:gd name="connsiteY84" fmla="*/ 204186 h 1322773"/>
              <a:gd name="connsiteX85" fmla="*/ 1073781 w 3618814"/>
              <a:gd name="connsiteY85" fmla="*/ 213064 h 1322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3618814" h="1322773">
                <a:moveTo>
                  <a:pt x="1073781" y="213064"/>
                </a:moveTo>
                <a:cubicBezTo>
                  <a:pt x="1073781" y="208625"/>
                  <a:pt x="1051662" y="187597"/>
                  <a:pt x="1038270" y="177553"/>
                </a:cubicBezTo>
                <a:cubicBezTo>
                  <a:pt x="1017372" y="161880"/>
                  <a:pt x="970973" y="149202"/>
                  <a:pt x="949493" y="142042"/>
                </a:cubicBezTo>
                <a:lnTo>
                  <a:pt x="922860" y="133165"/>
                </a:lnTo>
                <a:cubicBezTo>
                  <a:pt x="905105" y="127247"/>
                  <a:pt x="887751" y="119948"/>
                  <a:pt x="869594" y="115409"/>
                </a:cubicBezTo>
                <a:cubicBezTo>
                  <a:pt x="857757" y="112450"/>
                  <a:pt x="845770" y="110038"/>
                  <a:pt x="834083" y="106532"/>
                </a:cubicBezTo>
                <a:cubicBezTo>
                  <a:pt x="816156" y="101154"/>
                  <a:pt x="797557" y="97146"/>
                  <a:pt x="780817" y="88776"/>
                </a:cubicBezTo>
                <a:cubicBezTo>
                  <a:pt x="768980" y="82858"/>
                  <a:pt x="758146" y="74231"/>
                  <a:pt x="745307" y="71021"/>
                </a:cubicBezTo>
                <a:cubicBezTo>
                  <a:pt x="722161" y="65235"/>
                  <a:pt x="697959" y="65102"/>
                  <a:pt x="674285" y="62143"/>
                </a:cubicBezTo>
                <a:cubicBezTo>
                  <a:pt x="665407" y="59184"/>
                  <a:pt x="656650" y="55837"/>
                  <a:pt x="647652" y="53266"/>
                </a:cubicBezTo>
                <a:cubicBezTo>
                  <a:pt x="635920" y="49914"/>
                  <a:pt x="623356" y="49194"/>
                  <a:pt x="612142" y="44388"/>
                </a:cubicBezTo>
                <a:cubicBezTo>
                  <a:pt x="602335" y="40185"/>
                  <a:pt x="595316" y="30836"/>
                  <a:pt x="585509" y="26633"/>
                </a:cubicBezTo>
                <a:cubicBezTo>
                  <a:pt x="574294" y="21827"/>
                  <a:pt x="561730" y="21107"/>
                  <a:pt x="549998" y="17755"/>
                </a:cubicBezTo>
                <a:cubicBezTo>
                  <a:pt x="541000" y="15184"/>
                  <a:pt x="532651" y="10038"/>
                  <a:pt x="523365" y="8877"/>
                </a:cubicBezTo>
                <a:cubicBezTo>
                  <a:pt x="485079" y="4091"/>
                  <a:pt x="446425" y="2959"/>
                  <a:pt x="407955" y="0"/>
                </a:cubicBezTo>
                <a:cubicBezTo>
                  <a:pt x="354689" y="2959"/>
                  <a:pt x="301125" y="2521"/>
                  <a:pt x="248157" y="8877"/>
                </a:cubicBezTo>
                <a:cubicBezTo>
                  <a:pt x="226767" y="11444"/>
                  <a:pt x="206914" y="21408"/>
                  <a:pt x="186014" y="26633"/>
                </a:cubicBezTo>
                <a:cubicBezTo>
                  <a:pt x="171375" y="30293"/>
                  <a:pt x="156421" y="32551"/>
                  <a:pt x="141625" y="35510"/>
                </a:cubicBezTo>
                <a:cubicBezTo>
                  <a:pt x="135707" y="41429"/>
                  <a:pt x="130406" y="48037"/>
                  <a:pt x="123870" y="53266"/>
                </a:cubicBezTo>
                <a:cubicBezTo>
                  <a:pt x="115539" y="59931"/>
                  <a:pt x="102009" y="61478"/>
                  <a:pt x="97237" y="71021"/>
                </a:cubicBezTo>
                <a:cubicBezTo>
                  <a:pt x="91943" y="81608"/>
                  <a:pt x="97237" y="94695"/>
                  <a:pt x="97237" y="106532"/>
                </a:cubicBezTo>
                <a:cubicBezTo>
                  <a:pt x="77054" y="126715"/>
                  <a:pt x="58206" y="143053"/>
                  <a:pt x="43971" y="168675"/>
                </a:cubicBezTo>
                <a:cubicBezTo>
                  <a:pt x="35128" y="184593"/>
                  <a:pt x="23982" y="219766"/>
                  <a:pt x="17338" y="239697"/>
                </a:cubicBezTo>
                <a:cubicBezTo>
                  <a:pt x="0" y="430412"/>
                  <a:pt x="2696" y="358361"/>
                  <a:pt x="17338" y="665825"/>
                </a:cubicBezTo>
                <a:cubicBezTo>
                  <a:pt x="19527" y="711788"/>
                  <a:pt x="26731" y="700612"/>
                  <a:pt x="35093" y="736846"/>
                </a:cubicBezTo>
                <a:cubicBezTo>
                  <a:pt x="41879" y="766252"/>
                  <a:pt x="52849" y="825623"/>
                  <a:pt x="52849" y="825623"/>
                </a:cubicBezTo>
                <a:cubicBezTo>
                  <a:pt x="54174" y="840203"/>
                  <a:pt x="57030" y="927114"/>
                  <a:pt x="70604" y="958788"/>
                </a:cubicBezTo>
                <a:cubicBezTo>
                  <a:pt x="74807" y="968595"/>
                  <a:pt x="81415" y="977320"/>
                  <a:pt x="88359" y="985421"/>
                </a:cubicBezTo>
                <a:cubicBezTo>
                  <a:pt x="124020" y="1027025"/>
                  <a:pt x="121938" y="1018615"/>
                  <a:pt x="168258" y="1047565"/>
                </a:cubicBezTo>
                <a:cubicBezTo>
                  <a:pt x="177306" y="1053220"/>
                  <a:pt x="186861" y="1058294"/>
                  <a:pt x="194891" y="1065320"/>
                </a:cubicBezTo>
                <a:cubicBezTo>
                  <a:pt x="210639" y="1079099"/>
                  <a:pt x="220564" y="1100350"/>
                  <a:pt x="239280" y="1109708"/>
                </a:cubicBezTo>
                <a:cubicBezTo>
                  <a:pt x="251117" y="1115627"/>
                  <a:pt x="264021" y="1119772"/>
                  <a:pt x="274790" y="1127464"/>
                </a:cubicBezTo>
                <a:cubicBezTo>
                  <a:pt x="285006" y="1134762"/>
                  <a:pt x="291706" y="1146147"/>
                  <a:pt x="301423" y="1154097"/>
                </a:cubicBezTo>
                <a:cubicBezTo>
                  <a:pt x="368891" y="1209298"/>
                  <a:pt x="347862" y="1199169"/>
                  <a:pt x="399078" y="1216240"/>
                </a:cubicBezTo>
                <a:cubicBezTo>
                  <a:pt x="429057" y="1236227"/>
                  <a:pt x="430610" y="1239904"/>
                  <a:pt x="470099" y="1251751"/>
                </a:cubicBezTo>
                <a:cubicBezTo>
                  <a:pt x="484552" y="1256087"/>
                  <a:pt x="499757" y="1257356"/>
                  <a:pt x="514487" y="1260629"/>
                </a:cubicBezTo>
                <a:cubicBezTo>
                  <a:pt x="526398" y="1263276"/>
                  <a:pt x="538266" y="1266155"/>
                  <a:pt x="549998" y="1269507"/>
                </a:cubicBezTo>
                <a:cubicBezTo>
                  <a:pt x="558996" y="1272078"/>
                  <a:pt x="567323" y="1277421"/>
                  <a:pt x="576631" y="1278384"/>
                </a:cubicBezTo>
                <a:cubicBezTo>
                  <a:pt x="653388" y="1286324"/>
                  <a:pt x="730433" y="1291327"/>
                  <a:pt x="807450" y="1296140"/>
                </a:cubicBezTo>
                <a:cubicBezTo>
                  <a:pt x="1048086" y="1311179"/>
                  <a:pt x="988250" y="1309325"/>
                  <a:pt x="1340111" y="1313895"/>
                </a:cubicBezTo>
                <a:lnTo>
                  <a:pt x="2316654" y="1322773"/>
                </a:lnTo>
                <a:cubicBezTo>
                  <a:pt x="2393594" y="1319814"/>
                  <a:pt x="2470660" y="1319193"/>
                  <a:pt x="2547474" y="1313895"/>
                </a:cubicBezTo>
                <a:cubicBezTo>
                  <a:pt x="2556810" y="1313251"/>
                  <a:pt x="2564876" y="1306555"/>
                  <a:pt x="2574107" y="1305017"/>
                </a:cubicBezTo>
                <a:cubicBezTo>
                  <a:pt x="2600539" y="1300612"/>
                  <a:pt x="2627219" y="1296854"/>
                  <a:pt x="2654006" y="1296140"/>
                </a:cubicBezTo>
                <a:cubicBezTo>
                  <a:pt x="2849268" y="1290933"/>
                  <a:pt x="3044623" y="1290221"/>
                  <a:pt x="3239932" y="1287262"/>
                </a:cubicBezTo>
                <a:cubicBezTo>
                  <a:pt x="3306916" y="1264933"/>
                  <a:pt x="3212109" y="1294602"/>
                  <a:pt x="3337586" y="1269507"/>
                </a:cubicBezTo>
                <a:cubicBezTo>
                  <a:pt x="3373479" y="1262329"/>
                  <a:pt x="3408225" y="1250053"/>
                  <a:pt x="3444118" y="1242874"/>
                </a:cubicBezTo>
                <a:cubicBezTo>
                  <a:pt x="3467942" y="1238109"/>
                  <a:pt x="3522462" y="1229114"/>
                  <a:pt x="3541773" y="1216240"/>
                </a:cubicBezTo>
                <a:lnTo>
                  <a:pt x="3568406" y="1198485"/>
                </a:lnTo>
                <a:cubicBezTo>
                  <a:pt x="3577284" y="1186648"/>
                  <a:pt x="3588422" y="1176208"/>
                  <a:pt x="3595039" y="1162974"/>
                </a:cubicBezTo>
                <a:cubicBezTo>
                  <a:pt x="3603409" y="1146234"/>
                  <a:pt x="3612794" y="1109708"/>
                  <a:pt x="3612794" y="1109708"/>
                </a:cubicBezTo>
                <a:cubicBezTo>
                  <a:pt x="3595455" y="901621"/>
                  <a:pt x="3618814" y="1080524"/>
                  <a:pt x="3586161" y="949910"/>
                </a:cubicBezTo>
                <a:cubicBezTo>
                  <a:pt x="3565818" y="868538"/>
                  <a:pt x="3581942" y="899193"/>
                  <a:pt x="3550650" y="852256"/>
                </a:cubicBezTo>
                <a:cubicBezTo>
                  <a:pt x="3541860" y="825886"/>
                  <a:pt x="3536242" y="793459"/>
                  <a:pt x="3515140" y="772357"/>
                </a:cubicBezTo>
                <a:cubicBezTo>
                  <a:pt x="3507595" y="764812"/>
                  <a:pt x="3498940" y="756838"/>
                  <a:pt x="3488507" y="754602"/>
                </a:cubicBezTo>
                <a:cubicBezTo>
                  <a:pt x="3456547" y="747753"/>
                  <a:pt x="3423470" y="747828"/>
                  <a:pt x="3390852" y="745724"/>
                </a:cubicBezTo>
                <a:cubicBezTo>
                  <a:pt x="3331717" y="741909"/>
                  <a:pt x="3272483" y="739805"/>
                  <a:pt x="3213299" y="736846"/>
                </a:cubicBezTo>
                <a:cubicBezTo>
                  <a:pt x="3201755" y="738000"/>
                  <a:pt x="3106881" y="744572"/>
                  <a:pt x="3080134" y="754602"/>
                </a:cubicBezTo>
                <a:cubicBezTo>
                  <a:pt x="3070144" y="758348"/>
                  <a:pt x="3063044" y="767585"/>
                  <a:pt x="3053501" y="772357"/>
                </a:cubicBezTo>
                <a:cubicBezTo>
                  <a:pt x="3045131" y="776542"/>
                  <a:pt x="3035866" y="778664"/>
                  <a:pt x="3026868" y="781235"/>
                </a:cubicBezTo>
                <a:cubicBezTo>
                  <a:pt x="2989794" y="791827"/>
                  <a:pt x="2979935" y="792016"/>
                  <a:pt x="2938091" y="798990"/>
                </a:cubicBezTo>
                <a:cubicBezTo>
                  <a:pt x="2926254" y="804908"/>
                  <a:pt x="2915257" y="812942"/>
                  <a:pt x="2902581" y="816745"/>
                </a:cubicBezTo>
                <a:cubicBezTo>
                  <a:pt x="2885340" y="821917"/>
                  <a:pt x="2867025" y="822403"/>
                  <a:pt x="2849315" y="825623"/>
                </a:cubicBezTo>
                <a:cubicBezTo>
                  <a:pt x="2834469" y="828322"/>
                  <a:pt x="2819629" y="831108"/>
                  <a:pt x="2804926" y="834501"/>
                </a:cubicBezTo>
                <a:cubicBezTo>
                  <a:pt x="2689898" y="861046"/>
                  <a:pt x="2777555" y="844981"/>
                  <a:pt x="2680639" y="861134"/>
                </a:cubicBezTo>
                <a:lnTo>
                  <a:pt x="1926037" y="852256"/>
                </a:lnTo>
                <a:cubicBezTo>
                  <a:pt x="1830647" y="850289"/>
                  <a:pt x="1843362" y="846909"/>
                  <a:pt x="1775117" y="834501"/>
                </a:cubicBezTo>
                <a:cubicBezTo>
                  <a:pt x="1695315" y="819992"/>
                  <a:pt x="1749141" y="832446"/>
                  <a:pt x="1686340" y="816745"/>
                </a:cubicBezTo>
                <a:cubicBezTo>
                  <a:pt x="1604485" y="762176"/>
                  <a:pt x="1730510" y="841309"/>
                  <a:pt x="1615318" y="790112"/>
                </a:cubicBezTo>
                <a:cubicBezTo>
                  <a:pt x="1601797" y="784103"/>
                  <a:pt x="1592654" y="770820"/>
                  <a:pt x="1579808" y="763479"/>
                </a:cubicBezTo>
                <a:cubicBezTo>
                  <a:pt x="1567844" y="756642"/>
                  <a:pt x="1528035" y="749181"/>
                  <a:pt x="1517664" y="745724"/>
                </a:cubicBezTo>
                <a:cubicBezTo>
                  <a:pt x="1502546" y="740685"/>
                  <a:pt x="1488197" y="733564"/>
                  <a:pt x="1473276" y="727969"/>
                </a:cubicBezTo>
                <a:cubicBezTo>
                  <a:pt x="1464514" y="724683"/>
                  <a:pt x="1455244" y="722777"/>
                  <a:pt x="1446643" y="719091"/>
                </a:cubicBezTo>
                <a:cubicBezTo>
                  <a:pt x="1411076" y="703848"/>
                  <a:pt x="1417808" y="700786"/>
                  <a:pt x="1384499" y="692458"/>
                </a:cubicBezTo>
                <a:cubicBezTo>
                  <a:pt x="1369861" y="688798"/>
                  <a:pt x="1354668" y="687550"/>
                  <a:pt x="1340111" y="683580"/>
                </a:cubicBezTo>
                <a:cubicBezTo>
                  <a:pt x="1322055" y="678656"/>
                  <a:pt x="1304600" y="671743"/>
                  <a:pt x="1286845" y="665825"/>
                </a:cubicBezTo>
                <a:lnTo>
                  <a:pt x="1233579" y="648070"/>
                </a:lnTo>
                <a:cubicBezTo>
                  <a:pt x="1224701" y="645111"/>
                  <a:pt x="1215635" y="642667"/>
                  <a:pt x="1206946" y="639192"/>
                </a:cubicBezTo>
                <a:cubicBezTo>
                  <a:pt x="1153868" y="617962"/>
                  <a:pt x="1177675" y="626477"/>
                  <a:pt x="1135924" y="612559"/>
                </a:cubicBezTo>
                <a:cubicBezTo>
                  <a:pt x="1124087" y="600722"/>
                  <a:pt x="1114036" y="586778"/>
                  <a:pt x="1100414" y="577048"/>
                </a:cubicBezTo>
                <a:cubicBezTo>
                  <a:pt x="1045906" y="538114"/>
                  <a:pt x="1098338" y="627203"/>
                  <a:pt x="1029392" y="523782"/>
                </a:cubicBezTo>
                <a:cubicBezTo>
                  <a:pt x="978509" y="447456"/>
                  <a:pt x="1039514" y="544026"/>
                  <a:pt x="1002759" y="470516"/>
                </a:cubicBezTo>
                <a:cubicBezTo>
                  <a:pt x="997987" y="460973"/>
                  <a:pt x="990922" y="452761"/>
                  <a:pt x="985004" y="443883"/>
                </a:cubicBezTo>
                <a:cubicBezTo>
                  <a:pt x="987340" y="418191"/>
                  <a:pt x="994661" y="319176"/>
                  <a:pt x="1002759" y="284085"/>
                </a:cubicBezTo>
                <a:cubicBezTo>
                  <a:pt x="1006137" y="269449"/>
                  <a:pt x="1020254" y="218599"/>
                  <a:pt x="1038270" y="204186"/>
                </a:cubicBezTo>
                <a:cubicBezTo>
                  <a:pt x="1045577" y="198340"/>
                  <a:pt x="1073781" y="217503"/>
                  <a:pt x="1073781" y="213064"/>
                </a:cubicBez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6088" y="2000240"/>
            <a:ext cx="3360444" cy="1143008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57525" y="4643446"/>
            <a:ext cx="3265137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sz="3200" dirty="0" err="1" smtClean="0">
                <a:solidFill>
                  <a:schemeClr val="tx1"/>
                </a:solidFill>
              </a:rPr>
              <a:t>pOH</a:t>
            </a:r>
            <a:r>
              <a:rPr lang="en-US" sz="3200" dirty="0" smtClean="0">
                <a:solidFill>
                  <a:schemeClr val="tx1"/>
                </a:solidFill>
              </a:rPr>
              <a:t> =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</a:rPr>
              <a:t>pK</a:t>
            </a:r>
            <a:r>
              <a:rPr lang="en-US" sz="3200" baseline="-25000" dirty="0" err="1" smtClean="0">
                <a:solidFill>
                  <a:schemeClr val="tx1"/>
                </a:solidFill>
              </a:rPr>
              <a:t>w</a:t>
            </a:r>
            <a:r>
              <a:rPr lang="en-US" sz="3200" baseline="-25000" dirty="0" smtClean="0">
                <a:solidFill>
                  <a:schemeClr val="tx1"/>
                </a:solidFill>
              </a:rPr>
              <a:t> 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3200" baseline="-25000" dirty="0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endParaRPr lang="en-US" sz="32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en-US" sz="3200" dirty="0" err="1" smtClean="0">
                <a:solidFill>
                  <a:schemeClr val="tx1"/>
                </a:solidFill>
              </a:rPr>
              <a:t>pOH</a:t>
            </a:r>
            <a:r>
              <a:rPr lang="en-US" sz="3200" dirty="0" smtClean="0">
                <a:solidFill>
                  <a:schemeClr val="tx1"/>
                </a:solidFill>
              </a:rPr>
              <a:t> = 7 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2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3200" baseline="-25000" dirty="0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endParaRPr lang="en-US" sz="32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en-US" sz="3200" b="1" dirty="0" smtClean="0">
                <a:solidFill>
                  <a:srgbClr val="C00000"/>
                </a:solidFill>
                <a:sym typeface="Symbol" pitchFamily="18" charset="2"/>
              </a:rPr>
              <a:t>pH = 7  + </a:t>
            </a: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2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32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r>
              <a:rPr lang="en-US" sz="32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+ </a:t>
            </a:r>
            <a:r>
              <a:rPr lang="en-US" sz="32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2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32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3200" b="1" baseline="-25000" dirty="0" smtClean="0">
                <a:solidFill>
                  <a:srgbClr val="C00000"/>
                </a:solidFill>
                <a:sym typeface="Symbol" pitchFamily="18" charset="2"/>
              </a:rPr>
              <a:t>соли</a:t>
            </a:r>
            <a:endParaRPr lang="ru-RU" sz="3200" b="1" baseline="-25000" dirty="0">
              <a:solidFill>
                <a:srgbClr val="C00000"/>
              </a:solidFill>
              <a:sym typeface="Symbol" pitchFamily="18" charset="2"/>
            </a:endParaRP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4341" y="214885"/>
            <a:ext cx="3226419" cy="1499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h – </a:t>
            </a:r>
            <a:r>
              <a:rPr lang="ru-RU" b="1" dirty="0" smtClean="0"/>
              <a:t>степень гидролиза</a:t>
            </a:r>
            <a:endParaRPr lang="ru-RU" b="1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000241"/>
            <a:ext cx="3429024" cy="1326068"/>
          </a:xfrm>
          <a:prstGeom prst="rect">
            <a:avLst/>
          </a:prstGeom>
          <a:noFill/>
        </p:spPr>
      </p:pic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3357562"/>
            <a:ext cx="2920299" cy="1357322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4857760"/>
            <a:ext cx="5261267" cy="1400176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3857620" y="5143512"/>
            <a:ext cx="785818" cy="2857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4286248" y="5572140"/>
            <a:ext cx="142876" cy="1428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Степень гидролиза зависит от: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buFontTx/>
              <a:buAutoNum type="arabicPeriod"/>
            </a:pPr>
            <a:r>
              <a:rPr lang="ru-RU" sz="3200" dirty="0" smtClean="0">
                <a:solidFill>
                  <a:schemeClr val="tx1"/>
                </a:solidFill>
              </a:rPr>
              <a:t>Температуры и ионного произведения воды (чем 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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o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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тем 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err="1" smtClean="0">
                <a:solidFill>
                  <a:schemeClr val="tx1"/>
                </a:solidFill>
                <a:sym typeface="Symbol" pitchFamily="18" charset="2"/>
              </a:rPr>
              <a:t>K</a:t>
            </a:r>
            <a:r>
              <a:rPr lang="en-US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w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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тем 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h)</a:t>
            </a:r>
          </a:p>
          <a:p>
            <a:pPr marL="609600" indent="-609600" algn="just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Природы кислоты (чем слабее кислота, тем в большей степени протекает гидролиз)</a:t>
            </a:r>
          </a:p>
          <a:p>
            <a:pPr marL="609600" indent="-609600" algn="just">
              <a:buFont typeface="+mj-lt"/>
              <a:buAutoNum type="arabicPeriod"/>
            </a:pP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Концентрации соли (чем   </a:t>
            </a:r>
            <a:r>
              <a:rPr lang="ru-RU" sz="3200" dirty="0" err="1" smtClean="0">
                <a:solidFill>
                  <a:schemeClr val="tx1"/>
                </a:solidFill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</a:rPr>
              <a:t>соли</a:t>
            </a:r>
            <a:r>
              <a:rPr lang="ru-RU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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тем 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h)</a:t>
            </a:r>
            <a:endParaRPr lang="ru-RU" sz="3200" dirty="0" smtClean="0">
              <a:solidFill>
                <a:schemeClr val="tx1"/>
              </a:solidFill>
              <a:sym typeface="Symbol" pitchFamily="18" charset="2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Соль, образованная сильным основанием и слабой кислотой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1928802"/>
            <a:ext cx="2428892" cy="144541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000232" y="3214686"/>
            <a:ext cx="5717784" cy="92057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sz="3600" b="1" dirty="0" smtClean="0">
                <a:solidFill>
                  <a:srgbClr val="C00000"/>
                </a:solidFill>
                <a:sym typeface="Symbol" pitchFamily="18" charset="2"/>
              </a:rPr>
              <a:t>pH = 7  +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6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36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r>
              <a:rPr lang="en-US" sz="36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+ </a:t>
            </a:r>
            <a:r>
              <a:rPr lang="en-US" sz="36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6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3600" b="1" baseline="-25000" dirty="0" smtClean="0">
                <a:solidFill>
                  <a:srgbClr val="C00000"/>
                </a:solidFill>
                <a:sym typeface="Symbol" pitchFamily="18" charset="2"/>
              </a:rPr>
              <a:t>соли</a:t>
            </a:r>
            <a:endParaRPr lang="ru-RU" sz="3600" b="1" baseline="-25000" dirty="0">
              <a:solidFill>
                <a:srgbClr val="C00000"/>
              </a:solidFill>
              <a:sym typeface="Symbol" pitchFamily="18" charset="2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1546" y="4500570"/>
            <a:ext cx="3403046" cy="17145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Соль, образованная слабым основанием и сильной кислотой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BA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 +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endParaRPr lang="en-US" sz="32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1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+  H</a:t>
            </a:r>
            <a:r>
              <a:rPr lang="en-US" sz="32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O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BOH  +  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endParaRPr lang="en-US" sz="32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endParaRPr lang="ru-RU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286124"/>
            <a:ext cx="3281197" cy="1330927"/>
          </a:xfrm>
          <a:prstGeom prst="rect">
            <a:avLst/>
          </a:prstGeom>
          <a:noFill/>
        </p:spPr>
      </p:pic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457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34890" y="4857760"/>
            <a:ext cx="5956060" cy="1319215"/>
          </a:xfrm>
          <a:prstGeom prst="rect">
            <a:avLst/>
          </a:prstGeom>
          <a:noFill/>
        </p:spPr>
      </p:pic>
      <p:sp>
        <p:nvSpPr>
          <p:cNvPr id="8" name="Овал 7"/>
          <p:cNvSpPr/>
          <p:nvPr/>
        </p:nvSpPr>
        <p:spPr>
          <a:xfrm>
            <a:off x="4429124" y="4786322"/>
            <a:ext cx="2357454" cy="642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>
            <a:off x="2867487" y="4676323"/>
            <a:ext cx="4049462" cy="1511413"/>
          </a:xfrm>
          <a:custGeom>
            <a:avLst/>
            <a:gdLst>
              <a:gd name="connsiteX0" fmla="*/ 1358284 w 4049462"/>
              <a:gd name="connsiteY0" fmla="*/ 126496 h 1511413"/>
              <a:gd name="connsiteX1" fmla="*/ 1278385 w 4049462"/>
              <a:gd name="connsiteY1" fmla="*/ 90986 h 1511413"/>
              <a:gd name="connsiteX2" fmla="*/ 1162975 w 4049462"/>
              <a:gd name="connsiteY2" fmla="*/ 73230 h 1511413"/>
              <a:gd name="connsiteX3" fmla="*/ 976544 w 4049462"/>
              <a:gd name="connsiteY3" fmla="*/ 37720 h 1511413"/>
              <a:gd name="connsiteX4" fmla="*/ 772358 w 4049462"/>
              <a:gd name="connsiteY4" fmla="*/ 2209 h 1511413"/>
              <a:gd name="connsiteX5" fmla="*/ 213064 w 4049462"/>
              <a:gd name="connsiteY5" fmla="*/ 11087 h 1511413"/>
              <a:gd name="connsiteX6" fmla="*/ 186431 w 4049462"/>
              <a:gd name="connsiteY6" fmla="*/ 19964 h 1511413"/>
              <a:gd name="connsiteX7" fmla="*/ 159798 w 4049462"/>
              <a:gd name="connsiteY7" fmla="*/ 37720 h 1511413"/>
              <a:gd name="connsiteX8" fmla="*/ 97655 w 4049462"/>
              <a:gd name="connsiteY8" fmla="*/ 126496 h 1511413"/>
              <a:gd name="connsiteX9" fmla="*/ 79899 w 4049462"/>
              <a:gd name="connsiteY9" fmla="*/ 153129 h 1511413"/>
              <a:gd name="connsiteX10" fmla="*/ 53266 w 4049462"/>
              <a:gd name="connsiteY10" fmla="*/ 188640 h 1511413"/>
              <a:gd name="connsiteX11" fmla="*/ 44389 w 4049462"/>
              <a:gd name="connsiteY11" fmla="*/ 233028 h 1511413"/>
              <a:gd name="connsiteX12" fmla="*/ 26633 w 4049462"/>
              <a:gd name="connsiteY12" fmla="*/ 259661 h 1511413"/>
              <a:gd name="connsiteX13" fmla="*/ 0 w 4049462"/>
              <a:gd name="connsiteY13" fmla="*/ 339560 h 1511413"/>
              <a:gd name="connsiteX14" fmla="*/ 8878 w 4049462"/>
              <a:gd name="connsiteY14" fmla="*/ 428337 h 1511413"/>
              <a:gd name="connsiteX15" fmla="*/ 53266 w 4049462"/>
              <a:gd name="connsiteY15" fmla="*/ 490481 h 1511413"/>
              <a:gd name="connsiteX16" fmla="*/ 71022 w 4049462"/>
              <a:gd name="connsiteY16" fmla="*/ 525992 h 1511413"/>
              <a:gd name="connsiteX17" fmla="*/ 133165 w 4049462"/>
              <a:gd name="connsiteY17" fmla="*/ 588135 h 1511413"/>
              <a:gd name="connsiteX18" fmla="*/ 159798 w 4049462"/>
              <a:gd name="connsiteY18" fmla="*/ 650279 h 1511413"/>
              <a:gd name="connsiteX19" fmla="*/ 168676 w 4049462"/>
              <a:gd name="connsiteY19" fmla="*/ 676912 h 1511413"/>
              <a:gd name="connsiteX20" fmla="*/ 177554 w 4049462"/>
              <a:gd name="connsiteY20" fmla="*/ 881098 h 1511413"/>
              <a:gd name="connsiteX21" fmla="*/ 239697 w 4049462"/>
              <a:gd name="connsiteY21" fmla="*/ 987630 h 1511413"/>
              <a:gd name="connsiteX22" fmla="*/ 337352 w 4049462"/>
              <a:gd name="connsiteY22" fmla="*/ 1094162 h 1511413"/>
              <a:gd name="connsiteX23" fmla="*/ 372863 w 4049462"/>
              <a:gd name="connsiteY23" fmla="*/ 1120795 h 1511413"/>
              <a:gd name="connsiteX24" fmla="*/ 426129 w 4049462"/>
              <a:gd name="connsiteY24" fmla="*/ 1191817 h 1511413"/>
              <a:gd name="connsiteX25" fmla="*/ 461639 w 4049462"/>
              <a:gd name="connsiteY25" fmla="*/ 1218450 h 1511413"/>
              <a:gd name="connsiteX26" fmla="*/ 550416 w 4049462"/>
              <a:gd name="connsiteY26" fmla="*/ 1316104 h 1511413"/>
              <a:gd name="connsiteX27" fmla="*/ 594804 w 4049462"/>
              <a:gd name="connsiteY27" fmla="*/ 1351615 h 1511413"/>
              <a:gd name="connsiteX28" fmla="*/ 630315 w 4049462"/>
              <a:gd name="connsiteY28" fmla="*/ 1387126 h 1511413"/>
              <a:gd name="connsiteX29" fmla="*/ 692459 w 4049462"/>
              <a:gd name="connsiteY29" fmla="*/ 1404881 h 1511413"/>
              <a:gd name="connsiteX30" fmla="*/ 772358 w 4049462"/>
              <a:gd name="connsiteY30" fmla="*/ 1431514 h 1511413"/>
              <a:gd name="connsiteX31" fmla="*/ 807868 w 4049462"/>
              <a:gd name="connsiteY31" fmla="*/ 1440392 h 1511413"/>
              <a:gd name="connsiteX32" fmla="*/ 834501 w 4049462"/>
              <a:gd name="connsiteY32" fmla="*/ 1449269 h 1511413"/>
              <a:gd name="connsiteX33" fmla="*/ 896645 w 4049462"/>
              <a:gd name="connsiteY33" fmla="*/ 1458147 h 1511413"/>
              <a:gd name="connsiteX34" fmla="*/ 1136342 w 4049462"/>
              <a:gd name="connsiteY34" fmla="*/ 1475902 h 1511413"/>
              <a:gd name="connsiteX35" fmla="*/ 1171853 w 4049462"/>
              <a:gd name="connsiteY35" fmla="*/ 1484780 h 1511413"/>
              <a:gd name="connsiteX36" fmla="*/ 1491449 w 4049462"/>
              <a:gd name="connsiteY36" fmla="*/ 1502535 h 1511413"/>
              <a:gd name="connsiteX37" fmla="*/ 1615736 w 4049462"/>
              <a:gd name="connsiteY37" fmla="*/ 1511413 h 1511413"/>
              <a:gd name="connsiteX38" fmla="*/ 2237173 w 4049462"/>
              <a:gd name="connsiteY38" fmla="*/ 1502535 h 1511413"/>
              <a:gd name="connsiteX39" fmla="*/ 2317072 w 4049462"/>
              <a:gd name="connsiteY39" fmla="*/ 1493658 h 1511413"/>
              <a:gd name="connsiteX40" fmla="*/ 2441360 w 4049462"/>
              <a:gd name="connsiteY40" fmla="*/ 1484780 h 1511413"/>
              <a:gd name="connsiteX41" fmla="*/ 3089430 w 4049462"/>
              <a:gd name="connsiteY41" fmla="*/ 1475902 h 1511413"/>
              <a:gd name="connsiteX42" fmla="*/ 3409026 w 4049462"/>
              <a:gd name="connsiteY42" fmla="*/ 1458147 h 1511413"/>
              <a:gd name="connsiteX43" fmla="*/ 3480047 w 4049462"/>
              <a:gd name="connsiteY43" fmla="*/ 1449269 h 1511413"/>
              <a:gd name="connsiteX44" fmla="*/ 3515558 w 4049462"/>
              <a:gd name="connsiteY44" fmla="*/ 1431514 h 1511413"/>
              <a:gd name="connsiteX45" fmla="*/ 3568824 w 4049462"/>
              <a:gd name="connsiteY45" fmla="*/ 1422636 h 1511413"/>
              <a:gd name="connsiteX46" fmla="*/ 3639845 w 4049462"/>
              <a:gd name="connsiteY46" fmla="*/ 1404881 h 1511413"/>
              <a:gd name="connsiteX47" fmla="*/ 3684233 w 4049462"/>
              <a:gd name="connsiteY47" fmla="*/ 1396003 h 1511413"/>
              <a:gd name="connsiteX48" fmla="*/ 3764132 w 4049462"/>
              <a:gd name="connsiteY48" fmla="*/ 1360493 h 1511413"/>
              <a:gd name="connsiteX49" fmla="*/ 3844031 w 4049462"/>
              <a:gd name="connsiteY49" fmla="*/ 1316104 h 1511413"/>
              <a:gd name="connsiteX50" fmla="*/ 3897297 w 4049462"/>
              <a:gd name="connsiteY50" fmla="*/ 1262838 h 1511413"/>
              <a:gd name="connsiteX51" fmla="*/ 3923930 w 4049462"/>
              <a:gd name="connsiteY51" fmla="*/ 1236205 h 1511413"/>
              <a:gd name="connsiteX52" fmla="*/ 3986074 w 4049462"/>
              <a:gd name="connsiteY52" fmla="*/ 1174061 h 1511413"/>
              <a:gd name="connsiteX53" fmla="*/ 4012707 w 4049462"/>
              <a:gd name="connsiteY53" fmla="*/ 1111918 h 1511413"/>
              <a:gd name="connsiteX54" fmla="*/ 4039340 w 4049462"/>
              <a:gd name="connsiteY54" fmla="*/ 1058652 h 1511413"/>
              <a:gd name="connsiteX55" fmla="*/ 4030463 w 4049462"/>
              <a:gd name="connsiteY55" fmla="*/ 952120 h 1511413"/>
              <a:gd name="connsiteX56" fmla="*/ 4021585 w 4049462"/>
              <a:gd name="connsiteY56" fmla="*/ 925487 h 1511413"/>
              <a:gd name="connsiteX57" fmla="*/ 3932808 w 4049462"/>
              <a:gd name="connsiteY57" fmla="*/ 854465 h 1511413"/>
              <a:gd name="connsiteX58" fmla="*/ 3870664 w 4049462"/>
              <a:gd name="connsiteY58" fmla="*/ 818955 h 1511413"/>
              <a:gd name="connsiteX59" fmla="*/ 3586579 w 4049462"/>
              <a:gd name="connsiteY59" fmla="*/ 810077 h 1511413"/>
              <a:gd name="connsiteX60" fmla="*/ 3497802 w 4049462"/>
              <a:gd name="connsiteY60" fmla="*/ 818955 h 1511413"/>
              <a:gd name="connsiteX61" fmla="*/ 2965142 w 4049462"/>
              <a:gd name="connsiteY61" fmla="*/ 827832 h 1511413"/>
              <a:gd name="connsiteX62" fmla="*/ 2902998 w 4049462"/>
              <a:gd name="connsiteY62" fmla="*/ 836710 h 1511413"/>
              <a:gd name="connsiteX63" fmla="*/ 2823099 w 4049462"/>
              <a:gd name="connsiteY63" fmla="*/ 845588 h 1511413"/>
              <a:gd name="connsiteX64" fmla="*/ 2752078 w 4049462"/>
              <a:gd name="connsiteY64" fmla="*/ 854465 h 1511413"/>
              <a:gd name="connsiteX65" fmla="*/ 2618913 w 4049462"/>
              <a:gd name="connsiteY65" fmla="*/ 872221 h 1511413"/>
              <a:gd name="connsiteX66" fmla="*/ 2547892 w 4049462"/>
              <a:gd name="connsiteY66" fmla="*/ 889976 h 1511413"/>
              <a:gd name="connsiteX67" fmla="*/ 2414727 w 4049462"/>
              <a:gd name="connsiteY67" fmla="*/ 907731 h 1511413"/>
              <a:gd name="connsiteX68" fmla="*/ 2246051 w 4049462"/>
              <a:gd name="connsiteY68" fmla="*/ 898854 h 1511413"/>
              <a:gd name="connsiteX69" fmla="*/ 2157274 w 4049462"/>
              <a:gd name="connsiteY69" fmla="*/ 872221 h 1511413"/>
              <a:gd name="connsiteX70" fmla="*/ 2104008 w 4049462"/>
              <a:gd name="connsiteY70" fmla="*/ 854465 h 1511413"/>
              <a:gd name="connsiteX71" fmla="*/ 2068497 w 4049462"/>
              <a:gd name="connsiteY71" fmla="*/ 836710 h 1511413"/>
              <a:gd name="connsiteX72" fmla="*/ 2032987 w 4049462"/>
              <a:gd name="connsiteY72" fmla="*/ 827832 h 1511413"/>
              <a:gd name="connsiteX73" fmla="*/ 2006354 w 4049462"/>
              <a:gd name="connsiteY73" fmla="*/ 818955 h 1511413"/>
              <a:gd name="connsiteX74" fmla="*/ 1961965 w 4049462"/>
              <a:gd name="connsiteY74" fmla="*/ 792322 h 1511413"/>
              <a:gd name="connsiteX75" fmla="*/ 1935332 w 4049462"/>
              <a:gd name="connsiteY75" fmla="*/ 774566 h 1511413"/>
              <a:gd name="connsiteX76" fmla="*/ 1828800 w 4049462"/>
              <a:gd name="connsiteY76" fmla="*/ 747933 h 1511413"/>
              <a:gd name="connsiteX77" fmla="*/ 1793290 w 4049462"/>
              <a:gd name="connsiteY77" fmla="*/ 730178 h 1511413"/>
              <a:gd name="connsiteX78" fmla="*/ 1740024 w 4049462"/>
              <a:gd name="connsiteY78" fmla="*/ 721300 h 1511413"/>
              <a:gd name="connsiteX79" fmla="*/ 1651247 w 4049462"/>
              <a:gd name="connsiteY79" fmla="*/ 703545 h 1511413"/>
              <a:gd name="connsiteX80" fmla="*/ 1615736 w 4049462"/>
              <a:gd name="connsiteY80" fmla="*/ 685790 h 1511413"/>
              <a:gd name="connsiteX81" fmla="*/ 1553593 w 4049462"/>
              <a:gd name="connsiteY81" fmla="*/ 668034 h 1511413"/>
              <a:gd name="connsiteX82" fmla="*/ 1526960 w 4049462"/>
              <a:gd name="connsiteY82" fmla="*/ 650279 h 1511413"/>
              <a:gd name="connsiteX83" fmla="*/ 1473694 w 4049462"/>
              <a:gd name="connsiteY83" fmla="*/ 623646 h 1511413"/>
              <a:gd name="connsiteX84" fmla="*/ 1429305 w 4049462"/>
              <a:gd name="connsiteY84" fmla="*/ 588135 h 1511413"/>
              <a:gd name="connsiteX85" fmla="*/ 1420428 w 4049462"/>
              <a:gd name="connsiteY85" fmla="*/ 561502 h 1511413"/>
              <a:gd name="connsiteX86" fmla="*/ 1438183 w 4049462"/>
              <a:gd name="connsiteY86" fmla="*/ 392827 h 1511413"/>
              <a:gd name="connsiteX87" fmla="*/ 1429305 w 4049462"/>
              <a:gd name="connsiteY87" fmla="*/ 259661 h 1511413"/>
              <a:gd name="connsiteX88" fmla="*/ 1411550 w 4049462"/>
              <a:gd name="connsiteY88" fmla="*/ 224151 h 1511413"/>
              <a:gd name="connsiteX89" fmla="*/ 1402672 w 4049462"/>
              <a:gd name="connsiteY89" fmla="*/ 197518 h 1511413"/>
              <a:gd name="connsiteX90" fmla="*/ 1384917 w 4049462"/>
              <a:gd name="connsiteY90" fmla="*/ 179762 h 1511413"/>
              <a:gd name="connsiteX91" fmla="*/ 1367162 w 4049462"/>
              <a:gd name="connsiteY91" fmla="*/ 153129 h 1511413"/>
              <a:gd name="connsiteX92" fmla="*/ 1313896 w 4049462"/>
              <a:gd name="connsiteY92" fmla="*/ 126496 h 1511413"/>
              <a:gd name="connsiteX93" fmla="*/ 1287263 w 4049462"/>
              <a:gd name="connsiteY93" fmla="*/ 108741 h 1511413"/>
              <a:gd name="connsiteX94" fmla="*/ 1260630 w 4049462"/>
              <a:gd name="connsiteY94" fmla="*/ 90986 h 1511413"/>
              <a:gd name="connsiteX95" fmla="*/ 1358284 w 4049462"/>
              <a:gd name="connsiteY95" fmla="*/ 126496 h 1511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4049462" h="1511413">
                <a:moveTo>
                  <a:pt x="1358284" y="126496"/>
                </a:moveTo>
                <a:cubicBezTo>
                  <a:pt x="1331651" y="114659"/>
                  <a:pt x="1306503" y="98655"/>
                  <a:pt x="1278385" y="90986"/>
                </a:cubicBezTo>
                <a:cubicBezTo>
                  <a:pt x="1240834" y="80745"/>
                  <a:pt x="1201305" y="79994"/>
                  <a:pt x="1162975" y="73230"/>
                </a:cubicBezTo>
                <a:cubicBezTo>
                  <a:pt x="1100677" y="62236"/>
                  <a:pt x="1037137" y="55898"/>
                  <a:pt x="976544" y="37720"/>
                </a:cubicBezTo>
                <a:cubicBezTo>
                  <a:pt x="850811" y="0"/>
                  <a:pt x="918571" y="13457"/>
                  <a:pt x="772358" y="2209"/>
                </a:cubicBezTo>
                <a:lnTo>
                  <a:pt x="213064" y="11087"/>
                </a:lnTo>
                <a:cubicBezTo>
                  <a:pt x="203710" y="11370"/>
                  <a:pt x="194801" y="15779"/>
                  <a:pt x="186431" y="19964"/>
                </a:cubicBezTo>
                <a:cubicBezTo>
                  <a:pt x="176888" y="24736"/>
                  <a:pt x="168676" y="31801"/>
                  <a:pt x="159798" y="37720"/>
                </a:cubicBezTo>
                <a:cubicBezTo>
                  <a:pt x="112880" y="115915"/>
                  <a:pt x="155514" y="49351"/>
                  <a:pt x="97655" y="126496"/>
                </a:cubicBezTo>
                <a:cubicBezTo>
                  <a:pt x="91253" y="135032"/>
                  <a:pt x="86101" y="144447"/>
                  <a:pt x="79899" y="153129"/>
                </a:cubicBezTo>
                <a:cubicBezTo>
                  <a:pt x="71299" y="165169"/>
                  <a:pt x="62144" y="176803"/>
                  <a:pt x="53266" y="188640"/>
                </a:cubicBezTo>
                <a:cubicBezTo>
                  <a:pt x="50307" y="203436"/>
                  <a:pt x="49687" y="218900"/>
                  <a:pt x="44389" y="233028"/>
                </a:cubicBezTo>
                <a:cubicBezTo>
                  <a:pt x="40643" y="243018"/>
                  <a:pt x="31405" y="250118"/>
                  <a:pt x="26633" y="259661"/>
                </a:cubicBezTo>
                <a:cubicBezTo>
                  <a:pt x="9920" y="293087"/>
                  <a:pt x="8476" y="305656"/>
                  <a:pt x="0" y="339560"/>
                </a:cubicBezTo>
                <a:cubicBezTo>
                  <a:pt x="2959" y="369152"/>
                  <a:pt x="2647" y="399257"/>
                  <a:pt x="8878" y="428337"/>
                </a:cubicBezTo>
                <a:cubicBezTo>
                  <a:pt x="17816" y="470048"/>
                  <a:pt x="30966" y="459261"/>
                  <a:pt x="53266" y="490481"/>
                </a:cubicBezTo>
                <a:cubicBezTo>
                  <a:pt x="60958" y="501250"/>
                  <a:pt x="64008" y="514769"/>
                  <a:pt x="71022" y="525992"/>
                </a:cubicBezTo>
                <a:cubicBezTo>
                  <a:pt x="95392" y="564983"/>
                  <a:pt x="96959" y="560980"/>
                  <a:pt x="133165" y="588135"/>
                </a:cubicBezTo>
                <a:cubicBezTo>
                  <a:pt x="153985" y="650594"/>
                  <a:pt x="126888" y="573488"/>
                  <a:pt x="159798" y="650279"/>
                </a:cubicBezTo>
                <a:cubicBezTo>
                  <a:pt x="163484" y="658880"/>
                  <a:pt x="165717" y="668034"/>
                  <a:pt x="168676" y="676912"/>
                </a:cubicBezTo>
                <a:cubicBezTo>
                  <a:pt x="171635" y="744974"/>
                  <a:pt x="172329" y="813172"/>
                  <a:pt x="177554" y="881098"/>
                </a:cubicBezTo>
                <a:cubicBezTo>
                  <a:pt x="180020" y="913160"/>
                  <a:pt x="237789" y="985245"/>
                  <a:pt x="239697" y="987630"/>
                </a:cubicBezTo>
                <a:cubicBezTo>
                  <a:pt x="269078" y="1024357"/>
                  <a:pt x="299578" y="1065832"/>
                  <a:pt x="337352" y="1094162"/>
                </a:cubicBezTo>
                <a:lnTo>
                  <a:pt x="372863" y="1120795"/>
                </a:lnTo>
                <a:cubicBezTo>
                  <a:pt x="394163" y="1163397"/>
                  <a:pt x="386245" y="1156918"/>
                  <a:pt x="426129" y="1191817"/>
                </a:cubicBezTo>
                <a:cubicBezTo>
                  <a:pt x="437264" y="1201560"/>
                  <a:pt x="451641" y="1207543"/>
                  <a:pt x="461639" y="1218450"/>
                </a:cubicBezTo>
                <a:cubicBezTo>
                  <a:pt x="561874" y="1327798"/>
                  <a:pt x="485735" y="1272984"/>
                  <a:pt x="550416" y="1316104"/>
                </a:cubicBezTo>
                <a:cubicBezTo>
                  <a:pt x="593679" y="1381000"/>
                  <a:pt x="540229" y="1312633"/>
                  <a:pt x="594804" y="1351615"/>
                </a:cubicBezTo>
                <a:cubicBezTo>
                  <a:pt x="608426" y="1361345"/>
                  <a:pt x="614434" y="1381833"/>
                  <a:pt x="630315" y="1387126"/>
                </a:cubicBezTo>
                <a:cubicBezTo>
                  <a:pt x="668523" y="1399861"/>
                  <a:pt x="647870" y="1393733"/>
                  <a:pt x="692459" y="1404881"/>
                </a:cubicBezTo>
                <a:cubicBezTo>
                  <a:pt x="736770" y="1434421"/>
                  <a:pt x="704011" y="1417844"/>
                  <a:pt x="772358" y="1431514"/>
                </a:cubicBezTo>
                <a:cubicBezTo>
                  <a:pt x="784322" y="1433907"/>
                  <a:pt x="796136" y="1437040"/>
                  <a:pt x="807868" y="1440392"/>
                </a:cubicBezTo>
                <a:cubicBezTo>
                  <a:pt x="816866" y="1442963"/>
                  <a:pt x="825325" y="1447434"/>
                  <a:pt x="834501" y="1449269"/>
                </a:cubicBezTo>
                <a:cubicBezTo>
                  <a:pt x="855020" y="1453373"/>
                  <a:pt x="875801" y="1456308"/>
                  <a:pt x="896645" y="1458147"/>
                </a:cubicBezTo>
                <a:cubicBezTo>
                  <a:pt x="976453" y="1465189"/>
                  <a:pt x="1136342" y="1475902"/>
                  <a:pt x="1136342" y="1475902"/>
                </a:cubicBezTo>
                <a:cubicBezTo>
                  <a:pt x="1148179" y="1478861"/>
                  <a:pt x="1159794" y="1482925"/>
                  <a:pt x="1171853" y="1484780"/>
                </a:cubicBezTo>
                <a:cubicBezTo>
                  <a:pt x="1276382" y="1500862"/>
                  <a:pt x="1388584" y="1497517"/>
                  <a:pt x="1491449" y="1502535"/>
                </a:cubicBezTo>
                <a:cubicBezTo>
                  <a:pt x="1532934" y="1504559"/>
                  <a:pt x="1574307" y="1508454"/>
                  <a:pt x="1615736" y="1511413"/>
                </a:cubicBezTo>
                <a:lnTo>
                  <a:pt x="2237173" y="1502535"/>
                </a:lnTo>
                <a:cubicBezTo>
                  <a:pt x="2263961" y="1501857"/>
                  <a:pt x="2290376" y="1495979"/>
                  <a:pt x="2317072" y="1493658"/>
                </a:cubicBezTo>
                <a:cubicBezTo>
                  <a:pt x="2358451" y="1490060"/>
                  <a:pt x="2399836" y="1485735"/>
                  <a:pt x="2441360" y="1484780"/>
                </a:cubicBezTo>
                <a:lnTo>
                  <a:pt x="3089430" y="1475902"/>
                </a:lnTo>
                <a:cubicBezTo>
                  <a:pt x="3198953" y="1470924"/>
                  <a:pt x="3300851" y="1467981"/>
                  <a:pt x="3409026" y="1458147"/>
                </a:cubicBezTo>
                <a:cubicBezTo>
                  <a:pt x="3432786" y="1455987"/>
                  <a:pt x="3456373" y="1452228"/>
                  <a:pt x="3480047" y="1449269"/>
                </a:cubicBezTo>
                <a:cubicBezTo>
                  <a:pt x="3491884" y="1443351"/>
                  <a:pt x="3502882" y="1435317"/>
                  <a:pt x="3515558" y="1431514"/>
                </a:cubicBezTo>
                <a:cubicBezTo>
                  <a:pt x="3532799" y="1426342"/>
                  <a:pt x="3551114" y="1425856"/>
                  <a:pt x="3568824" y="1422636"/>
                </a:cubicBezTo>
                <a:cubicBezTo>
                  <a:pt x="3688799" y="1400823"/>
                  <a:pt x="3557711" y="1425415"/>
                  <a:pt x="3639845" y="1404881"/>
                </a:cubicBezTo>
                <a:cubicBezTo>
                  <a:pt x="3654483" y="1401221"/>
                  <a:pt x="3669780" y="1400339"/>
                  <a:pt x="3684233" y="1396003"/>
                </a:cubicBezTo>
                <a:cubicBezTo>
                  <a:pt x="3724724" y="1383856"/>
                  <a:pt x="3727809" y="1376637"/>
                  <a:pt x="3764132" y="1360493"/>
                </a:cubicBezTo>
                <a:cubicBezTo>
                  <a:pt x="3810815" y="1339745"/>
                  <a:pt x="3806397" y="1349975"/>
                  <a:pt x="3844031" y="1316104"/>
                </a:cubicBezTo>
                <a:cubicBezTo>
                  <a:pt x="3862695" y="1299306"/>
                  <a:pt x="3879542" y="1280593"/>
                  <a:pt x="3897297" y="1262838"/>
                </a:cubicBezTo>
                <a:cubicBezTo>
                  <a:pt x="3906175" y="1253960"/>
                  <a:pt x="3913886" y="1243738"/>
                  <a:pt x="3923930" y="1236205"/>
                </a:cubicBezTo>
                <a:cubicBezTo>
                  <a:pt x="3971278" y="1200694"/>
                  <a:pt x="3950563" y="1221409"/>
                  <a:pt x="3986074" y="1174061"/>
                </a:cubicBezTo>
                <a:cubicBezTo>
                  <a:pt x="4004551" y="1100157"/>
                  <a:pt x="3982053" y="1173226"/>
                  <a:pt x="4012707" y="1111918"/>
                </a:cubicBezTo>
                <a:cubicBezTo>
                  <a:pt x="4049462" y="1038408"/>
                  <a:pt x="3988457" y="1134978"/>
                  <a:pt x="4039340" y="1058652"/>
                </a:cubicBezTo>
                <a:cubicBezTo>
                  <a:pt x="4036381" y="1023141"/>
                  <a:pt x="4035172" y="987441"/>
                  <a:pt x="4030463" y="952120"/>
                </a:cubicBezTo>
                <a:cubicBezTo>
                  <a:pt x="4029226" y="942844"/>
                  <a:pt x="4027024" y="933102"/>
                  <a:pt x="4021585" y="925487"/>
                </a:cubicBezTo>
                <a:cubicBezTo>
                  <a:pt x="3998585" y="893287"/>
                  <a:pt x="3964819" y="875806"/>
                  <a:pt x="3932808" y="854465"/>
                </a:cubicBezTo>
                <a:cubicBezTo>
                  <a:pt x="3895166" y="829371"/>
                  <a:pt x="3915715" y="841480"/>
                  <a:pt x="3870664" y="818955"/>
                </a:cubicBezTo>
                <a:cubicBezTo>
                  <a:pt x="3790512" y="738799"/>
                  <a:pt x="3856914" y="796560"/>
                  <a:pt x="3586579" y="810077"/>
                </a:cubicBezTo>
                <a:cubicBezTo>
                  <a:pt x="3556876" y="811562"/>
                  <a:pt x="3527530" y="818106"/>
                  <a:pt x="3497802" y="818955"/>
                </a:cubicBezTo>
                <a:cubicBezTo>
                  <a:pt x="3320296" y="824026"/>
                  <a:pt x="3142695" y="824873"/>
                  <a:pt x="2965142" y="827832"/>
                </a:cubicBezTo>
                <a:lnTo>
                  <a:pt x="2902998" y="836710"/>
                </a:lnTo>
                <a:cubicBezTo>
                  <a:pt x="2876408" y="840034"/>
                  <a:pt x="2849712" y="842457"/>
                  <a:pt x="2823099" y="845588"/>
                </a:cubicBezTo>
                <a:lnTo>
                  <a:pt x="2752078" y="854465"/>
                </a:lnTo>
                <a:cubicBezTo>
                  <a:pt x="2655050" y="878723"/>
                  <a:pt x="2808567" y="842275"/>
                  <a:pt x="2618913" y="872221"/>
                </a:cubicBezTo>
                <a:cubicBezTo>
                  <a:pt x="2594809" y="876027"/>
                  <a:pt x="2571962" y="885964"/>
                  <a:pt x="2547892" y="889976"/>
                </a:cubicBezTo>
                <a:cubicBezTo>
                  <a:pt x="2468194" y="903260"/>
                  <a:pt x="2512516" y="896866"/>
                  <a:pt x="2414727" y="907731"/>
                </a:cubicBezTo>
                <a:cubicBezTo>
                  <a:pt x="2358502" y="904772"/>
                  <a:pt x="2302160" y="903530"/>
                  <a:pt x="2246051" y="898854"/>
                </a:cubicBezTo>
                <a:cubicBezTo>
                  <a:pt x="2203847" y="895337"/>
                  <a:pt x="2196863" y="886617"/>
                  <a:pt x="2157274" y="872221"/>
                </a:cubicBezTo>
                <a:cubicBezTo>
                  <a:pt x="2139685" y="865825"/>
                  <a:pt x="2121385" y="861416"/>
                  <a:pt x="2104008" y="854465"/>
                </a:cubicBezTo>
                <a:cubicBezTo>
                  <a:pt x="2091720" y="849550"/>
                  <a:pt x="2080888" y="841357"/>
                  <a:pt x="2068497" y="836710"/>
                </a:cubicBezTo>
                <a:cubicBezTo>
                  <a:pt x="2057073" y="832426"/>
                  <a:pt x="2044719" y="831184"/>
                  <a:pt x="2032987" y="827832"/>
                </a:cubicBezTo>
                <a:cubicBezTo>
                  <a:pt x="2023989" y="825261"/>
                  <a:pt x="2015232" y="821914"/>
                  <a:pt x="2006354" y="818955"/>
                </a:cubicBezTo>
                <a:cubicBezTo>
                  <a:pt x="1971671" y="784272"/>
                  <a:pt x="2008065" y="815372"/>
                  <a:pt x="1961965" y="792322"/>
                </a:cubicBezTo>
                <a:cubicBezTo>
                  <a:pt x="1952422" y="787550"/>
                  <a:pt x="1945454" y="777940"/>
                  <a:pt x="1935332" y="774566"/>
                </a:cubicBezTo>
                <a:cubicBezTo>
                  <a:pt x="1900607" y="762991"/>
                  <a:pt x="1861539" y="764303"/>
                  <a:pt x="1828800" y="747933"/>
                </a:cubicBezTo>
                <a:cubicBezTo>
                  <a:pt x="1816963" y="742015"/>
                  <a:pt x="1805966" y="733981"/>
                  <a:pt x="1793290" y="730178"/>
                </a:cubicBezTo>
                <a:cubicBezTo>
                  <a:pt x="1776049" y="725006"/>
                  <a:pt x="1757716" y="724617"/>
                  <a:pt x="1740024" y="721300"/>
                </a:cubicBezTo>
                <a:cubicBezTo>
                  <a:pt x="1710363" y="715738"/>
                  <a:pt x="1651247" y="703545"/>
                  <a:pt x="1651247" y="703545"/>
                </a:cubicBezTo>
                <a:cubicBezTo>
                  <a:pt x="1639410" y="697627"/>
                  <a:pt x="1628127" y="690437"/>
                  <a:pt x="1615736" y="685790"/>
                </a:cubicBezTo>
                <a:cubicBezTo>
                  <a:pt x="1592980" y="677256"/>
                  <a:pt x="1575056" y="678765"/>
                  <a:pt x="1553593" y="668034"/>
                </a:cubicBezTo>
                <a:cubicBezTo>
                  <a:pt x="1544050" y="663262"/>
                  <a:pt x="1536503" y="655051"/>
                  <a:pt x="1526960" y="650279"/>
                </a:cubicBezTo>
                <a:cubicBezTo>
                  <a:pt x="1483202" y="628400"/>
                  <a:pt x="1516098" y="657568"/>
                  <a:pt x="1473694" y="623646"/>
                </a:cubicBezTo>
                <a:cubicBezTo>
                  <a:pt x="1410433" y="573039"/>
                  <a:pt x="1511293" y="642796"/>
                  <a:pt x="1429305" y="588135"/>
                </a:cubicBezTo>
                <a:cubicBezTo>
                  <a:pt x="1426346" y="579257"/>
                  <a:pt x="1420428" y="570860"/>
                  <a:pt x="1420428" y="561502"/>
                </a:cubicBezTo>
                <a:cubicBezTo>
                  <a:pt x="1420428" y="528379"/>
                  <a:pt x="1433307" y="431836"/>
                  <a:pt x="1438183" y="392827"/>
                </a:cubicBezTo>
                <a:cubicBezTo>
                  <a:pt x="1435224" y="348438"/>
                  <a:pt x="1436243" y="303604"/>
                  <a:pt x="1429305" y="259661"/>
                </a:cubicBezTo>
                <a:cubicBezTo>
                  <a:pt x="1427241" y="246589"/>
                  <a:pt x="1416763" y="236315"/>
                  <a:pt x="1411550" y="224151"/>
                </a:cubicBezTo>
                <a:cubicBezTo>
                  <a:pt x="1407864" y="215550"/>
                  <a:pt x="1407487" y="205542"/>
                  <a:pt x="1402672" y="197518"/>
                </a:cubicBezTo>
                <a:cubicBezTo>
                  <a:pt x="1398366" y="190341"/>
                  <a:pt x="1390146" y="186298"/>
                  <a:pt x="1384917" y="179762"/>
                </a:cubicBezTo>
                <a:cubicBezTo>
                  <a:pt x="1378252" y="171430"/>
                  <a:pt x="1374707" y="160674"/>
                  <a:pt x="1367162" y="153129"/>
                </a:cubicBezTo>
                <a:cubicBezTo>
                  <a:pt x="1341722" y="127689"/>
                  <a:pt x="1342776" y="140936"/>
                  <a:pt x="1313896" y="126496"/>
                </a:cubicBezTo>
                <a:cubicBezTo>
                  <a:pt x="1304353" y="121724"/>
                  <a:pt x="1295595" y="115406"/>
                  <a:pt x="1287263" y="108741"/>
                </a:cubicBezTo>
                <a:cubicBezTo>
                  <a:pt x="1262453" y="88894"/>
                  <a:pt x="1279631" y="90986"/>
                  <a:pt x="1260630" y="90986"/>
                </a:cubicBezTo>
                <a:lnTo>
                  <a:pt x="1358284" y="126496"/>
                </a:lnTo>
                <a:close/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BOH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 </a:t>
            </a:r>
            <a:r>
              <a:rPr lang="ru-RU" sz="3200" dirty="0" smtClean="0">
                <a:solidFill>
                  <a:schemeClr val="tx1"/>
                </a:solidFill>
              </a:rPr>
              <a:t>=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=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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3200" baseline="-25000" dirty="0" smtClean="0">
                <a:solidFill>
                  <a:schemeClr val="tx1"/>
                </a:solidFill>
                <a:sym typeface="Symbol" pitchFamily="18" charset="2"/>
              </a:rPr>
              <a:t>,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(h &lt; 5%)</a:t>
            </a:r>
            <a:endParaRPr lang="ru-RU" sz="32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4194" y="214290"/>
            <a:ext cx="3539676" cy="1319215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143248"/>
            <a:ext cx="2357454" cy="1343353"/>
          </a:xfrm>
          <a:prstGeom prst="rect">
            <a:avLst/>
          </a:prstGeom>
          <a:noFill/>
        </p:spPr>
      </p:pic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4535610"/>
            <a:ext cx="3146935" cy="15794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85918" y="285728"/>
            <a:ext cx="6000760" cy="1557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sz="2800" dirty="0" smtClean="0"/>
              <a:t>pH =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½</a:t>
            </a:r>
            <a:r>
              <a:rPr lang="en-US" sz="2800" dirty="0" smtClean="0"/>
              <a:t> </a:t>
            </a:r>
            <a:r>
              <a:rPr lang="en-US" sz="2800" dirty="0" err="1" smtClean="0"/>
              <a:t>pK</a:t>
            </a:r>
            <a:r>
              <a:rPr lang="en-US" sz="2800" baseline="-25000" dirty="0" err="1" smtClean="0"/>
              <a:t>w</a:t>
            </a:r>
            <a:r>
              <a:rPr lang="en-US" sz="2800" baseline="-25000" dirty="0" smtClean="0"/>
              <a:t> 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dirty="0" smtClean="0"/>
              <a:t> 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dirty="0" err="1" smtClean="0"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aseline="-25000" dirty="0" err="1" smtClean="0">
                <a:sym typeface="Symbol" pitchFamily="18" charset="2"/>
              </a:rPr>
              <a:t>осн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ru-RU" sz="28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smtClean="0">
                <a:sym typeface="Symbol" pitchFamily="18" charset="2"/>
              </a:rPr>
              <a:t> 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dirty="0" err="1" smtClean="0"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2800" dirty="0" smtClean="0"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2800" baseline="-25000" dirty="0" smtClean="0">
                <a:sym typeface="Symbol" pitchFamily="18" charset="2"/>
              </a:rPr>
              <a:t>соли</a:t>
            </a:r>
            <a:endParaRPr lang="en-US" sz="2800" dirty="0" smtClean="0"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pH = 7  </a:t>
            </a:r>
            <a:r>
              <a:rPr lang="ru-RU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2800" b="1" baseline="-25000" dirty="0" smtClean="0">
                <a:solidFill>
                  <a:srgbClr val="C00000"/>
                </a:solidFill>
                <a:sym typeface="Symbol" pitchFamily="18" charset="2"/>
              </a:rPr>
              <a:t>соли</a:t>
            </a:r>
            <a:endParaRPr lang="en-US" sz="2800" b="1" dirty="0">
              <a:solidFill>
                <a:srgbClr val="C00000"/>
              </a:solidFill>
              <a:sym typeface="Symbol" pitchFamily="18" charset="2"/>
            </a:endParaRP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1857364"/>
            <a:ext cx="3179344" cy="1337974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3357562"/>
            <a:ext cx="2786082" cy="1398338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4857760"/>
            <a:ext cx="4783935" cy="1400176"/>
          </a:xfrm>
          <a:prstGeom prst="rect">
            <a:avLst/>
          </a:prstGeom>
          <a:noFill/>
        </p:spPr>
      </p:pic>
      <p:cxnSp>
        <p:nvCxnSpPr>
          <p:cNvPr id="10" name="Прямая соединительная линия 9"/>
          <p:cNvCxnSpPr/>
          <p:nvPr/>
        </p:nvCxnSpPr>
        <p:spPr>
          <a:xfrm>
            <a:off x="4214810" y="5143512"/>
            <a:ext cx="714380" cy="21431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500562" y="5572140"/>
            <a:ext cx="214314" cy="7143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Степень гидролиза зависит от: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Температуры и ионного произведения воды (чем 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 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t</a:t>
            </a:r>
            <a:r>
              <a:rPr lang="en-US" sz="2800" baseline="30000" dirty="0" smtClean="0">
                <a:solidFill>
                  <a:schemeClr val="tx1"/>
                </a:solidFill>
                <a:sym typeface="Symbol" pitchFamily="18" charset="2"/>
              </a:rPr>
              <a:t>o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 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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тем 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sym typeface="Symbol" pitchFamily="18" charset="2"/>
              </a:rPr>
              <a:t>K</a:t>
            </a:r>
            <a:r>
              <a:rPr lang="en-US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w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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тем 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h)</a:t>
            </a:r>
            <a:endParaRPr lang="ru-RU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Природы основания (чем слабее основание, тем в большей степени протекает гидролиз)</a:t>
            </a:r>
          </a:p>
          <a:p>
            <a:pPr marL="609600" indent="-609600" algn="just">
              <a:buFont typeface="+mj-lt"/>
              <a:buAutoNum type="arabicPeriod"/>
            </a:pP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Концентрации соли (чем   </a:t>
            </a:r>
            <a:r>
              <a:rPr lang="ru-RU" sz="2800" dirty="0" err="1" smtClean="0">
                <a:solidFill>
                  <a:schemeClr val="tx1"/>
                </a:solidFill>
              </a:rPr>
              <a:t>С</a:t>
            </a:r>
            <a:r>
              <a:rPr lang="ru-RU" sz="2800" baseline="-25000" dirty="0" err="1" smtClean="0">
                <a:solidFill>
                  <a:schemeClr val="tx1"/>
                </a:solidFill>
              </a:rPr>
              <a:t>соли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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тем 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h)</a:t>
            </a:r>
            <a:endParaRPr lang="ru-RU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1538" y="3286124"/>
            <a:ext cx="7295222" cy="785818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rgbClr val="C00000"/>
                </a:solidFill>
              </a:rPr>
              <a:t>pH = 7  </a:t>
            </a:r>
            <a:r>
              <a:rPr lang="ru-RU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600" b="1" dirty="0" smtClean="0">
                <a:solidFill>
                  <a:srgbClr val="C00000"/>
                </a:solidFill>
              </a:rPr>
              <a:t> 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6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36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r>
              <a:rPr lang="en-US" sz="36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ru-RU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36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36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3600" b="1" baseline="-25000" dirty="0" smtClean="0">
                <a:solidFill>
                  <a:srgbClr val="C00000"/>
                </a:solidFill>
                <a:sym typeface="Symbol" pitchFamily="18" charset="2"/>
              </a:rPr>
              <a:t>соли</a:t>
            </a:r>
            <a:endParaRPr lang="en-US" sz="3600" b="1" dirty="0" smtClean="0">
              <a:solidFill>
                <a:srgbClr val="C00000"/>
              </a:solidFill>
              <a:sym typeface="Symbol" pitchFamily="18" charset="2"/>
            </a:endParaRP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Соль, образованная слабым основанием и сильной кислотой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1785926"/>
            <a:ext cx="2286016" cy="1572650"/>
          </a:xfrm>
          <a:prstGeom prst="rect">
            <a:avLst/>
          </a:prstGeom>
          <a:noFill/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765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4214818"/>
            <a:ext cx="3052552" cy="1685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Сопряженные кислоты и основания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CH</a:t>
            </a:r>
            <a:r>
              <a:rPr lang="en-US" sz="3200" b="1" baseline="-25000" dirty="0" smtClean="0">
                <a:solidFill>
                  <a:schemeClr val="tx1"/>
                </a:solidFill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</a:rPr>
              <a:t>COOH   </a:t>
            </a:r>
            <a:r>
              <a:rPr lang="en-US" sz="3200" b="1" dirty="0" smtClean="0">
                <a:solidFill>
                  <a:schemeClr val="tx1"/>
                </a:solidFill>
                <a:sym typeface="Symbol" pitchFamily="18" charset="2"/>
              </a:rPr>
              <a:t>  CH</a:t>
            </a:r>
            <a:r>
              <a:rPr lang="en-US" sz="3200" b="1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3200" b="1" dirty="0" smtClean="0">
                <a:solidFill>
                  <a:schemeClr val="tx1"/>
                </a:solidFill>
                <a:sym typeface="Symbol" pitchFamily="18" charset="2"/>
              </a:rPr>
              <a:t>COO</a:t>
            </a:r>
            <a:r>
              <a:rPr lang="en-US" sz="3200" b="1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+   H</a:t>
            </a:r>
            <a:r>
              <a:rPr lang="en-US" sz="3200" b="1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+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baseline="3000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                       </a:t>
            </a:r>
            <a:r>
              <a:rPr lang="ru-RU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кислота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                </a:t>
            </a:r>
            <a:r>
              <a:rPr lang="ru-RU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сопряженное </a:t>
            </a:r>
          </a:p>
          <a:p>
            <a:pPr marL="0" indent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     основание</a:t>
            </a:r>
            <a:endParaRPr lang="en-US" dirty="0" smtClean="0">
              <a:solidFill>
                <a:srgbClr val="C00000"/>
              </a:solidFill>
              <a:cs typeface="Times New Roman" pitchFamily="18" charset="0"/>
              <a:sym typeface="Symbol" pitchFamily="18" charset="2"/>
            </a:endParaRP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                 </a:t>
            </a:r>
            <a:r>
              <a:rPr lang="ru-RU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основание</a:t>
            </a:r>
            <a:r>
              <a:rPr lang="en-US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</a:t>
            </a:r>
            <a:r>
              <a:rPr lang="ru-RU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сопряженная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ru-RU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                                           кислота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42915" y="3216634"/>
            <a:ext cx="5258171" cy="84484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20000"/>
              </a:lnSpc>
              <a:buFontTx/>
              <a:buNone/>
            </a:pPr>
            <a:r>
              <a:rPr lang="en-US" sz="4400" b="1" dirty="0"/>
              <a:t>NH</a:t>
            </a:r>
            <a:r>
              <a:rPr lang="en-US" sz="4400" b="1" baseline="-25000" dirty="0"/>
              <a:t>3</a:t>
            </a:r>
            <a:r>
              <a:rPr lang="en-US" sz="4400" b="1" dirty="0"/>
              <a:t>   +   H</a:t>
            </a:r>
            <a:r>
              <a:rPr lang="en-US" sz="4400" b="1" baseline="30000" dirty="0"/>
              <a:t>+</a:t>
            </a:r>
            <a:r>
              <a:rPr lang="en-US" sz="4400" b="1" dirty="0"/>
              <a:t>    </a:t>
            </a:r>
            <a:r>
              <a:rPr lang="en-US" sz="4400" b="1" dirty="0">
                <a:sym typeface="Symbol" pitchFamily="18" charset="2"/>
              </a:rPr>
              <a:t>   NH</a:t>
            </a:r>
            <a:r>
              <a:rPr lang="en-US" sz="4400" b="1" baseline="-25000" dirty="0">
                <a:sym typeface="Symbol" pitchFamily="18" charset="2"/>
              </a:rPr>
              <a:t>4</a:t>
            </a:r>
            <a:r>
              <a:rPr lang="en-US" sz="4400" b="1" baseline="30000" dirty="0">
                <a:sym typeface="Symbol" pitchFamily="18" charset="2"/>
              </a:rPr>
              <a:t>+</a:t>
            </a:r>
            <a:endParaRPr lang="en-US" sz="4400" b="1" dirty="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357166"/>
            <a:ext cx="7543800" cy="145075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Соль, образованная слабым основанием и слабой кислотой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BA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 +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endParaRPr lang="en-US" sz="32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1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+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+  H</a:t>
            </a:r>
            <a:r>
              <a:rPr lang="en-US" sz="32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O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BOH  +  HA</a:t>
            </a:r>
            <a:endParaRPr lang="en-US" sz="32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endParaRPr lang="ru-RU" dirty="0"/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28926" y="3857628"/>
            <a:ext cx="3487605" cy="1400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3357562"/>
            <a:ext cx="7509536" cy="2797284"/>
          </a:xfrm>
        </p:spPr>
        <p:txBody>
          <a:bodyPr/>
          <a:lstStyle/>
          <a:p>
            <a:pPr algn="ctr">
              <a:lnSpc>
                <a:spcPct val="5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BOH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 </a:t>
            </a:r>
            <a:r>
              <a:rPr lang="ru-RU" sz="3200" dirty="0" smtClean="0">
                <a:solidFill>
                  <a:schemeClr val="tx1"/>
                </a:solidFill>
              </a:rPr>
              <a:t>=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 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HA] 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=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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endParaRPr lang="en-US" sz="32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</a:t>
            </a:r>
            <a:r>
              <a:rPr lang="ru-RU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</a:rPr>
              <a:t>[OH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 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r>
              <a:rPr lang="ru-RU" sz="3200" baseline="-25000" dirty="0" smtClean="0">
                <a:solidFill>
                  <a:schemeClr val="tx1"/>
                </a:solidFill>
                <a:sym typeface="Symbol" pitchFamily="18" charset="2"/>
              </a:rPr>
              <a:t>,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(h &lt; 5%)</a:t>
            </a:r>
            <a:endParaRPr lang="ru-RU" sz="32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9768" y="428604"/>
            <a:ext cx="7704550" cy="1214446"/>
          </a:xfrm>
          <a:prstGeom prst="rect">
            <a:avLst/>
          </a:prstGeom>
          <a:noFill/>
        </p:spPr>
      </p:pic>
      <p:sp>
        <p:nvSpPr>
          <p:cNvPr id="6" name="Овал 5"/>
          <p:cNvSpPr/>
          <p:nvPr/>
        </p:nvSpPr>
        <p:spPr>
          <a:xfrm>
            <a:off x="3714744" y="285728"/>
            <a:ext cx="2786082" cy="6429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олилиния 8"/>
          <p:cNvSpPr/>
          <p:nvPr/>
        </p:nvSpPr>
        <p:spPr>
          <a:xfrm>
            <a:off x="1455938" y="270286"/>
            <a:ext cx="4646890" cy="1443104"/>
          </a:xfrm>
          <a:custGeom>
            <a:avLst/>
            <a:gdLst>
              <a:gd name="connsiteX0" fmla="*/ 1145219 w 4646890"/>
              <a:gd name="connsiteY0" fmla="*/ 146964 h 1443104"/>
              <a:gd name="connsiteX1" fmla="*/ 1118586 w 4646890"/>
              <a:gd name="connsiteY1" fmla="*/ 129209 h 1443104"/>
              <a:gd name="connsiteX2" fmla="*/ 1038687 w 4646890"/>
              <a:gd name="connsiteY2" fmla="*/ 111454 h 1443104"/>
              <a:gd name="connsiteX3" fmla="*/ 905522 w 4646890"/>
              <a:gd name="connsiteY3" fmla="*/ 93698 h 1443104"/>
              <a:gd name="connsiteX4" fmla="*/ 843379 w 4646890"/>
              <a:gd name="connsiteY4" fmla="*/ 84821 h 1443104"/>
              <a:gd name="connsiteX5" fmla="*/ 523782 w 4646890"/>
              <a:gd name="connsiteY5" fmla="*/ 67065 h 1443104"/>
              <a:gd name="connsiteX6" fmla="*/ 53266 w 4646890"/>
              <a:gd name="connsiteY6" fmla="*/ 111454 h 1443104"/>
              <a:gd name="connsiteX7" fmla="*/ 26633 w 4646890"/>
              <a:gd name="connsiteY7" fmla="*/ 138087 h 1443104"/>
              <a:gd name="connsiteX8" fmla="*/ 0 w 4646890"/>
              <a:gd name="connsiteY8" fmla="*/ 200231 h 1443104"/>
              <a:gd name="connsiteX9" fmla="*/ 8878 w 4646890"/>
              <a:gd name="connsiteY9" fmla="*/ 368906 h 1443104"/>
              <a:gd name="connsiteX10" fmla="*/ 26633 w 4646890"/>
              <a:gd name="connsiteY10" fmla="*/ 422172 h 1443104"/>
              <a:gd name="connsiteX11" fmla="*/ 62144 w 4646890"/>
              <a:gd name="connsiteY11" fmla="*/ 457683 h 1443104"/>
              <a:gd name="connsiteX12" fmla="*/ 71021 w 4646890"/>
              <a:gd name="connsiteY12" fmla="*/ 484316 h 1443104"/>
              <a:gd name="connsiteX13" fmla="*/ 97654 w 4646890"/>
              <a:gd name="connsiteY13" fmla="*/ 502071 h 1443104"/>
              <a:gd name="connsiteX14" fmla="*/ 142043 w 4646890"/>
              <a:gd name="connsiteY14" fmla="*/ 537582 h 1443104"/>
              <a:gd name="connsiteX15" fmla="*/ 159798 w 4646890"/>
              <a:gd name="connsiteY15" fmla="*/ 564215 h 1443104"/>
              <a:gd name="connsiteX16" fmla="*/ 186431 w 4646890"/>
              <a:gd name="connsiteY16" fmla="*/ 573093 h 1443104"/>
              <a:gd name="connsiteX17" fmla="*/ 213064 w 4646890"/>
              <a:gd name="connsiteY17" fmla="*/ 590848 h 1443104"/>
              <a:gd name="connsiteX18" fmla="*/ 239697 w 4646890"/>
              <a:gd name="connsiteY18" fmla="*/ 599726 h 1443104"/>
              <a:gd name="connsiteX19" fmla="*/ 550415 w 4646890"/>
              <a:gd name="connsiteY19" fmla="*/ 608603 h 1443104"/>
              <a:gd name="connsiteX20" fmla="*/ 603681 w 4646890"/>
              <a:gd name="connsiteY20" fmla="*/ 617481 h 1443104"/>
              <a:gd name="connsiteX21" fmla="*/ 710213 w 4646890"/>
              <a:gd name="connsiteY21" fmla="*/ 626359 h 1443104"/>
              <a:gd name="connsiteX22" fmla="*/ 736846 w 4646890"/>
              <a:gd name="connsiteY22" fmla="*/ 635236 h 1443104"/>
              <a:gd name="connsiteX23" fmla="*/ 923278 w 4646890"/>
              <a:gd name="connsiteY23" fmla="*/ 644114 h 1443104"/>
              <a:gd name="connsiteX24" fmla="*/ 1038687 w 4646890"/>
              <a:gd name="connsiteY24" fmla="*/ 661869 h 1443104"/>
              <a:gd name="connsiteX25" fmla="*/ 1083076 w 4646890"/>
              <a:gd name="connsiteY25" fmla="*/ 670747 h 1443104"/>
              <a:gd name="connsiteX26" fmla="*/ 1180730 w 4646890"/>
              <a:gd name="connsiteY26" fmla="*/ 679625 h 1443104"/>
              <a:gd name="connsiteX27" fmla="*/ 1233996 w 4646890"/>
              <a:gd name="connsiteY27" fmla="*/ 715135 h 1443104"/>
              <a:gd name="connsiteX28" fmla="*/ 1296140 w 4646890"/>
              <a:gd name="connsiteY28" fmla="*/ 768401 h 1443104"/>
              <a:gd name="connsiteX29" fmla="*/ 1322773 w 4646890"/>
              <a:gd name="connsiteY29" fmla="*/ 812790 h 1443104"/>
              <a:gd name="connsiteX30" fmla="*/ 1340528 w 4646890"/>
              <a:gd name="connsiteY30" fmla="*/ 874933 h 1443104"/>
              <a:gd name="connsiteX31" fmla="*/ 1349406 w 4646890"/>
              <a:gd name="connsiteY31" fmla="*/ 1150141 h 1443104"/>
              <a:gd name="connsiteX32" fmla="*/ 1367161 w 4646890"/>
              <a:gd name="connsiteY32" fmla="*/ 1167897 h 1443104"/>
              <a:gd name="connsiteX33" fmla="*/ 1384916 w 4646890"/>
              <a:gd name="connsiteY33" fmla="*/ 1194530 h 1443104"/>
              <a:gd name="connsiteX34" fmla="*/ 1429305 w 4646890"/>
              <a:gd name="connsiteY34" fmla="*/ 1230040 h 1443104"/>
              <a:gd name="connsiteX35" fmla="*/ 1464815 w 4646890"/>
              <a:gd name="connsiteY35" fmla="*/ 1247796 h 1443104"/>
              <a:gd name="connsiteX36" fmla="*/ 1491448 w 4646890"/>
              <a:gd name="connsiteY36" fmla="*/ 1256673 h 1443104"/>
              <a:gd name="connsiteX37" fmla="*/ 1571347 w 4646890"/>
              <a:gd name="connsiteY37" fmla="*/ 1283306 h 1443104"/>
              <a:gd name="connsiteX38" fmla="*/ 1695635 w 4646890"/>
              <a:gd name="connsiteY38" fmla="*/ 1309939 h 1443104"/>
              <a:gd name="connsiteX39" fmla="*/ 1748901 w 4646890"/>
              <a:gd name="connsiteY39" fmla="*/ 1318817 h 1443104"/>
              <a:gd name="connsiteX40" fmla="*/ 1837678 w 4646890"/>
              <a:gd name="connsiteY40" fmla="*/ 1336572 h 1443104"/>
              <a:gd name="connsiteX41" fmla="*/ 1935332 w 4646890"/>
              <a:gd name="connsiteY41" fmla="*/ 1345450 h 1443104"/>
              <a:gd name="connsiteX42" fmla="*/ 2015231 w 4646890"/>
              <a:gd name="connsiteY42" fmla="*/ 1354328 h 1443104"/>
              <a:gd name="connsiteX43" fmla="*/ 2139518 w 4646890"/>
              <a:gd name="connsiteY43" fmla="*/ 1372083 h 1443104"/>
              <a:gd name="connsiteX44" fmla="*/ 2343705 w 4646890"/>
              <a:gd name="connsiteY44" fmla="*/ 1389838 h 1443104"/>
              <a:gd name="connsiteX45" fmla="*/ 2388093 w 4646890"/>
              <a:gd name="connsiteY45" fmla="*/ 1398716 h 1443104"/>
              <a:gd name="connsiteX46" fmla="*/ 2441359 w 4646890"/>
              <a:gd name="connsiteY46" fmla="*/ 1407594 h 1443104"/>
              <a:gd name="connsiteX47" fmla="*/ 2636668 w 4646890"/>
              <a:gd name="connsiteY47" fmla="*/ 1425349 h 1443104"/>
              <a:gd name="connsiteX48" fmla="*/ 2858610 w 4646890"/>
              <a:gd name="connsiteY48" fmla="*/ 1443104 h 1443104"/>
              <a:gd name="connsiteX49" fmla="*/ 3515557 w 4646890"/>
              <a:gd name="connsiteY49" fmla="*/ 1434227 h 1443104"/>
              <a:gd name="connsiteX50" fmla="*/ 3577701 w 4646890"/>
              <a:gd name="connsiteY50" fmla="*/ 1425349 h 1443104"/>
              <a:gd name="connsiteX51" fmla="*/ 3648722 w 4646890"/>
              <a:gd name="connsiteY51" fmla="*/ 1416471 h 1443104"/>
              <a:gd name="connsiteX52" fmla="*/ 3693111 w 4646890"/>
              <a:gd name="connsiteY52" fmla="*/ 1407594 h 1443104"/>
              <a:gd name="connsiteX53" fmla="*/ 3773010 w 4646890"/>
              <a:gd name="connsiteY53" fmla="*/ 1398716 h 1443104"/>
              <a:gd name="connsiteX54" fmla="*/ 3852909 w 4646890"/>
              <a:gd name="connsiteY54" fmla="*/ 1380961 h 1443104"/>
              <a:gd name="connsiteX55" fmla="*/ 3879542 w 4646890"/>
              <a:gd name="connsiteY55" fmla="*/ 1372083 h 1443104"/>
              <a:gd name="connsiteX56" fmla="*/ 3968318 w 4646890"/>
              <a:gd name="connsiteY56" fmla="*/ 1363205 h 1443104"/>
              <a:gd name="connsiteX57" fmla="*/ 4083728 w 4646890"/>
              <a:gd name="connsiteY57" fmla="*/ 1345450 h 1443104"/>
              <a:gd name="connsiteX58" fmla="*/ 4172505 w 4646890"/>
              <a:gd name="connsiteY58" fmla="*/ 1327695 h 1443104"/>
              <a:gd name="connsiteX59" fmla="*/ 4279037 w 4646890"/>
              <a:gd name="connsiteY59" fmla="*/ 1309939 h 1443104"/>
              <a:gd name="connsiteX60" fmla="*/ 4305670 w 4646890"/>
              <a:gd name="connsiteY60" fmla="*/ 1292184 h 1443104"/>
              <a:gd name="connsiteX61" fmla="*/ 4358936 w 4646890"/>
              <a:gd name="connsiteY61" fmla="*/ 1274429 h 1443104"/>
              <a:gd name="connsiteX62" fmla="*/ 4385569 w 4646890"/>
              <a:gd name="connsiteY62" fmla="*/ 1256673 h 1443104"/>
              <a:gd name="connsiteX63" fmla="*/ 4447712 w 4646890"/>
              <a:gd name="connsiteY63" fmla="*/ 1221163 h 1443104"/>
              <a:gd name="connsiteX64" fmla="*/ 4474345 w 4646890"/>
              <a:gd name="connsiteY64" fmla="*/ 1185652 h 1443104"/>
              <a:gd name="connsiteX65" fmla="*/ 4527612 w 4646890"/>
              <a:gd name="connsiteY65" fmla="*/ 1132386 h 1443104"/>
              <a:gd name="connsiteX66" fmla="*/ 4563122 w 4646890"/>
              <a:gd name="connsiteY66" fmla="*/ 1079120 h 1443104"/>
              <a:gd name="connsiteX67" fmla="*/ 4580878 w 4646890"/>
              <a:gd name="connsiteY67" fmla="*/ 1043609 h 1443104"/>
              <a:gd name="connsiteX68" fmla="*/ 4616388 w 4646890"/>
              <a:gd name="connsiteY68" fmla="*/ 1008098 h 1443104"/>
              <a:gd name="connsiteX69" fmla="*/ 4625266 w 4646890"/>
              <a:gd name="connsiteY69" fmla="*/ 981465 h 1443104"/>
              <a:gd name="connsiteX70" fmla="*/ 4643021 w 4646890"/>
              <a:gd name="connsiteY70" fmla="*/ 945955 h 1443104"/>
              <a:gd name="connsiteX71" fmla="*/ 4616388 w 4646890"/>
              <a:gd name="connsiteY71" fmla="*/ 795034 h 1443104"/>
              <a:gd name="connsiteX72" fmla="*/ 4589755 w 4646890"/>
              <a:gd name="connsiteY72" fmla="*/ 759524 h 1443104"/>
              <a:gd name="connsiteX73" fmla="*/ 4518734 w 4646890"/>
              <a:gd name="connsiteY73" fmla="*/ 670747 h 1443104"/>
              <a:gd name="connsiteX74" fmla="*/ 4483223 w 4646890"/>
              <a:gd name="connsiteY74" fmla="*/ 661869 h 1443104"/>
              <a:gd name="connsiteX75" fmla="*/ 4456590 w 4646890"/>
              <a:gd name="connsiteY75" fmla="*/ 652992 h 1443104"/>
              <a:gd name="connsiteX76" fmla="*/ 4412202 w 4646890"/>
              <a:gd name="connsiteY76" fmla="*/ 644114 h 1443104"/>
              <a:gd name="connsiteX77" fmla="*/ 4163627 w 4646890"/>
              <a:gd name="connsiteY77" fmla="*/ 652992 h 1443104"/>
              <a:gd name="connsiteX78" fmla="*/ 3906175 w 4646890"/>
              <a:gd name="connsiteY78" fmla="*/ 670747 h 1443104"/>
              <a:gd name="connsiteX79" fmla="*/ 3826276 w 4646890"/>
              <a:gd name="connsiteY79" fmla="*/ 697380 h 1443104"/>
              <a:gd name="connsiteX80" fmla="*/ 3773010 w 4646890"/>
              <a:gd name="connsiteY80" fmla="*/ 715135 h 1443104"/>
              <a:gd name="connsiteX81" fmla="*/ 3693111 w 4646890"/>
              <a:gd name="connsiteY81" fmla="*/ 759524 h 1443104"/>
              <a:gd name="connsiteX82" fmla="*/ 3622089 w 4646890"/>
              <a:gd name="connsiteY82" fmla="*/ 812790 h 1443104"/>
              <a:gd name="connsiteX83" fmla="*/ 3533312 w 4646890"/>
              <a:gd name="connsiteY83" fmla="*/ 892689 h 1443104"/>
              <a:gd name="connsiteX84" fmla="*/ 3480046 w 4646890"/>
              <a:gd name="connsiteY84" fmla="*/ 928199 h 1443104"/>
              <a:gd name="connsiteX85" fmla="*/ 3426780 w 4646890"/>
              <a:gd name="connsiteY85" fmla="*/ 981465 h 1443104"/>
              <a:gd name="connsiteX86" fmla="*/ 3400147 w 4646890"/>
              <a:gd name="connsiteY86" fmla="*/ 1008098 h 1443104"/>
              <a:gd name="connsiteX87" fmla="*/ 3373514 w 4646890"/>
              <a:gd name="connsiteY87" fmla="*/ 1025854 h 1443104"/>
              <a:gd name="connsiteX88" fmla="*/ 3320248 w 4646890"/>
              <a:gd name="connsiteY88" fmla="*/ 1079120 h 1443104"/>
              <a:gd name="connsiteX89" fmla="*/ 3293615 w 4646890"/>
              <a:gd name="connsiteY89" fmla="*/ 1105753 h 1443104"/>
              <a:gd name="connsiteX90" fmla="*/ 3204839 w 4646890"/>
              <a:gd name="connsiteY90" fmla="*/ 1159019 h 1443104"/>
              <a:gd name="connsiteX91" fmla="*/ 3169328 w 4646890"/>
              <a:gd name="connsiteY91" fmla="*/ 1167897 h 1443104"/>
              <a:gd name="connsiteX92" fmla="*/ 3133817 w 4646890"/>
              <a:gd name="connsiteY92" fmla="*/ 1185652 h 1443104"/>
              <a:gd name="connsiteX93" fmla="*/ 3071674 w 4646890"/>
              <a:gd name="connsiteY93" fmla="*/ 1194530 h 1443104"/>
              <a:gd name="connsiteX94" fmla="*/ 2938509 w 4646890"/>
              <a:gd name="connsiteY94" fmla="*/ 1212285 h 1443104"/>
              <a:gd name="connsiteX95" fmla="*/ 2627790 w 4646890"/>
              <a:gd name="connsiteY95" fmla="*/ 1203407 h 1443104"/>
              <a:gd name="connsiteX96" fmla="*/ 2574524 w 4646890"/>
              <a:gd name="connsiteY96" fmla="*/ 1185652 h 1443104"/>
              <a:gd name="connsiteX97" fmla="*/ 2512380 w 4646890"/>
              <a:gd name="connsiteY97" fmla="*/ 1176774 h 1443104"/>
              <a:gd name="connsiteX98" fmla="*/ 2414726 w 4646890"/>
              <a:gd name="connsiteY98" fmla="*/ 1132386 h 1443104"/>
              <a:gd name="connsiteX99" fmla="*/ 2334827 w 4646890"/>
              <a:gd name="connsiteY99" fmla="*/ 1087997 h 1443104"/>
              <a:gd name="connsiteX100" fmla="*/ 2281561 w 4646890"/>
              <a:gd name="connsiteY100" fmla="*/ 1034731 h 1443104"/>
              <a:gd name="connsiteX101" fmla="*/ 2254928 w 4646890"/>
              <a:gd name="connsiteY101" fmla="*/ 1008098 h 1443104"/>
              <a:gd name="connsiteX102" fmla="*/ 2237173 w 4646890"/>
              <a:gd name="connsiteY102" fmla="*/ 963710 h 1443104"/>
              <a:gd name="connsiteX103" fmla="*/ 2201662 w 4646890"/>
              <a:gd name="connsiteY103" fmla="*/ 928199 h 1443104"/>
              <a:gd name="connsiteX104" fmla="*/ 2183907 w 4646890"/>
              <a:gd name="connsiteY104" fmla="*/ 883811 h 1443104"/>
              <a:gd name="connsiteX105" fmla="*/ 2157274 w 4646890"/>
              <a:gd name="connsiteY105" fmla="*/ 821667 h 1443104"/>
              <a:gd name="connsiteX106" fmla="*/ 2121763 w 4646890"/>
              <a:gd name="connsiteY106" fmla="*/ 768401 h 1443104"/>
              <a:gd name="connsiteX107" fmla="*/ 2112885 w 4646890"/>
              <a:gd name="connsiteY107" fmla="*/ 741768 h 1443104"/>
              <a:gd name="connsiteX108" fmla="*/ 2095130 w 4646890"/>
              <a:gd name="connsiteY108" fmla="*/ 715135 h 1443104"/>
              <a:gd name="connsiteX109" fmla="*/ 2059619 w 4646890"/>
              <a:gd name="connsiteY109" fmla="*/ 661869 h 1443104"/>
              <a:gd name="connsiteX110" fmla="*/ 2041864 w 4646890"/>
              <a:gd name="connsiteY110" fmla="*/ 635236 h 1443104"/>
              <a:gd name="connsiteX111" fmla="*/ 1988598 w 4646890"/>
              <a:gd name="connsiteY111" fmla="*/ 617481 h 1443104"/>
              <a:gd name="connsiteX112" fmla="*/ 1819922 w 4646890"/>
              <a:gd name="connsiteY112" fmla="*/ 599726 h 1443104"/>
              <a:gd name="connsiteX113" fmla="*/ 1766656 w 4646890"/>
              <a:gd name="connsiteY113" fmla="*/ 590848 h 1443104"/>
              <a:gd name="connsiteX114" fmla="*/ 1731145 w 4646890"/>
              <a:gd name="connsiteY114" fmla="*/ 573093 h 1443104"/>
              <a:gd name="connsiteX115" fmla="*/ 1677879 w 4646890"/>
              <a:gd name="connsiteY115" fmla="*/ 555337 h 1443104"/>
              <a:gd name="connsiteX116" fmla="*/ 1606858 w 4646890"/>
              <a:gd name="connsiteY116" fmla="*/ 528704 h 1443104"/>
              <a:gd name="connsiteX117" fmla="*/ 1580225 w 4646890"/>
              <a:gd name="connsiteY117" fmla="*/ 510949 h 1443104"/>
              <a:gd name="connsiteX118" fmla="*/ 1553592 w 4646890"/>
              <a:gd name="connsiteY118" fmla="*/ 502071 h 1443104"/>
              <a:gd name="connsiteX119" fmla="*/ 1455938 w 4646890"/>
              <a:gd name="connsiteY119" fmla="*/ 457683 h 1443104"/>
              <a:gd name="connsiteX120" fmla="*/ 1429305 w 4646890"/>
              <a:gd name="connsiteY120" fmla="*/ 439928 h 1443104"/>
              <a:gd name="connsiteX121" fmla="*/ 1180730 w 4646890"/>
              <a:gd name="connsiteY121" fmla="*/ 404417 h 1443104"/>
              <a:gd name="connsiteX122" fmla="*/ 1171852 w 4646890"/>
              <a:gd name="connsiteY122" fmla="*/ 235741 h 1443104"/>
              <a:gd name="connsiteX123" fmla="*/ 1154097 w 4646890"/>
              <a:gd name="connsiteY123" fmla="*/ 155842 h 1443104"/>
              <a:gd name="connsiteX124" fmla="*/ 1145219 w 4646890"/>
              <a:gd name="connsiteY124" fmla="*/ 146964 h 1443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</a:cxnLst>
            <a:rect l="l" t="t" r="r" b="b"/>
            <a:pathLst>
              <a:path w="4646890" h="1443104">
                <a:moveTo>
                  <a:pt x="1145219" y="146964"/>
                </a:moveTo>
                <a:cubicBezTo>
                  <a:pt x="1139301" y="142525"/>
                  <a:pt x="1128708" y="132583"/>
                  <a:pt x="1118586" y="129209"/>
                </a:cubicBezTo>
                <a:cubicBezTo>
                  <a:pt x="1092703" y="120582"/>
                  <a:pt x="1065440" y="116805"/>
                  <a:pt x="1038687" y="111454"/>
                </a:cubicBezTo>
                <a:cubicBezTo>
                  <a:pt x="982244" y="100165"/>
                  <a:pt x="968691" y="101594"/>
                  <a:pt x="905522" y="93698"/>
                </a:cubicBezTo>
                <a:cubicBezTo>
                  <a:pt x="884759" y="91103"/>
                  <a:pt x="864218" y="86715"/>
                  <a:pt x="843379" y="84821"/>
                </a:cubicBezTo>
                <a:cubicBezTo>
                  <a:pt x="757464" y="77011"/>
                  <a:pt x="601758" y="70778"/>
                  <a:pt x="523782" y="67065"/>
                </a:cubicBezTo>
                <a:cubicBezTo>
                  <a:pt x="460457" y="68412"/>
                  <a:pt x="164720" y="0"/>
                  <a:pt x="53266" y="111454"/>
                </a:cubicBezTo>
                <a:cubicBezTo>
                  <a:pt x="44388" y="120332"/>
                  <a:pt x="33930" y="127871"/>
                  <a:pt x="26633" y="138087"/>
                </a:cubicBezTo>
                <a:cubicBezTo>
                  <a:pt x="12920" y="157284"/>
                  <a:pt x="7245" y="178497"/>
                  <a:pt x="0" y="200231"/>
                </a:cubicBezTo>
                <a:cubicBezTo>
                  <a:pt x="2959" y="256456"/>
                  <a:pt x="2170" y="313004"/>
                  <a:pt x="8878" y="368906"/>
                </a:cubicBezTo>
                <a:cubicBezTo>
                  <a:pt x="11108" y="387488"/>
                  <a:pt x="13399" y="408938"/>
                  <a:pt x="26633" y="422172"/>
                </a:cubicBezTo>
                <a:lnTo>
                  <a:pt x="62144" y="457683"/>
                </a:lnTo>
                <a:cubicBezTo>
                  <a:pt x="65103" y="466561"/>
                  <a:pt x="65175" y="477009"/>
                  <a:pt x="71021" y="484316"/>
                </a:cubicBezTo>
                <a:cubicBezTo>
                  <a:pt x="77686" y="492648"/>
                  <a:pt x="89322" y="495406"/>
                  <a:pt x="97654" y="502071"/>
                </a:cubicBezTo>
                <a:cubicBezTo>
                  <a:pt x="160904" y="552671"/>
                  <a:pt x="60071" y="482935"/>
                  <a:pt x="142043" y="537582"/>
                </a:cubicBezTo>
                <a:cubicBezTo>
                  <a:pt x="147961" y="546460"/>
                  <a:pt x="151467" y="557550"/>
                  <a:pt x="159798" y="564215"/>
                </a:cubicBezTo>
                <a:cubicBezTo>
                  <a:pt x="167105" y="570061"/>
                  <a:pt x="178061" y="568908"/>
                  <a:pt x="186431" y="573093"/>
                </a:cubicBezTo>
                <a:cubicBezTo>
                  <a:pt x="195974" y="577865"/>
                  <a:pt x="203521" y="586076"/>
                  <a:pt x="213064" y="590848"/>
                </a:cubicBezTo>
                <a:cubicBezTo>
                  <a:pt x="221434" y="595033"/>
                  <a:pt x="230352" y="599234"/>
                  <a:pt x="239697" y="599726"/>
                </a:cubicBezTo>
                <a:cubicBezTo>
                  <a:pt x="343169" y="605172"/>
                  <a:pt x="446842" y="605644"/>
                  <a:pt x="550415" y="608603"/>
                </a:cubicBezTo>
                <a:cubicBezTo>
                  <a:pt x="568170" y="611562"/>
                  <a:pt x="585791" y="615493"/>
                  <a:pt x="603681" y="617481"/>
                </a:cubicBezTo>
                <a:cubicBezTo>
                  <a:pt x="639097" y="621416"/>
                  <a:pt x="674892" y="621650"/>
                  <a:pt x="710213" y="626359"/>
                </a:cubicBezTo>
                <a:cubicBezTo>
                  <a:pt x="719489" y="627596"/>
                  <a:pt x="727521" y="634459"/>
                  <a:pt x="736846" y="635236"/>
                </a:cubicBezTo>
                <a:cubicBezTo>
                  <a:pt x="798846" y="640403"/>
                  <a:pt x="861134" y="641155"/>
                  <a:pt x="923278" y="644114"/>
                </a:cubicBezTo>
                <a:cubicBezTo>
                  <a:pt x="983269" y="664112"/>
                  <a:pt x="924251" y="646611"/>
                  <a:pt x="1038687" y="661869"/>
                </a:cubicBezTo>
                <a:cubicBezTo>
                  <a:pt x="1053644" y="663863"/>
                  <a:pt x="1068103" y="668875"/>
                  <a:pt x="1083076" y="670747"/>
                </a:cubicBezTo>
                <a:cubicBezTo>
                  <a:pt x="1115509" y="674801"/>
                  <a:pt x="1148179" y="676666"/>
                  <a:pt x="1180730" y="679625"/>
                </a:cubicBezTo>
                <a:cubicBezTo>
                  <a:pt x="1198485" y="691462"/>
                  <a:pt x="1218907" y="700046"/>
                  <a:pt x="1233996" y="715135"/>
                </a:cubicBezTo>
                <a:cubicBezTo>
                  <a:pt x="1277052" y="758191"/>
                  <a:pt x="1255578" y="741360"/>
                  <a:pt x="1296140" y="768401"/>
                </a:cubicBezTo>
                <a:cubicBezTo>
                  <a:pt x="1321286" y="843846"/>
                  <a:pt x="1286215" y="751859"/>
                  <a:pt x="1322773" y="812790"/>
                </a:cubicBezTo>
                <a:cubicBezTo>
                  <a:pt x="1328229" y="821883"/>
                  <a:pt x="1338871" y="868305"/>
                  <a:pt x="1340528" y="874933"/>
                </a:cubicBezTo>
                <a:cubicBezTo>
                  <a:pt x="1343487" y="966669"/>
                  <a:pt x="1341096" y="1058734"/>
                  <a:pt x="1349406" y="1150141"/>
                </a:cubicBezTo>
                <a:cubicBezTo>
                  <a:pt x="1350164" y="1158477"/>
                  <a:pt x="1361932" y="1161361"/>
                  <a:pt x="1367161" y="1167897"/>
                </a:cubicBezTo>
                <a:cubicBezTo>
                  <a:pt x="1373826" y="1176229"/>
                  <a:pt x="1378251" y="1186199"/>
                  <a:pt x="1384916" y="1194530"/>
                </a:cubicBezTo>
                <a:cubicBezTo>
                  <a:pt x="1397195" y="1209879"/>
                  <a:pt x="1412307" y="1220326"/>
                  <a:pt x="1429305" y="1230040"/>
                </a:cubicBezTo>
                <a:cubicBezTo>
                  <a:pt x="1440795" y="1236606"/>
                  <a:pt x="1452651" y="1242583"/>
                  <a:pt x="1464815" y="1247796"/>
                </a:cubicBezTo>
                <a:cubicBezTo>
                  <a:pt x="1473416" y="1251482"/>
                  <a:pt x="1482570" y="1253714"/>
                  <a:pt x="1491448" y="1256673"/>
                </a:cubicBezTo>
                <a:cubicBezTo>
                  <a:pt x="1543238" y="1291201"/>
                  <a:pt x="1490381" y="1261225"/>
                  <a:pt x="1571347" y="1283306"/>
                </a:cubicBezTo>
                <a:cubicBezTo>
                  <a:pt x="1712946" y="1321924"/>
                  <a:pt x="1478274" y="1280958"/>
                  <a:pt x="1695635" y="1309939"/>
                </a:cubicBezTo>
                <a:cubicBezTo>
                  <a:pt x="1713477" y="1312318"/>
                  <a:pt x="1731250" y="1315287"/>
                  <a:pt x="1748901" y="1318817"/>
                </a:cubicBezTo>
                <a:cubicBezTo>
                  <a:pt x="1807695" y="1330576"/>
                  <a:pt x="1763790" y="1327879"/>
                  <a:pt x="1837678" y="1336572"/>
                </a:cubicBezTo>
                <a:cubicBezTo>
                  <a:pt x="1870140" y="1340391"/>
                  <a:pt x="1902809" y="1342198"/>
                  <a:pt x="1935332" y="1345450"/>
                </a:cubicBezTo>
                <a:cubicBezTo>
                  <a:pt x="1961996" y="1348116"/>
                  <a:pt x="1988669" y="1350786"/>
                  <a:pt x="2015231" y="1354328"/>
                </a:cubicBezTo>
                <a:cubicBezTo>
                  <a:pt x="2092201" y="1364590"/>
                  <a:pt x="2050410" y="1364334"/>
                  <a:pt x="2139518" y="1372083"/>
                </a:cubicBezTo>
                <a:cubicBezTo>
                  <a:pt x="2251470" y="1381818"/>
                  <a:pt x="2252683" y="1375835"/>
                  <a:pt x="2343705" y="1389838"/>
                </a:cubicBezTo>
                <a:cubicBezTo>
                  <a:pt x="2358619" y="1392132"/>
                  <a:pt x="2373247" y="1396017"/>
                  <a:pt x="2388093" y="1398716"/>
                </a:cubicBezTo>
                <a:cubicBezTo>
                  <a:pt x="2405803" y="1401936"/>
                  <a:pt x="2423540" y="1405048"/>
                  <a:pt x="2441359" y="1407594"/>
                </a:cubicBezTo>
                <a:cubicBezTo>
                  <a:pt x="2525523" y="1419617"/>
                  <a:pt x="2537452" y="1418262"/>
                  <a:pt x="2636668" y="1425349"/>
                </a:cubicBezTo>
                <a:cubicBezTo>
                  <a:pt x="2726629" y="1440343"/>
                  <a:pt x="2730894" y="1443104"/>
                  <a:pt x="2858610" y="1443104"/>
                </a:cubicBezTo>
                <a:cubicBezTo>
                  <a:pt x="3077612" y="1443104"/>
                  <a:pt x="3296575" y="1437186"/>
                  <a:pt x="3515557" y="1434227"/>
                </a:cubicBezTo>
                <a:lnTo>
                  <a:pt x="3577701" y="1425349"/>
                </a:lnTo>
                <a:cubicBezTo>
                  <a:pt x="3601350" y="1422196"/>
                  <a:pt x="3625141" y="1420099"/>
                  <a:pt x="3648722" y="1416471"/>
                </a:cubicBezTo>
                <a:cubicBezTo>
                  <a:pt x="3663636" y="1414177"/>
                  <a:pt x="3678173" y="1409728"/>
                  <a:pt x="3693111" y="1407594"/>
                </a:cubicBezTo>
                <a:cubicBezTo>
                  <a:pt x="3719639" y="1403804"/>
                  <a:pt x="3746377" y="1401675"/>
                  <a:pt x="3773010" y="1398716"/>
                </a:cubicBezTo>
                <a:cubicBezTo>
                  <a:pt x="3832965" y="1378730"/>
                  <a:pt x="3759164" y="1401793"/>
                  <a:pt x="3852909" y="1380961"/>
                </a:cubicBezTo>
                <a:cubicBezTo>
                  <a:pt x="3862044" y="1378931"/>
                  <a:pt x="3870293" y="1373506"/>
                  <a:pt x="3879542" y="1372083"/>
                </a:cubicBezTo>
                <a:cubicBezTo>
                  <a:pt x="3908936" y="1367561"/>
                  <a:pt x="3938782" y="1366680"/>
                  <a:pt x="3968318" y="1363205"/>
                </a:cubicBezTo>
                <a:cubicBezTo>
                  <a:pt x="3993819" y="1360205"/>
                  <a:pt x="4056672" y="1350523"/>
                  <a:pt x="4083728" y="1345450"/>
                </a:cubicBezTo>
                <a:cubicBezTo>
                  <a:pt x="4113389" y="1339888"/>
                  <a:pt x="4142560" y="1331438"/>
                  <a:pt x="4172505" y="1327695"/>
                </a:cubicBezTo>
                <a:cubicBezTo>
                  <a:pt x="4255633" y="1317304"/>
                  <a:pt x="4220380" y="1324604"/>
                  <a:pt x="4279037" y="1309939"/>
                </a:cubicBezTo>
                <a:cubicBezTo>
                  <a:pt x="4287915" y="1304021"/>
                  <a:pt x="4295920" y="1296517"/>
                  <a:pt x="4305670" y="1292184"/>
                </a:cubicBezTo>
                <a:cubicBezTo>
                  <a:pt x="4322773" y="1284583"/>
                  <a:pt x="4358936" y="1274429"/>
                  <a:pt x="4358936" y="1274429"/>
                </a:cubicBezTo>
                <a:cubicBezTo>
                  <a:pt x="4367814" y="1268510"/>
                  <a:pt x="4376305" y="1261967"/>
                  <a:pt x="4385569" y="1256673"/>
                </a:cubicBezTo>
                <a:cubicBezTo>
                  <a:pt x="4464426" y="1211611"/>
                  <a:pt x="4382814" y="1264428"/>
                  <a:pt x="4447712" y="1221163"/>
                </a:cubicBezTo>
                <a:cubicBezTo>
                  <a:pt x="4456590" y="1209326"/>
                  <a:pt x="4464447" y="1196650"/>
                  <a:pt x="4474345" y="1185652"/>
                </a:cubicBezTo>
                <a:cubicBezTo>
                  <a:pt x="4491143" y="1166988"/>
                  <a:pt x="4513684" y="1153279"/>
                  <a:pt x="4527612" y="1132386"/>
                </a:cubicBezTo>
                <a:cubicBezTo>
                  <a:pt x="4539449" y="1114631"/>
                  <a:pt x="4553579" y="1098206"/>
                  <a:pt x="4563122" y="1079120"/>
                </a:cubicBezTo>
                <a:cubicBezTo>
                  <a:pt x="4569041" y="1067283"/>
                  <a:pt x="4572938" y="1054196"/>
                  <a:pt x="4580878" y="1043609"/>
                </a:cubicBezTo>
                <a:cubicBezTo>
                  <a:pt x="4590922" y="1030217"/>
                  <a:pt x="4604551" y="1019935"/>
                  <a:pt x="4616388" y="1008098"/>
                </a:cubicBezTo>
                <a:cubicBezTo>
                  <a:pt x="4619347" y="999220"/>
                  <a:pt x="4621580" y="990066"/>
                  <a:pt x="4625266" y="981465"/>
                </a:cubicBezTo>
                <a:cubicBezTo>
                  <a:pt x="4630479" y="969301"/>
                  <a:pt x="4642244" y="959166"/>
                  <a:pt x="4643021" y="945955"/>
                </a:cubicBezTo>
                <a:cubicBezTo>
                  <a:pt x="4646890" y="880193"/>
                  <a:pt x="4646680" y="843500"/>
                  <a:pt x="4616388" y="795034"/>
                </a:cubicBezTo>
                <a:cubicBezTo>
                  <a:pt x="4608546" y="782487"/>
                  <a:pt x="4597597" y="772071"/>
                  <a:pt x="4589755" y="759524"/>
                </a:cubicBezTo>
                <a:cubicBezTo>
                  <a:pt x="4570518" y="728745"/>
                  <a:pt x="4562864" y="681780"/>
                  <a:pt x="4518734" y="670747"/>
                </a:cubicBezTo>
                <a:cubicBezTo>
                  <a:pt x="4506897" y="667788"/>
                  <a:pt x="4494955" y="665221"/>
                  <a:pt x="4483223" y="661869"/>
                </a:cubicBezTo>
                <a:cubicBezTo>
                  <a:pt x="4474225" y="659298"/>
                  <a:pt x="4465668" y="655262"/>
                  <a:pt x="4456590" y="652992"/>
                </a:cubicBezTo>
                <a:cubicBezTo>
                  <a:pt x="4441951" y="649332"/>
                  <a:pt x="4426998" y="647073"/>
                  <a:pt x="4412202" y="644114"/>
                </a:cubicBezTo>
                <a:lnTo>
                  <a:pt x="4163627" y="652992"/>
                </a:lnTo>
                <a:cubicBezTo>
                  <a:pt x="4077725" y="657513"/>
                  <a:pt x="3906175" y="670747"/>
                  <a:pt x="3906175" y="670747"/>
                </a:cubicBezTo>
                <a:cubicBezTo>
                  <a:pt x="3786223" y="690740"/>
                  <a:pt x="3901176" y="664092"/>
                  <a:pt x="3826276" y="697380"/>
                </a:cubicBezTo>
                <a:cubicBezTo>
                  <a:pt x="3809173" y="704981"/>
                  <a:pt x="3773010" y="715135"/>
                  <a:pt x="3773010" y="715135"/>
                </a:cubicBezTo>
                <a:cubicBezTo>
                  <a:pt x="3711958" y="755837"/>
                  <a:pt x="3739988" y="743898"/>
                  <a:pt x="3693111" y="759524"/>
                </a:cubicBezTo>
                <a:cubicBezTo>
                  <a:pt x="3642105" y="810529"/>
                  <a:pt x="3668573" y="797295"/>
                  <a:pt x="3622089" y="812790"/>
                </a:cubicBezTo>
                <a:cubicBezTo>
                  <a:pt x="3574087" y="860792"/>
                  <a:pt x="3579644" y="860257"/>
                  <a:pt x="3533312" y="892689"/>
                </a:cubicBezTo>
                <a:cubicBezTo>
                  <a:pt x="3515830" y="904926"/>
                  <a:pt x="3495135" y="913110"/>
                  <a:pt x="3480046" y="928199"/>
                </a:cubicBezTo>
                <a:lnTo>
                  <a:pt x="3426780" y="981465"/>
                </a:lnTo>
                <a:cubicBezTo>
                  <a:pt x="3417902" y="990343"/>
                  <a:pt x="3410593" y="1001134"/>
                  <a:pt x="3400147" y="1008098"/>
                </a:cubicBezTo>
                <a:cubicBezTo>
                  <a:pt x="3391269" y="1014017"/>
                  <a:pt x="3381489" y="1018765"/>
                  <a:pt x="3373514" y="1025854"/>
                </a:cubicBezTo>
                <a:cubicBezTo>
                  <a:pt x="3354747" y="1042536"/>
                  <a:pt x="3338003" y="1061365"/>
                  <a:pt x="3320248" y="1079120"/>
                </a:cubicBezTo>
                <a:cubicBezTo>
                  <a:pt x="3311370" y="1087998"/>
                  <a:pt x="3304061" y="1098789"/>
                  <a:pt x="3293615" y="1105753"/>
                </a:cubicBezTo>
                <a:cubicBezTo>
                  <a:pt x="3267066" y="1123452"/>
                  <a:pt x="3236038" y="1147319"/>
                  <a:pt x="3204839" y="1159019"/>
                </a:cubicBezTo>
                <a:cubicBezTo>
                  <a:pt x="3193415" y="1163303"/>
                  <a:pt x="3180752" y="1163613"/>
                  <a:pt x="3169328" y="1167897"/>
                </a:cubicBezTo>
                <a:cubicBezTo>
                  <a:pt x="3156937" y="1172544"/>
                  <a:pt x="3146585" y="1182170"/>
                  <a:pt x="3133817" y="1185652"/>
                </a:cubicBezTo>
                <a:cubicBezTo>
                  <a:pt x="3113630" y="1191158"/>
                  <a:pt x="3092355" y="1191348"/>
                  <a:pt x="3071674" y="1194530"/>
                </a:cubicBezTo>
                <a:cubicBezTo>
                  <a:pt x="2968082" y="1210467"/>
                  <a:pt x="3071868" y="1197467"/>
                  <a:pt x="2938509" y="1212285"/>
                </a:cubicBezTo>
                <a:cubicBezTo>
                  <a:pt x="2834936" y="1209326"/>
                  <a:pt x="2731129" y="1210968"/>
                  <a:pt x="2627790" y="1203407"/>
                </a:cubicBezTo>
                <a:cubicBezTo>
                  <a:pt x="2609124" y="1202041"/>
                  <a:pt x="2593052" y="1188299"/>
                  <a:pt x="2574524" y="1185652"/>
                </a:cubicBezTo>
                <a:lnTo>
                  <a:pt x="2512380" y="1176774"/>
                </a:lnTo>
                <a:cubicBezTo>
                  <a:pt x="2432989" y="1137079"/>
                  <a:pt x="2466469" y="1149634"/>
                  <a:pt x="2414726" y="1132386"/>
                </a:cubicBezTo>
                <a:cubicBezTo>
                  <a:pt x="2331137" y="1048797"/>
                  <a:pt x="2465180" y="1174900"/>
                  <a:pt x="2334827" y="1087997"/>
                </a:cubicBezTo>
                <a:cubicBezTo>
                  <a:pt x="2313934" y="1074068"/>
                  <a:pt x="2299316" y="1052486"/>
                  <a:pt x="2281561" y="1034731"/>
                </a:cubicBezTo>
                <a:lnTo>
                  <a:pt x="2254928" y="1008098"/>
                </a:lnTo>
                <a:cubicBezTo>
                  <a:pt x="2249010" y="993302"/>
                  <a:pt x="2246013" y="976969"/>
                  <a:pt x="2237173" y="963710"/>
                </a:cubicBezTo>
                <a:cubicBezTo>
                  <a:pt x="2227887" y="949781"/>
                  <a:pt x="2201662" y="928199"/>
                  <a:pt x="2201662" y="928199"/>
                </a:cubicBezTo>
                <a:cubicBezTo>
                  <a:pt x="2195744" y="913403"/>
                  <a:pt x="2189502" y="898732"/>
                  <a:pt x="2183907" y="883811"/>
                </a:cubicBezTo>
                <a:cubicBezTo>
                  <a:pt x="2171663" y="851160"/>
                  <a:pt x="2178056" y="856303"/>
                  <a:pt x="2157274" y="821667"/>
                </a:cubicBezTo>
                <a:cubicBezTo>
                  <a:pt x="2146295" y="803369"/>
                  <a:pt x="2128511" y="788645"/>
                  <a:pt x="2121763" y="768401"/>
                </a:cubicBezTo>
                <a:cubicBezTo>
                  <a:pt x="2118804" y="759523"/>
                  <a:pt x="2117070" y="750138"/>
                  <a:pt x="2112885" y="741768"/>
                </a:cubicBezTo>
                <a:cubicBezTo>
                  <a:pt x="2108113" y="732225"/>
                  <a:pt x="2099902" y="724678"/>
                  <a:pt x="2095130" y="715135"/>
                </a:cubicBezTo>
                <a:cubicBezTo>
                  <a:pt x="2060027" y="644928"/>
                  <a:pt x="2122727" y="737599"/>
                  <a:pt x="2059619" y="661869"/>
                </a:cubicBezTo>
                <a:cubicBezTo>
                  <a:pt x="2052789" y="653672"/>
                  <a:pt x="2050912" y="640891"/>
                  <a:pt x="2041864" y="635236"/>
                </a:cubicBezTo>
                <a:cubicBezTo>
                  <a:pt x="2025993" y="625317"/>
                  <a:pt x="2006755" y="622020"/>
                  <a:pt x="1988598" y="617481"/>
                </a:cubicBezTo>
                <a:cubicBezTo>
                  <a:pt x="1909928" y="597813"/>
                  <a:pt x="1965261" y="609415"/>
                  <a:pt x="1819922" y="599726"/>
                </a:cubicBezTo>
                <a:cubicBezTo>
                  <a:pt x="1802167" y="596767"/>
                  <a:pt x="1783897" y="596020"/>
                  <a:pt x="1766656" y="590848"/>
                </a:cubicBezTo>
                <a:cubicBezTo>
                  <a:pt x="1753980" y="587045"/>
                  <a:pt x="1743433" y="578008"/>
                  <a:pt x="1731145" y="573093"/>
                </a:cubicBezTo>
                <a:cubicBezTo>
                  <a:pt x="1713768" y="566142"/>
                  <a:pt x="1694619" y="563707"/>
                  <a:pt x="1677879" y="555337"/>
                </a:cubicBezTo>
                <a:cubicBezTo>
                  <a:pt x="1631456" y="532125"/>
                  <a:pt x="1655208" y="540792"/>
                  <a:pt x="1606858" y="528704"/>
                </a:cubicBezTo>
                <a:cubicBezTo>
                  <a:pt x="1597980" y="522786"/>
                  <a:pt x="1589768" y="515721"/>
                  <a:pt x="1580225" y="510949"/>
                </a:cubicBezTo>
                <a:cubicBezTo>
                  <a:pt x="1571855" y="506764"/>
                  <a:pt x="1561772" y="506616"/>
                  <a:pt x="1553592" y="502071"/>
                </a:cubicBezTo>
                <a:cubicBezTo>
                  <a:pt x="1467203" y="454077"/>
                  <a:pt x="1535795" y="473655"/>
                  <a:pt x="1455938" y="457683"/>
                </a:cubicBezTo>
                <a:cubicBezTo>
                  <a:pt x="1447060" y="451765"/>
                  <a:pt x="1439922" y="440990"/>
                  <a:pt x="1429305" y="439928"/>
                </a:cubicBezTo>
                <a:cubicBezTo>
                  <a:pt x="1174849" y="414482"/>
                  <a:pt x="1215525" y="508799"/>
                  <a:pt x="1180730" y="404417"/>
                </a:cubicBezTo>
                <a:cubicBezTo>
                  <a:pt x="1177771" y="348192"/>
                  <a:pt x="1176528" y="291850"/>
                  <a:pt x="1171852" y="235741"/>
                </a:cubicBezTo>
                <a:cubicBezTo>
                  <a:pt x="1168561" y="196254"/>
                  <a:pt x="1160183" y="192354"/>
                  <a:pt x="1154097" y="155842"/>
                </a:cubicBezTo>
                <a:cubicBezTo>
                  <a:pt x="1153124" y="150004"/>
                  <a:pt x="1151137" y="151403"/>
                  <a:pt x="1145219" y="146964"/>
                </a:cubicBezTo>
                <a:close/>
              </a:path>
            </a:pathLst>
          </a:cu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олилиния 9"/>
          <p:cNvSpPr/>
          <p:nvPr/>
        </p:nvSpPr>
        <p:spPr>
          <a:xfrm>
            <a:off x="1722268" y="293209"/>
            <a:ext cx="3047854" cy="1281743"/>
          </a:xfrm>
          <a:custGeom>
            <a:avLst/>
            <a:gdLst>
              <a:gd name="connsiteX0" fmla="*/ 1757779 w 3047854"/>
              <a:gd name="connsiteY0" fmla="*/ 44142 h 1281743"/>
              <a:gd name="connsiteX1" fmla="*/ 1722268 w 3047854"/>
              <a:gd name="connsiteY1" fmla="*/ 35265 h 1281743"/>
              <a:gd name="connsiteX2" fmla="*/ 1198485 w 3047854"/>
              <a:gd name="connsiteY2" fmla="*/ 35265 h 1281743"/>
              <a:gd name="connsiteX3" fmla="*/ 1127464 w 3047854"/>
              <a:gd name="connsiteY3" fmla="*/ 44142 h 1281743"/>
              <a:gd name="connsiteX4" fmla="*/ 1065320 w 3047854"/>
              <a:gd name="connsiteY4" fmla="*/ 61898 h 1281743"/>
              <a:gd name="connsiteX5" fmla="*/ 1020932 w 3047854"/>
              <a:gd name="connsiteY5" fmla="*/ 70775 h 1281743"/>
              <a:gd name="connsiteX6" fmla="*/ 1003177 w 3047854"/>
              <a:gd name="connsiteY6" fmla="*/ 88531 h 1281743"/>
              <a:gd name="connsiteX7" fmla="*/ 976544 w 3047854"/>
              <a:gd name="connsiteY7" fmla="*/ 97408 h 1281743"/>
              <a:gd name="connsiteX8" fmla="*/ 1038687 w 3047854"/>
              <a:gd name="connsiteY8" fmla="*/ 203941 h 1281743"/>
              <a:gd name="connsiteX9" fmla="*/ 1083076 w 3047854"/>
              <a:gd name="connsiteY9" fmla="*/ 248329 h 1281743"/>
              <a:gd name="connsiteX10" fmla="*/ 1109709 w 3047854"/>
              <a:gd name="connsiteY10" fmla="*/ 266084 h 1281743"/>
              <a:gd name="connsiteX11" fmla="*/ 1154097 w 3047854"/>
              <a:gd name="connsiteY11" fmla="*/ 301595 h 1281743"/>
              <a:gd name="connsiteX12" fmla="*/ 1171852 w 3047854"/>
              <a:gd name="connsiteY12" fmla="*/ 328228 h 1281743"/>
              <a:gd name="connsiteX13" fmla="*/ 1189608 w 3047854"/>
              <a:gd name="connsiteY13" fmla="*/ 381494 h 1281743"/>
              <a:gd name="connsiteX14" fmla="*/ 1171852 w 3047854"/>
              <a:gd name="connsiteY14" fmla="*/ 514659 h 1281743"/>
              <a:gd name="connsiteX15" fmla="*/ 1127464 w 3047854"/>
              <a:gd name="connsiteY15" fmla="*/ 559047 h 1281743"/>
              <a:gd name="connsiteX16" fmla="*/ 1056443 w 3047854"/>
              <a:gd name="connsiteY16" fmla="*/ 594558 h 1281743"/>
              <a:gd name="connsiteX17" fmla="*/ 1029810 w 3047854"/>
              <a:gd name="connsiteY17" fmla="*/ 612313 h 1281743"/>
              <a:gd name="connsiteX18" fmla="*/ 994299 w 3047854"/>
              <a:gd name="connsiteY18" fmla="*/ 621191 h 1281743"/>
              <a:gd name="connsiteX19" fmla="*/ 932155 w 3047854"/>
              <a:gd name="connsiteY19" fmla="*/ 638946 h 1281743"/>
              <a:gd name="connsiteX20" fmla="*/ 577049 w 3047854"/>
              <a:gd name="connsiteY20" fmla="*/ 630069 h 1281743"/>
              <a:gd name="connsiteX21" fmla="*/ 497149 w 3047854"/>
              <a:gd name="connsiteY21" fmla="*/ 612313 h 1281743"/>
              <a:gd name="connsiteX22" fmla="*/ 452761 w 3047854"/>
              <a:gd name="connsiteY22" fmla="*/ 603436 h 1281743"/>
              <a:gd name="connsiteX23" fmla="*/ 417250 w 3047854"/>
              <a:gd name="connsiteY23" fmla="*/ 594558 h 1281743"/>
              <a:gd name="connsiteX24" fmla="*/ 346229 w 3047854"/>
              <a:gd name="connsiteY24" fmla="*/ 585680 h 1281743"/>
              <a:gd name="connsiteX25" fmla="*/ 150920 w 3047854"/>
              <a:gd name="connsiteY25" fmla="*/ 594558 h 1281743"/>
              <a:gd name="connsiteX26" fmla="*/ 97654 w 3047854"/>
              <a:gd name="connsiteY26" fmla="*/ 621191 h 1281743"/>
              <a:gd name="connsiteX27" fmla="*/ 71021 w 3047854"/>
              <a:gd name="connsiteY27" fmla="*/ 630069 h 1281743"/>
              <a:gd name="connsiteX28" fmla="*/ 35511 w 3047854"/>
              <a:gd name="connsiteY28" fmla="*/ 683335 h 1281743"/>
              <a:gd name="connsiteX29" fmla="*/ 17755 w 3047854"/>
              <a:gd name="connsiteY29" fmla="*/ 754356 h 1281743"/>
              <a:gd name="connsiteX30" fmla="*/ 8878 w 3047854"/>
              <a:gd name="connsiteY30" fmla="*/ 789867 h 1281743"/>
              <a:gd name="connsiteX31" fmla="*/ 0 w 3047854"/>
              <a:gd name="connsiteY31" fmla="*/ 843133 h 1281743"/>
              <a:gd name="connsiteX32" fmla="*/ 8878 w 3047854"/>
              <a:gd name="connsiteY32" fmla="*/ 940787 h 1281743"/>
              <a:gd name="connsiteX33" fmla="*/ 26633 w 3047854"/>
              <a:gd name="connsiteY33" fmla="*/ 967420 h 1281743"/>
              <a:gd name="connsiteX34" fmla="*/ 35511 w 3047854"/>
              <a:gd name="connsiteY34" fmla="*/ 994053 h 1281743"/>
              <a:gd name="connsiteX35" fmla="*/ 106532 w 3047854"/>
              <a:gd name="connsiteY35" fmla="*/ 1073952 h 1281743"/>
              <a:gd name="connsiteX36" fmla="*/ 124287 w 3047854"/>
              <a:gd name="connsiteY36" fmla="*/ 1091708 h 1281743"/>
              <a:gd name="connsiteX37" fmla="*/ 150920 w 3047854"/>
              <a:gd name="connsiteY37" fmla="*/ 1127218 h 1281743"/>
              <a:gd name="connsiteX38" fmla="*/ 177553 w 3047854"/>
              <a:gd name="connsiteY38" fmla="*/ 1136096 h 1281743"/>
              <a:gd name="connsiteX39" fmla="*/ 204186 w 3047854"/>
              <a:gd name="connsiteY39" fmla="*/ 1153851 h 1281743"/>
              <a:gd name="connsiteX40" fmla="*/ 346229 w 3047854"/>
              <a:gd name="connsiteY40" fmla="*/ 1180484 h 1281743"/>
              <a:gd name="connsiteX41" fmla="*/ 683581 w 3047854"/>
              <a:gd name="connsiteY41" fmla="*/ 1162729 h 1281743"/>
              <a:gd name="connsiteX42" fmla="*/ 710214 w 3047854"/>
              <a:gd name="connsiteY42" fmla="*/ 1153851 h 1281743"/>
              <a:gd name="connsiteX43" fmla="*/ 763480 w 3047854"/>
              <a:gd name="connsiteY43" fmla="*/ 1118341 h 1281743"/>
              <a:gd name="connsiteX44" fmla="*/ 807868 w 3047854"/>
              <a:gd name="connsiteY44" fmla="*/ 1065074 h 1281743"/>
              <a:gd name="connsiteX45" fmla="*/ 834501 w 3047854"/>
              <a:gd name="connsiteY45" fmla="*/ 1038441 h 1281743"/>
              <a:gd name="connsiteX46" fmla="*/ 852256 w 3047854"/>
              <a:gd name="connsiteY46" fmla="*/ 1002931 h 1281743"/>
              <a:gd name="connsiteX47" fmla="*/ 878889 w 3047854"/>
              <a:gd name="connsiteY47" fmla="*/ 976298 h 1281743"/>
              <a:gd name="connsiteX48" fmla="*/ 896645 w 3047854"/>
              <a:gd name="connsiteY48" fmla="*/ 949665 h 1281743"/>
              <a:gd name="connsiteX49" fmla="*/ 914400 w 3047854"/>
              <a:gd name="connsiteY49" fmla="*/ 931909 h 1281743"/>
              <a:gd name="connsiteX50" fmla="*/ 932155 w 3047854"/>
              <a:gd name="connsiteY50" fmla="*/ 896399 h 1281743"/>
              <a:gd name="connsiteX51" fmla="*/ 967666 w 3047854"/>
              <a:gd name="connsiteY51" fmla="*/ 852010 h 1281743"/>
              <a:gd name="connsiteX52" fmla="*/ 985421 w 3047854"/>
              <a:gd name="connsiteY52" fmla="*/ 825377 h 1281743"/>
              <a:gd name="connsiteX53" fmla="*/ 1038687 w 3047854"/>
              <a:gd name="connsiteY53" fmla="*/ 780989 h 1281743"/>
              <a:gd name="connsiteX54" fmla="*/ 1091953 w 3047854"/>
              <a:gd name="connsiteY54" fmla="*/ 736601 h 1281743"/>
              <a:gd name="connsiteX55" fmla="*/ 1180730 w 3047854"/>
              <a:gd name="connsiteY55" fmla="*/ 692212 h 1281743"/>
              <a:gd name="connsiteX56" fmla="*/ 1225118 w 3047854"/>
              <a:gd name="connsiteY56" fmla="*/ 665579 h 1281743"/>
              <a:gd name="connsiteX57" fmla="*/ 1278384 w 3047854"/>
              <a:gd name="connsiteY57" fmla="*/ 647824 h 1281743"/>
              <a:gd name="connsiteX58" fmla="*/ 1358283 w 3047854"/>
              <a:gd name="connsiteY58" fmla="*/ 630069 h 1281743"/>
              <a:gd name="connsiteX59" fmla="*/ 1624614 w 3047854"/>
              <a:gd name="connsiteY59" fmla="*/ 638946 h 1281743"/>
              <a:gd name="connsiteX60" fmla="*/ 1784412 w 3047854"/>
              <a:gd name="connsiteY60" fmla="*/ 656702 h 1281743"/>
              <a:gd name="connsiteX61" fmla="*/ 1811045 w 3047854"/>
              <a:gd name="connsiteY61" fmla="*/ 674457 h 1281743"/>
              <a:gd name="connsiteX62" fmla="*/ 1882066 w 3047854"/>
              <a:gd name="connsiteY62" fmla="*/ 709968 h 1281743"/>
              <a:gd name="connsiteX63" fmla="*/ 1935332 w 3047854"/>
              <a:gd name="connsiteY63" fmla="*/ 772111 h 1281743"/>
              <a:gd name="connsiteX64" fmla="*/ 1988598 w 3047854"/>
              <a:gd name="connsiteY64" fmla="*/ 825377 h 1281743"/>
              <a:gd name="connsiteX65" fmla="*/ 2006353 w 3047854"/>
              <a:gd name="connsiteY65" fmla="*/ 852010 h 1281743"/>
              <a:gd name="connsiteX66" fmla="*/ 2015231 w 3047854"/>
              <a:gd name="connsiteY66" fmla="*/ 878643 h 1281743"/>
              <a:gd name="connsiteX67" fmla="*/ 2041864 w 3047854"/>
              <a:gd name="connsiteY67" fmla="*/ 905276 h 1281743"/>
              <a:gd name="connsiteX68" fmla="*/ 2068497 w 3047854"/>
              <a:gd name="connsiteY68" fmla="*/ 940787 h 1281743"/>
              <a:gd name="connsiteX69" fmla="*/ 2077375 w 3047854"/>
              <a:gd name="connsiteY69" fmla="*/ 976298 h 1281743"/>
              <a:gd name="connsiteX70" fmla="*/ 2130641 w 3047854"/>
              <a:gd name="connsiteY70" fmla="*/ 1047319 h 1281743"/>
              <a:gd name="connsiteX71" fmla="*/ 2148396 w 3047854"/>
              <a:gd name="connsiteY71" fmla="*/ 1073952 h 1281743"/>
              <a:gd name="connsiteX72" fmla="*/ 2201662 w 3047854"/>
              <a:gd name="connsiteY72" fmla="*/ 1127218 h 1281743"/>
              <a:gd name="connsiteX73" fmla="*/ 2219417 w 3047854"/>
              <a:gd name="connsiteY73" fmla="*/ 1153851 h 1281743"/>
              <a:gd name="connsiteX74" fmla="*/ 2263806 w 3047854"/>
              <a:gd name="connsiteY74" fmla="*/ 1180484 h 1281743"/>
              <a:gd name="connsiteX75" fmla="*/ 2290439 w 3047854"/>
              <a:gd name="connsiteY75" fmla="*/ 1198240 h 1281743"/>
              <a:gd name="connsiteX76" fmla="*/ 2334827 w 3047854"/>
              <a:gd name="connsiteY76" fmla="*/ 1207117 h 1281743"/>
              <a:gd name="connsiteX77" fmla="*/ 2405849 w 3047854"/>
              <a:gd name="connsiteY77" fmla="*/ 1233750 h 1281743"/>
              <a:gd name="connsiteX78" fmla="*/ 2485748 w 3047854"/>
              <a:gd name="connsiteY78" fmla="*/ 1260383 h 1281743"/>
              <a:gd name="connsiteX79" fmla="*/ 2601157 w 3047854"/>
              <a:gd name="connsiteY79" fmla="*/ 1278139 h 1281743"/>
              <a:gd name="connsiteX80" fmla="*/ 2743200 w 3047854"/>
              <a:gd name="connsiteY80" fmla="*/ 1269261 h 1281743"/>
              <a:gd name="connsiteX81" fmla="*/ 2796466 w 3047854"/>
              <a:gd name="connsiteY81" fmla="*/ 1224873 h 1281743"/>
              <a:gd name="connsiteX82" fmla="*/ 2902998 w 3047854"/>
              <a:gd name="connsiteY82" fmla="*/ 1118341 h 1281743"/>
              <a:gd name="connsiteX83" fmla="*/ 2929631 w 3047854"/>
              <a:gd name="connsiteY83" fmla="*/ 1091708 h 1281743"/>
              <a:gd name="connsiteX84" fmla="*/ 2947386 w 3047854"/>
              <a:gd name="connsiteY84" fmla="*/ 1065074 h 1281743"/>
              <a:gd name="connsiteX85" fmla="*/ 2965142 w 3047854"/>
              <a:gd name="connsiteY85" fmla="*/ 1047319 h 1281743"/>
              <a:gd name="connsiteX86" fmla="*/ 2991775 w 3047854"/>
              <a:gd name="connsiteY86" fmla="*/ 1011808 h 1281743"/>
              <a:gd name="connsiteX87" fmla="*/ 3009530 w 3047854"/>
              <a:gd name="connsiteY87" fmla="*/ 976298 h 1281743"/>
              <a:gd name="connsiteX88" fmla="*/ 3018408 w 3047854"/>
              <a:gd name="connsiteY88" fmla="*/ 949665 h 1281743"/>
              <a:gd name="connsiteX89" fmla="*/ 3036163 w 3047854"/>
              <a:gd name="connsiteY89" fmla="*/ 931909 h 1281743"/>
              <a:gd name="connsiteX90" fmla="*/ 3009530 w 3047854"/>
              <a:gd name="connsiteY90" fmla="*/ 789867 h 1281743"/>
              <a:gd name="connsiteX91" fmla="*/ 2991775 w 3047854"/>
              <a:gd name="connsiteY91" fmla="*/ 772111 h 1281743"/>
              <a:gd name="connsiteX92" fmla="*/ 2965142 w 3047854"/>
              <a:gd name="connsiteY92" fmla="*/ 763234 h 1281743"/>
              <a:gd name="connsiteX93" fmla="*/ 2911876 w 3047854"/>
              <a:gd name="connsiteY93" fmla="*/ 727723 h 1281743"/>
              <a:gd name="connsiteX94" fmla="*/ 2894120 w 3047854"/>
              <a:gd name="connsiteY94" fmla="*/ 709968 h 1281743"/>
              <a:gd name="connsiteX95" fmla="*/ 2787588 w 3047854"/>
              <a:gd name="connsiteY95" fmla="*/ 683335 h 1281743"/>
              <a:gd name="connsiteX96" fmla="*/ 2725445 w 3047854"/>
              <a:gd name="connsiteY96" fmla="*/ 674457 h 1281743"/>
              <a:gd name="connsiteX97" fmla="*/ 2450237 w 3047854"/>
              <a:gd name="connsiteY97" fmla="*/ 683335 h 1281743"/>
              <a:gd name="connsiteX98" fmla="*/ 2388093 w 3047854"/>
              <a:gd name="connsiteY98" fmla="*/ 701090 h 1281743"/>
              <a:gd name="connsiteX99" fmla="*/ 2352582 w 3047854"/>
              <a:gd name="connsiteY99" fmla="*/ 709968 h 1281743"/>
              <a:gd name="connsiteX100" fmla="*/ 2325949 w 3047854"/>
              <a:gd name="connsiteY100" fmla="*/ 718845 h 1281743"/>
              <a:gd name="connsiteX101" fmla="*/ 2281561 w 3047854"/>
              <a:gd name="connsiteY101" fmla="*/ 727723 h 1281743"/>
              <a:gd name="connsiteX102" fmla="*/ 2121763 w 3047854"/>
              <a:gd name="connsiteY102" fmla="*/ 718845 h 1281743"/>
              <a:gd name="connsiteX103" fmla="*/ 2077375 w 3047854"/>
              <a:gd name="connsiteY103" fmla="*/ 709968 h 1281743"/>
              <a:gd name="connsiteX104" fmla="*/ 2024109 w 3047854"/>
              <a:gd name="connsiteY104" fmla="*/ 674457 h 1281743"/>
              <a:gd name="connsiteX105" fmla="*/ 2006353 w 3047854"/>
              <a:gd name="connsiteY105" fmla="*/ 647824 h 1281743"/>
              <a:gd name="connsiteX106" fmla="*/ 1970843 w 3047854"/>
              <a:gd name="connsiteY106" fmla="*/ 310473 h 1281743"/>
              <a:gd name="connsiteX107" fmla="*/ 1961965 w 3047854"/>
              <a:gd name="connsiteY107" fmla="*/ 274962 h 1281743"/>
              <a:gd name="connsiteX108" fmla="*/ 1953087 w 3047854"/>
              <a:gd name="connsiteY108" fmla="*/ 212818 h 1281743"/>
              <a:gd name="connsiteX109" fmla="*/ 1917577 w 3047854"/>
              <a:gd name="connsiteY109" fmla="*/ 88531 h 1281743"/>
              <a:gd name="connsiteX110" fmla="*/ 1899821 w 3047854"/>
              <a:gd name="connsiteY110" fmla="*/ 70775 h 1281743"/>
              <a:gd name="connsiteX111" fmla="*/ 1837678 w 3047854"/>
              <a:gd name="connsiteY111" fmla="*/ 26387 h 1281743"/>
              <a:gd name="connsiteX112" fmla="*/ 1811045 w 3047854"/>
              <a:gd name="connsiteY112" fmla="*/ 17509 h 1281743"/>
              <a:gd name="connsiteX113" fmla="*/ 1757779 w 3047854"/>
              <a:gd name="connsiteY113" fmla="*/ 26387 h 1281743"/>
              <a:gd name="connsiteX114" fmla="*/ 1757779 w 3047854"/>
              <a:gd name="connsiteY114" fmla="*/ 44142 h 12817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</a:cxnLst>
            <a:rect l="l" t="t" r="r" b="b"/>
            <a:pathLst>
              <a:path w="3047854" h="1281743">
                <a:moveTo>
                  <a:pt x="1757779" y="44142"/>
                </a:moveTo>
                <a:cubicBezTo>
                  <a:pt x="1751860" y="45622"/>
                  <a:pt x="1734232" y="37658"/>
                  <a:pt x="1722268" y="35265"/>
                </a:cubicBezTo>
                <a:cubicBezTo>
                  <a:pt x="1545938" y="0"/>
                  <a:pt x="1411020" y="31255"/>
                  <a:pt x="1198485" y="35265"/>
                </a:cubicBezTo>
                <a:cubicBezTo>
                  <a:pt x="1174811" y="38224"/>
                  <a:pt x="1150859" y="39463"/>
                  <a:pt x="1127464" y="44142"/>
                </a:cubicBezTo>
                <a:cubicBezTo>
                  <a:pt x="1106339" y="48367"/>
                  <a:pt x="1086220" y="56673"/>
                  <a:pt x="1065320" y="61898"/>
                </a:cubicBezTo>
                <a:cubicBezTo>
                  <a:pt x="1050682" y="65558"/>
                  <a:pt x="1035728" y="67816"/>
                  <a:pt x="1020932" y="70775"/>
                </a:cubicBezTo>
                <a:cubicBezTo>
                  <a:pt x="1015014" y="76694"/>
                  <a:pt x="1010354" y="84225"/>
                  <a:pt x="1003177" y="88531"/>
                </a:cubicBezTo>
                <a:cubicBezTo>
                  <a:pt x="995153" y="93346"/>
                  <a:pt x="976544" y="88050"/>
                  <a:pt x="976544" y="97408"/>
                </a:cubicBezTo>
                <a:cubicBezTo>
                  <a:pt x="976544" y="178787"/>
                  <a:pt x="997220" y="167082"/>
                  <a:pt x="1038687" y="203941"/>
                </a:cubicBezTo>
                <a:cubicBezTo>
                  <a:pt x="1054327" y="217843"/>
                  <a:pt x="1065665" y="236722"/>
                  <a:pt x="1083076" y="248329"/>
                </a:cubicBezTo>
                <a:cubicBezTo>
                  <a:pt x="1091954" y="254247"/>
                  <a:pt x="1101378" y="259419"/>
                  <a:pt x="1109709" y="266084"/>
                </a:cubicBezTo>
                <a:cubicBezTo>
                  <a:pt x="1172958" y="316684"/>
                  <a:pt x="1072124" y="246947"/>
                  <a:pt x="1154097" y="301595"/>
                </a:cubicBezTo>
                <a:cubicBezTo>
                  <a:pt x="1160015" y="310473"/>
                  <a:pt x="1167519" y="318478"/>
                  <a:pt x="1171852" y="328228"/>
                </a:cubicBezTo>
                <a:cubicBezTo>
                  <a:pt x="1179453" y="345331"/>
                  <a:pt x="1189608" y="381494"/>
                  <a:pt x="1189608" y="381494"/>
                </a:cubicBezTo>
                <a:cubicBezTo>
                  <a:pt x="1188454" y="393038"/>
                  <a:pt x="1181882" y="487912"/>
                  <a:pt x="1171852" y="514659"/>
                </a:cubicBezTo>
                <a:cubicBezTo>
                  <a:pt x="1161458" y="542375"/>
                  <a:pt x="1149695" y="543168"/>
                  <a:pt x="1127464" y="559047"/>
                </a:cubicBezTo>
                <a:cubicBezTo>
                  <a:pt x="1078709" y="593871"/>
                  <a:pt x="1109179" y="581373"/>
                  <a:pt x="1056443" y="594558"/>
                </a:cubicBezTo>
                <a:cubicBezTo>
                  <a:pt x="1047565" y="600476"/>
                  <a:pt x="1039617" y="608110"/>
                  <a:pt x="1029810" y="612313"/>
                </a:cubicBezTo>
                <a:cubicBezTo>
                  <a:pt x="1018595" y="617119"/>
                  <a:pt x="1006031" y="617839"/>
                  <a:pt x="994299" y="621191"/>
                </a:cubicBezTo>
                <a:cubicBezTo>
                  <a:pt x="905186" y="646653"/>
                  <a:pt x="1043116" y="611208"/>
                  <a:pt x="932155" y="638946"/>
                </a:cubicBezTo>
                <a:lnTo>
                  <a:pt x="577049" y="630069"/>
                </a:lnTo>
                <a:cubicBezTo>
                  <a:pt x="560313" y="629325"/>
                  <a:pt x="515264" y="616339"/>
                  <a:pt x="497149" y="612313"/>
                </a:cubicBezTo>
                <a:cubicBezTo>
                  <a:pt x="482419" y="609040"/>
                  <a:pt x="467491" y="606709"/>
                  <a:pt x="452761" y="603436"/>
                </a:cubicBezTo>
                <a:cubicBezTo>
                  <a:pt x="440850" y="600789"/>
                  <a:pt x="429285" y="596564"/>
                  <a:pt x="417250" y="594558"/>
                </a:cubicBezTo>
                <a:cubicBezTo>
                  <a:pt x="393717" y="590636"/>
                  <a:pt x="369903" y="588639"/>
                  <a:pt x="346229" y="585680"/>
                </a:cubicBezTo>
                <a:cubicBezTo>
                  <a:pt x="281126" y="588639"/>
                  <a:pt x="215883" y="589361"/>
                  <a:pt x="150920" y="594558"/>
                </a:cubicBezTo>
                <a:cubicBezTo>
                  <a:pt x="124357" y="596683"/>
                  <a:pt x="120453" y="609792"/>
                  <a:pt x="97654" y="621191"/>
                </a:cubicBezTo>
                <a:cubicBezTo>
                  <a:pt x="89284" y="625376"/>
                  <a:pt x="79899" y="627110"/>
                  <a:pt x="71021" y="630069"/>
                </a:cubicBezTo>
                <a:cubicBezTo>
                  <a:pt x="59184" y="647824"/>
                  <a:pt x="40687" y="662633"/>
                  <a:pt x="35511" y="683335"/>
                </a:cubicBezTo>
                <a:lnTo>
                  <a:pt x="17755" y="754356"/>
                </a:lnTo>
                <a:cubicBezTo>
                  <a:pt x="14796" y="766193"/>
                  <a:pt x="10884" y="777832"/>
                  <a:pt x="8878" y="789867"/>
                </a:cubicBezTo>
                <a:lnTo>
                  <a:pt x="0" y="843133"/>
                </a:lnTo>
                <a:cubicBezTo>
                  <a:pt x="2959" y="875684"/>
                  <a:pt x="2029" y="908827"/>
                  <a:pt x="8878" y="940787"/>
                </a:cubicBezTo>
                <a:cubicBezTo>
                  <a:pt x="11114" y="951220"/>
                  <a:pt x="21861" y="957877"/>
                  <a:pt x="26633" y="967420"/>
                </a:cubicBezTo>
                <a:cubicBezTo>
                  <a:pt x="30818" y="975790"/>
                  <a:pt x="31326" y="985683"/>
                  <a:pt x="35511" y="994053"/>
                </a:cubicBezTo>
                <a:cubicBezTo>
                  <a:pt x="51354" y="1025738"/>
                  <a:pt x="83001" y="1050421"/>
                  <a:pt x="106532" y="1073952"/>
                </a:cubicBezTo>
                <a:cubicBezTo>
                  <a:pt x="112450" y="1079871"/>
                  <a:pt x="119265" y="1085012"/>
                  <a:pt x="124287" y="1091708"/>
                </a:cubicBezTo>
                <a:cubicBezTo>
                  <a:pt x="133165" y="1103545"/>
                  <a:pt x="139553" y="1117746"/>
                  <a:pt x="150920" y="1127218"/>
                </a:cubicBezTo>
                <a:cubicBezTo>
                  <a:pt x="158109" y="1133209"/>
                  <a:pt x="169183" y="1131911"/>
                  <a:pt x="177553" y="1136096"/>
                </a:cubicBezTo>
                <a:cubicBezTo>
                  <a:pt x="187096" y="1140868"/>
                  <a:pt x="193988" y="1150713"/>
                  <a:pt x="204186" y="1153851"/>
                </a:cubicBezTo>
                <a:cubicBezTo>
                  <a:pt x="229354" y="1161595"/>
                  <a:pt x="311663" y="1174724"/>
                  <a:pt x="346229" y="1180484"/>
                </a:cubicBezTo>
                <a:cubicBezTo>
                  <a:pt x="507187" y="1175750"/>
                  <a:pt x="568974" y="1195475"/>
                  <a:pt x="683581" y="1162729"/>
                </a:cubicBezTo>
                <a:cubicBezTo>
                  <a:pt x="692579" y="1160158"/>
                  <a:pt x="701336" y="1156810"/>
                  <a:pt x="710214" y="1153851"/>
                </a:cubicBezTo>
                <a:cubicBezTo>
                  <a:pt x="777943" y="1086122"/>
                  <a:pt x="699237" y="1156887"/>
                  <a:pt x="763480" y="1118341"/>
                </a:cubicBezTo>
                <a:cubicBezTo>
                  <a:pt x="777044" y="1110203"/>
                  <a:pt x="802117" y="1071783"/>
                  <a:pt x="807868" y="1065074"/>
                </a:cubicBezTo>
                <a:cubicBezTo>
                  <a:pt x="816039" y="1055542"/>
                  <a:pt x="827204" y="1048657"/>
                  <a:pt x="834501" y="1038441"/>
                </a:cubicBezTo>
                <a:cubicBezTo>
                  <a:pt x="842193" y="1027672"/>
                  <a:pt x="844564" y="1013700"/>
                  <a:pt x="852256" y="1002931"/>
                </a:cubicBezTo>
                <a:cubicBezTo>
                  <a:pt x="859553" y="992715"/>
                  <a:pt x="870851" y="985943"/>
                  <a:pt x="878889" y="976298"/>
                </a:cubicBezTo>
                <a:cubicBezTo>
                  <a:pt x="885720" y="968101"/>
                  <a:pt x="889980" y="957997"/>
                  <a:pt x="896645" y="949665"/>
                </a:cubicBezTo>
                <a:cubicBezTo>
                  <a:pt x="901874" y="943129"/>
                  <a:pt x="909757" y="938873"/>
                  <a:pt x="914400" y="931909"/>
                </a:cubicBezTo>
                <a:cubicBezTo>
                  <a:pt x="921741" y="920898"/>
                  <a:pt x="925589" y="907889"/>
                  <a:pt x="932155" y="896399"/>
                </a:cubicBezTo>
                <a:cubicBezTo>
                  <a:pt x="959479" y="848583"/>
                  <a:pt x="938503" y="888465"/>
                  <a:pt x="967666" y="852010"/>
                </a:cubicBezTo>
                <a:cubicBezTo>
                  <a:pt x="974331" y="843678"/>
                  <a:pt x="978591" y="833574"/>
                  <a:pt x="985421" y="825377"/>
                </a:cubicBezTo>
                <a:cubicBezTo>
                  <a:pt x="1006782" y="799744"/>
                  <a:pt x="1012500" y="798447"/>
                  <a:pt x="1038687" y="780989"/>
                </a:cubicBezTo>
                <a:cubicBezTo>
                  <a:pt x="1067820" y="737290"/>
                  <a:pt x="1041893" y="766637"/>
                  <a:pt x="1091953" y="736601"/>
                </a:cubicBezTo>
                <a:cubicBezTo>
                  <a:pt x="1167451" y="691302"/>
                  <a:pt x="1117610" y="707993"/>
                  <a:pt x="1180730" y="692212"/>
                </a:cubicBezTo>
                <a:cubicBezTo>
                  <a:pt x="1195526" y="683334"/>
                  <a:pt x="1209410" y="672719"/>
                  <a:pt x="1225118" y="665579"/>
                </a:cubicBezTo>
                <a:cubicBezTo>
                  <a:pt x="1242156" y="657834"/>
                  <a:pt x="1260227" y="652363"/>
                  <a:pt x="1278384" y="647824"/>
                </a:cubicBezTo>
                <a:cubicBezTo>
                  <a:pt x="1328533" y="635286"/>
                  <a:pt x="1301931" y="641339"/>
                  <a:pt x="1358283" y="630069"/>
                </a:cubicBezTo>
                <a:cubicBezTo>
                  <a:pt x="1447060" y="633028"/>
                  <a:pt x="1535961" y="633405"/>
                  <a:pt x="1624614" y="638946"/>
                </a:cubicBezTo>
                <a:cubicBezTo>
                  <a:pt x="1678103" y="642289"/>
                  <a:pt x="1731765" y="646674"/>
                  <a:pt x="1784412" y="656702"/>
                </a:cubicBezTo>
                <a:cubicBezTo>
                  <a:pt x="1794893" y="658698"/>
                  <a:pt x="1801502" y="669685"/>
                  <a:pt x="1811045" y="674457"/>
                </a:cubicBezTo>
                <a:cubicBezTo>
                  <a:pt x="1865659" y="701764"/>
                  <a:pt x="1808244" y="654601"/>
                  <a:pt x="1882066" y="709968"/>
                </a:cubicBezTo>
                <a:cubicBezTo>
                  <a:pt x="1911319" y="731908"/>
                  <a:pt x="1910408" y="744417"/>
                  <a:pt x="1935332" y="772111"/>
                </a:cubicBezTo>
                <a:cubicBezTo>
                  <a:pt x="1952130" y="790775"/>
                  <a:pt x="1974670" y="804484"/>
                  <a:pt x="1988598" y="825377"/>
                </a:cubicBezTo>
                <a:cubicBezTo>
                  <a:pt x="1994516" y="834255"/>
                  <a:pt x="2001581" y="842467"/>
                  <a:pt x="2006353" y="852010"/>
                </a:cubicBezTo>
                <a:cubicBezTo>
                  <a:pt x="2010538" y="860380"/>
                  <a:pt x="2010040" y="870857"/>
                  <a:pt x="2015231" y="878643"/>
                </a:cubicBezTo>
                <a:cubicBezTo>
                  <a:pt x="2022195" y="889089"/>
                  <a:pt x="2033693" y="895744"/>
                  <a:pt x="2041864" y="905276"/>
                </a:cubicBezTo>
                <a:cubicBezTo>
                  <a:pt x="2051493" y="916510"/>
                  <a:pt x="2059619" y="928950"/>
                  <a:pt x="2068497" y="940787"/>
                </a:cubicBezTo>
                <a:cubicBezTo>
                  <a:pt x="2071456" y="952624"/>
                  <a:pt x="2071918" y="965385"/>
                  <a:pt x="2077375" y="976298"/>
                </a:cubicBezTo>
                <a:cubicBezTo>
                  <a:pt x="2118676" y="1058902"/>
                  <a:pt x="2097345" y="1005700"/>
                  <a:pt x="2130641" y="1047319"/>
                </a:cubicBezTo>
                <a:cubicBezTo>
                  <a:pt x="2137306" y="1055650"/>
                  <a:pt x="2141308" y="1065977"/>
                  <a:pt x="2148396" y="1073952"/>
                </a:cubicBezTo>
                <a:cubicBezTo>
                  <a:pt x="2165078" y="1092719"/>
                  <a:pt x="2187734" y="1106325"/>
                  <a:pt x="2201662" y="1127218"/>
                </a:cubicBezTo>
                <a:cubicBezTo>
                  <a:pt x="2207580" y="1136096"/>
                  <a:pt x="2211316" y="1146907"/>
                  <a:pt x="2219417" y="1153851"/>
                </a:cubicBezTo>
                <a:cubicBezTo>
                  <a:pt x="2232518" y="1165081"/>
                  <a:pt x="2249174" y="1171339"/>
                  <a:pt x="2263806" y="1180484"/>
                </a:cubicBezTo>
                <a:cubicBezTo>
                  <a:pt x="2272854" y="1186139"/>
                  <a:pt x="2280449" y="1194494"/>
                  <a:pt x="2290439" y="1198240"/>
                </a:cubicBezTo>
                <a:cubicBezTo>
                  <a:pt x="2304567" y="1203538"/>
                  <a:pt x="2320031" y="1204158"/>
                  <a:pt x="2334827" y="1207117"/>
                </a:cubicBezTo>
                <a:cubicBezTo>
                  <a:pt x="2396986" y="1238198"/>
                  <a:pt x="2342992" y="1214410"/>
                  <a:pt x="2405849" y="1233750"/>
                </a:cubicBezTo>
                <a:cubicBezTo>
                  <a:pt x="2432681" y="1242006"/>
                  <a:pt x="2457957" y="1256413"/>
                  <a:pt x="2485748" y="1260383"/>
                </a:cubicBezTo>
                <a:cubicBezTo>
                  <a:pt x="2565710" y="1271807"/>
                  <a:pt x="2527251" y="1265821"/>
                  <a:pt x="2601157" y="1278139"/>
                </a:cubicBezTo>
                <a:cubicBezTo>
                  <a:pt x="2648505" y="1275180"/>
                  <a:pt x="2697432" y="1281743"/>
                  <a:pt x="2743200" y="1269261"/>
                </a:cubicBezTo>
                <a:cubicBezTo>
                  <a:pt x="2765498" y="1263180"/>
                  <a:pt x="2779663" y="1240742"/>
                  <a:pt x="2796466" y="1224873"/>
                </a:cubicBezTo>
                <a:cubicBezTo>
                  <a:pt x="2832976" y="1190391"/>
                  <a:pt x="2867487" y="1153852"/>
                  <a:pt x="2902998" y="1118341"/>
                </a:cubicBezTo>
                <a:cubicBezTo>
                  <a:pt x="2911876" y="1109463"/>
                  <a:pt x="2922667" y="1102155"/>
                  <a:pt x="2929631" y="1091708"/>
                </a:cubicBezTo>
                <a:cubicBezTo>
                  <a:pt x="2935549" y="1082830"/>
                  <a:pt x="2940721" y="1073406"/>
                  <a:pt x="2947386" y="1065074"/>
                </a:cubicBezTo>
                <a:cubicBezTo>
                  <a:pt x="2952615" y="1058538"/>
                  <a:pt x="2959784" y="1053749"/>
                  <a:pt x="2965142" y="1047319"/>
                </a:cubicBezTo>
                <a:cubicBezTo>
                  <a:pt x="2974614" y="1035952"/>
                  <a:pt x="2983933" y="1024355"/>
                  <a:pt x="2991775" y="1011808"/>
                </a:cubicBezTo>
                <a:cubicBezTo>
                  <a:pt x="2998789" y="1000586"/>
                  <a:pt x="3004317" y="988462"/>
                  <a:pt x="3009530" y="976298"/>
                </a:cubicBezTo>
                <a:cubicBezTo>
                  <a:pt x="3013216" y="967697"/>
                  <a:pt x="3013593" y="957689"/>
                  <a:pt x="3018408" y="949665"/>
                </a:cubicBezTo>
                <a:cubicBezTo>
                  <a:pt x="3022714" y="942488"/>
                  <a:pt x="3030245" y="937828"/>
                  <a:pt x="3036163" y="931909"/>
                </a:cubicBezTo>
                <a:cubicBezTo>
                  <a:pt x="3029479" y="845026"/>
                  <a:pt x="3047854" y="837773"/>
                  <a:pt x="3009530" y="789867"/>
                </a:cubicBezTo>
                <a:cubicBezTo>
                  <a:pt x="3004301" y="783331"/>
                  <a:pt x="2998952" y="776417"/>
                  <a:pt x="2991775" y="772111"/>
                </a:cubicBezTo>
                <a:cubicBezTo>
                  <a:pt x="2983751" y="767296"/>
                  <a:pt x="2974020" y="766193"/>
                  <a:pt x="2965142" y="763234"/>
                </a:cubicBezTo>
                <a:cubicBezTo>
                  <a:pt x="2924432" y="722524"/>
                  <a:pt x="2976368" y="770717"/>
                  <a:pt x="2911876" y="727723"/>
                </a:cubicBezTo>
                <a:cubicBezTo>
                  <a:pt x="2904912" y="723080"/>
                  <a:pt x="2901606" y="713711"/>
                  <a:pt x="2894120" y="709968"/>
                </a:cubicBezTo>
                <a:cubicBezTo>
                  <a:pt x="2860403" y="693110"/>
                  <a:pt x="2824090" y="688951"/>
                  <a:pt x="2787588" y="683335"/>
                </a:cubicBezTo>
                <a:cubicBezTo>
                  <a:pt x="2766907" y="680153"/>
                  <a:pt x="2746159" y="677416"/>
                  <a:pt x="2725445" y="674457"/>
                </a:cubicBezTo>
                <a:cubicBezTo>
                  <a:pt x="2633709" y="677416"/>
                  <a:pt x="2541871" y="678099"/>
                  <a:pt x="2450237" y="683335"/>
                </a:cubicBezTo>
                <a:cubicBezTo>
                  <a:pt x="2432885" y="684326"/>
                  <a:pt x="2405410" y="696142"/>
                  <a:pt x="2388093" y="701090"/>
                </a:cubicBezTo>
                <a:cubicBezTo>
                  <a:pt x="2376361" y="704442"/>
                  <a:pt x="2364314" y="706616"/>
                  <a:pt x="2352582" y="709968"/>
                </a:cubicBezTo>
                <a:cubicBezTo>
                  <a:pt x="2343584" y="712539"/>
                  <a:pt x="2335027" y="716575"/>
                  <a:pt x="2325949" y="718845"/>
                </a:cubicBezTo>
                <a:cubicBezTo>
                  <a:pt x="2311310" y="722505"/>
                  <a:pt x="2296357" y="724764"/>
                  <a:pt x="2281561" y="727723"/>
                </a:cubicBezTo>
                <a:cubicBezTo>
                  <a:pt x="2228295" y="724764"/>
                  <a:pt x="2174911" y="723466"/>
                  <a:pt x="2121763" y="718845"/>
                </a:cubicBezTo>
                <a:cubicBezTo>
                  <a:pt x="2106731" y="717538"/>
                  <a:pt x="2091112" y="716212"/>
                  <a:pt x="2077375" y="709968"/>
                </a:cubicBezTo>
                <a:cubicBezTo>
                  <a:pt x="2057948" y="701138"/>
                  <a:pt x="2024109" y="674457"/>
                  <a:pt x="2024109" y="674457"/>
                </a:cubicBezTo>
                <a:cubicBezTo>
                  <a:pt x="2018190" y="665579"/>
                  <a:pt x="2011535" y="657151"/>
                  <a:pt x="2006353" y="647824"/>
                </a:cubicBezTo>
                <a:cubicBezTo>
                  <a:pt x="1936483" y="522059"/>
                  <a:pt x="1984482" y="555982"/>
                  <a:pt x="1970843" y="310473"/>
                </a:cubicBezTo>
                <a:cubicBezTo>
                  <a:pt x="1970166" y="298290"/>
                  <a:pt x="1964148" y="286967"/>
                  <a:pt x="1961965" y="274962"/>
                </a:cubicBezTo>
                <a:cubicBezTo>
                  <a:pt x="1958222" y="254375"/>
                  <a:pt x="1957191" y="233337"/>
                  <a:pt x="1953087" y="212818"/>
                </a:cubicBezTo>
                <a:cubicBezTo>
                  <a:pt x="1952972" y="212242"/>
                  <a:pt x="1926038" y="96992"/>
                  <a:pt x="1917577" y="88531"/>
                </a:cubicBezTo>
                <a:lnTo>
                  <a:pt x="1899821" y="70775"/>
                </a:lnTo>
                <a:cubicBezTo>
                  <a:pt x="1885026" y="26386"/>
                  <a:pt x="1899822" y="47102"/>
                  <a:pt x="1837678" y="26387"/>
                </a:cubicBezTo>
                <a:lnTo>
                  <a:pt x="1811045" y="17509"/>
                </a:lnTo>
                <a:cubicBezTo>
                  <a:pt x="1793290" y="20468"/>
                  <a:pt x="1775351" y="22482"/>
                  <a:pt x="1757779" y="26387"/>
                </a:cubicBezTo>
                <a:cubicBezTo>
                  <a:pt x="1738036" y="30774"/>
                  <a:pt x="1763698" y="42662"/>
                  <a:pt x="1757779" y="44142"/>
                </a:cubicBezTo>
                <a:close/>
              </a:path>
            </a:pathLst>
          </a:cu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923371"/>
            <a:ext cx="4071966" cy="10953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50000"/>
              </a:lnSpc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Выразим </a:t>
            </a:r>
            <a:r>
              <a:rPr lang="en-US" sz="2800" dirty="0" smtClean="0">
                <a:solidFill>
                  <a:schemeClr val="tx1"/>
                </a:solidFill>
              </a:rPr>
              <a:t>[HA] </a:t>
            </a:r>
            <a:r>
              <a:rPr lang="ru-RU" sz="2800" dirty="0" smtClean="0">
                <a:solidFill>
                  <a:schemeClr val="tx1"/>
                </a:solidFill>
              </a:rPr>
              <a:t>через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[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28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]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ctr">
              <a:lnSpc>
                <a:spcPct val="110000"/>
              </a:lnSpc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     </a:t>
            </a:r>
            <a:r>
              <a:rPr lang="en-US" sz="2800" dirty="0" smtClean="0">
                <a:solidFill>
                  <a:schemeClr val="tx1"/>
                </a:solidFill>
              </a:rPr>
              <a:t>HA   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   H</a:t>
            </a:r>
            <a:r>
              <a:rPr lang="en-US" sz="28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  +    A</a:t>
            </a:r>
            <a:r>
              <a:rPr lang="en-US" sz="28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</a:p>
          <a:p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8765" y="285728"/>
            <a:ext cx="3268789" cy="1285884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143248"/>
            <a:ext cx="2552700" cy="962025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500034" y="4500570"/>
            <a:ext cx="19637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cs typeface="Times New Roman" pitchFamily="18" charset="0"/>
                <a:sym typeface="Symbol" pitchFamily="18" charset="2"/>
              </a:rPr>
              <a:t>[</a:t>
            </a:r>
            <a:r>
              <a:rPr lang="en-US" sz="3200" dirty="0" smtClean="0">
                <a:sym typeface="Symbol" pitchFamily="18" charset="2"/>
              </a:rPr>
              <a:t>A</a:t>
            </a:r>
            <a:r>
              <a:rPr lang="en-US" sz="3200" baseline="30000" dirty="0" smtClean="0"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cs typeface="Times New Roman" pitchFamily="18" charset="0"/>
                <a:sym typeface="Symbol" pitchFamily="18" charset="2"/>
              </a:rPr>
              <a:t>]</a:t>
            </a:r>
            <a:r>
              <a:rPr lang="ru-RU" sz="3200" dirty="0" smtClean="0">
                <a:sym typeface="Symbol" pitchFamily="18" charset="2"/>
              </a:rPr>
              <a:t> = </a:t>
            </a:r>
            <a:r>
              <a:rPr lang="ru-RU" sz="3200" dirty="0" err="1" smtClean="0">
                <a:sym typeface="Symbol" pitchFamily="18" charset="2"/>
              </a:rPr>
              <a:t>С</a:t>
            </a:r>
            <a:r>
              <a:rPr lang="ru-RU" sz="3200" baseline="-25000" dirty="0" err="1" smtClean="0">
                <a:sym typeface="Symbol" pitchFamily="18" charset="2"/>
              </a:rPr>
              <a:t>соли</a:t>
            </a:r>
            <a:endParaRPr lang="ru-RU" sz="3200" dirty="0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4214818"/>
            <a:ext cx="2953714" cy="1143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2000240"/>
            <a:ext cx="2485714" cy="961905"/>
          </a:xfrm>
          <a:prstGeom prst="rect">
            <a:avLst/>
          </a:prstGeom>
          <a:noFill/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47392" y="428604"/>
            <a:ext cx="3087190" cy="1214446"/>
          </a:xfrm>
          <a:prstGeom prst="rect">
            <a:avLst/>
          </a:prstGeom>
          <a:noFill/>
        </p:spPr>
      </p:pic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3071810"/>
            <a:ext cx="4702223" cy="1378460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3500430" y="3143248"/>
            <a:ext cx="857256" cy="4286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3571868" y="3786190"/>
            <a:ext cx="857256" cy="4286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5000628" y="3714752"/>
            <a:ext cx="857256" cy="42862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500298" y="3714752"/>
            <a:ext cx="214314" cy="142876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4786322"/>
            <a:ext cx="2428892" cy="142383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pH =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pK</a:t>
            </a:r>
            <a:r>
              <a:rPr lang="en-US" sz="2800" baseline="-25000" dirty="0" err="1" smtClean="0">
                <a:solidFill>
                  <a:schemeClr val="tx1"/>
                </a:solidFill>
              </a:rPr>
              <a:t>w</a:t>
            </a:r>
            <a:r>
              <a:rPr lang="en-US" sz="2800" baseline="-25000" dirty="0" smtClean="0">
                <a:solidFill>
                  <a:schemeClr val="tx1"/>
                </a:solidFill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800" dirty="0" smtClean="0">
                <a:solidFill>
                  <a:schemeClr val="tx1"/>
                </a:solidFill>
              </a:rPr>
              <a:t> 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aseline="-25000" dirty="0" err="1" smtClean="0">
                <a:solidFill>
                  <a:schemeClr val="tx1"/>
                </a:solidFill>
                <a:sym typeface="Symbol" pitchFamily="18" charset="2"/>
              </a:rPr>
              <a:t>осн</a:t>
            </a:r>
            <a:endParaRPr lang="en-US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70000"/>
              </a:lnSpc>
              <a:buFontTx/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pH = 7 </a:t>
            </a:r>
            <a:r>
              <a:rPr lang="ru-RU" sz="2800" b="1" dirty="0" smtClean="0">
                <a:solidFill>
                  <a:srgbClr val="C00000"/>
                </a:solidFill>
                <a:sym typeface="Symbol" pitchFamily="18" charset="2"/>
              </a:rPr>
              <a:t>+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endParaRPr lang="en-US" sz="2800" b="1" baseline="-25000" dirty="0" smtClean="0">
              <a:solidFill>
                <a:srgbClr val="C00000"/>
              </a:solidFill>
              <a:sym typeface="Symbol" pitchFamily="18" charset="2"/>
            </a:endParaRPr>
          </a:p>
          <a:p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183230"/>
            <a:ext cx="2928958" cy="1400806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3786190"/>
            <a:ext cx="3333750" cy="12573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785786" y="5214950"/>
            <a:ext cx="8072494" cy="904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buFontTx/>
              <a:buNone/>
            </a:pPr>
            <a:r>
              <a:rPr lang="ru-RU" sz="2400" dirty="0" smtClean="0"/>
              <a:t>Степень гидролиза соли зависит от температуры, ионного произведения воды, силы кислоты и силы основания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857224" y="357166"/>
            <a:ext cx="7543800" cy="1450757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Соль, образованная слабым основанием и слабой кислотой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18223" y="2143116"/>
            <a:ext cx="2915313" cy="114300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928926" y="3357562"/>
            <a:ext cx="4230646" cy="7364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pH = 7 </a:t>
            </a:r>
            <a:r>
              <a:rPr lang="ru-RU" sz="2800" b="1" dirty="0" smtClean="0">
                <a:solidFill>
                  <a:srgbClr val="C00000"/>
                </a:solidFill>
                <a:sym typeface="Symbol" pitchFamily="18" charset="2"/>
              </a:rPr>
              <a:t>+</a:t>
            </a:r>
            <a:r>
              <a:rPr lang="en-US" sz="2800" b="1" dirty="0" smtClean="0">
                <a:solidFill>
                  <a:srgbClr val="C00000"/>
                </a:solidFill>
              </a:rPr>
              <a:t> 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ru-RU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8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800" b="1" baseline="-25000" dirty="0" err="1" smtClean="0">
                <a:solidFill>
                  <a:srgbClr val="C00000"/>
                </a:solidFill>
                <a:sym typeface="Symbol" pitchFamily="18" charset="2"/>
              </a:rPr>
              <a:t>осн</a:t>
            </a:r>
            <a:endParaRPr lang="en-US" sz="2800" b="1" baseline="-25000" dirty="0" smtClean="0">
              <a:solidFill>
                <a:srgbClr val="C00000"/>
              </a:solidFill>
              <a:sym typeface="Symbol" pitchFamily="18" charset="2"/>
            </a:endParaRP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4810" y="4786322"/>
            <a:ext cx="1740148" cy="90487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Соль, образованная сильным основанием и слабой двухосновной кислотой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В</a:t>
            </a:r>
            <a:r>
              <a:rPr lang="ru-RU" sz="3200" baseline="-25000" dirty="0" smtClean="0">
                <a:solidFill>
                  <a:schemeClr val="tx1"/>
                </a:solidFill>
              </a:rPr>
              <a:t>2</a:t>
            </a:r>
            <a:r>
              <a:rPr lang="ru-RU" sz="3200" dirty="0" smtClean="0">
                <a:solidFill>
                  <a:schemeClr val="tx1"/>
                </a:solidFill>
              </a:rPr>
              <a:t>А→ 2В</a:t>
            </a:r>
            <a:r>
              <a:rPr lang="ru-RU" sz="3200" baseline="30000" dirty="0" smtClean="0">
                <a:solidFill>
                  <a:schemeClr val="tx1"/>
                </a:solidFill>
              </a:rPr>
              <a:t>+</a:t>
            </a:r>
            <a:r>
              <a:rPr lang="ru-RU" sz="3200" dirty="0" smtClean="0">
                <a:solidFill>
                  <a:schemeClr val="tx1"/>
                </a:solidFill>
              </a:rPr>
              <a:t> + А</a:t>
            </a:r>
            <a:r>
              <a:rPr lang="ru-RU" sz="3200" baseline="30000" dirty="0" smtClean="0">
                <a:solidFill>
                  <a:schemeClr val="tx1"/>
                </a:solidFill>
              </a:rPr>
              <a:t>2-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1) А</a:t>
            </a:r>
            <a:r>
              <a:rPr lang="ru-RU" sz="3200" baseline="30000" dirty="0" smtClean="0">
                <a:solidFill>
                  <a:schemeClr val="tx1"/>
                </a:solidFill>
              </a:rPr>
              <a:t>2- </a:t>
            </a:r>
            <a:r>
              <a:rPr lang="ru-RU" sz="3200" dirty="0" smtClean="0">
                <a:solidFill>
                  <a:schemeClr val="tx1"/>
                </a:solidFill>
              </a:rPr>
              <a:t>+ Н</a:t>
            </a:r>
            <a:r>
              <a:rPr lang="ru-RU" sz="3200" baseline="-25000" dirty="0" smtClean="0">
                <a:solidFill>
                  <a:schemeClr val="tx1"/>
                </a:solidFill>
              </a:rPr>
              <a:t>2</a:t>
            </a:r>
            <a:r>
              <a:rPr lang="ru-RU" sz="3200" dirty="0" smtClean="0">
                <a:solidFill>
                  <a:schemeClr val="tx1"/>
                </a:solidFill>
              </a:rPr>
              <a:t>О → НА</a:t>
            </a:r>
            <a:r>
              <a:rPr lang="ru-RU" sz="3200" baseline="30000" dirty="0" smtClean="0">
                <a:solidFill>
                  <a:schemeClr val="tx1"/>
                </a:solidFill>
              </a:rPr>
              <a:t>-</a:t>
            </a:r>
            <a:r>
              <a:rPr lang="ru-RU" sz="3200" dirty="0" smtClean="0">
                <a:solidFill>
                  <a:schemeClr val="tx1"/>
                </a:solidFill>
              </a:rPr>
              <a:t> + ОН</a:t>
            </a:r>
            <a:r>
              <a:rPr lang="ru-RU" sz="3200" baseline="30000" dirty="0" smtClean="0">
                <a:solidFill>
                  <a:schemeClr val="tx1"/>
                </a:solidFill>
              </a:rPr>
              <a:t>-</a:t>
            </a: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 2) НА</a:t>
            </a:r>
            <a:r>
              <a:rPr lang="ru-RU" sz="3200" baseline="30000" dirty="0" smtClean="0">
                <a:solidFill>
                  <a:schemeClr val="tx1"/>
                </a:solidFill>
              </a:rPr>
              <a:t>-</a:t>
            </a:r>
            <a:r>
              <a:rPr lang="ru-RU" sz="3200" dirty="0" smtClean="0">
                <a:solidFill>
                  <a:schemeClr val="tx1"/>
                </a:solidFill>
              </a:rPr>
              <a:t> + Н</a:t>
            </a:r>
            <a:r>
              <a:rPr lang="ru-RU" sz="3200" baseline="-25000" dirty="0" smtClean="0">
                <a:solidFill>
                  <a:schemeClr val="tx1"/>
                </a:solidFill>
              </a:rPr>
              <a:t>2</a:t>
            </a:r>
            <a:r>
              <a:rPr lang="ru-RU" sz="3200" dirty="0" smtClean="0">
                <a:solidFill>
                  <a:schemeClr val="tx1"/>
                </a:solidFill>
              </a:rPr>
              <a:t>О → Н</a:t>
            </a:r>
            <a:r>
              <a:rPr lang="ru-RU" sz="3200" baseline="-25000" dirty="0" smtClean="0">
                <a:solidFill>
                  <a:schemeClr val="tx1"/>
                </a:solidFill>
              </a:rPr>
              <a:t>2</a:t>
            </a:r>
            <a:r>
              <a:rPr lang="ru-RU" sz="3200" dirty="0" smtClean="0">
                <a:solidFill>
                  <a:schemeClr val="tx1"/>
                </a:solidFill>
              </a:rPr>
              <a:t>А + ОН</a:t>
            </a:r>
            <a:r>
              <a:rPr lang="ru-RU" sz="3200" baseline="30000" dirty="0" smtClean="0">
                <a:solidFill>
                  <a:schemeClr val="tx1"/>
                </a:solidFill>
              </a:rPr>
              <a:t>-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14744" y="3571876"/>
            <a:ext cx="1685925" cy="92392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57488" y="4429132"/>
            <a:ext cx="4023537" cy="7201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en-US" sz="2400" b="1" dirty="0" smtClean="0">
                <a:solidFill>
                  <a:srgbClr val="C00000"/>
                </a:solidFill>
                <a:sym typeface="Symbol" pitchFamily="18" charset="2"/>
              </a:rPr>
              <a:t>pH = 7  + 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4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pK</a:t>
            </a:r>
            <a:r>
              <a:rPr lang="ru-RU" sz="2400" b="1" baseline="-2500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2</a:t>
            </a:r>
            <a:r>
              <a:rPr lang="ru-RU" sz="2400" b="1" baseline="-25000" dirty="0" smtClean="0">
                <a:solidFill>
                  <a:srgbClr val="C00000"/>
                </a:solidFill>
                <a:sym typeface="Symbol" pitchFamily="18" charset="2"/>
              </a:rPr>
              <a:t>к-ты</a:t>
            </a:r>
            <a:r>
              <a:rPr lang="en-US" sz="24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+ </a:t>
            </a:r>
            <a:r>
              <a:rPr lang="en-US" sz="2400" b="1" dirty="0" smtClean="0">
                <a:solidFill>
                  <a:srgbClr val="C00000"/>
                </a:solidFill>
                <a:sym typeface="Symbol" pitchFamily="18" charset="2"/>
              </a:rPr>
              <a:t> 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½ </a:t>
            </a:r>
            <a:r>
              <a:rPr lang="en-US" sz="2400" b="1" dirty="0" err="1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lg</a:t>
            </a:r>
            <a:r>
              <a:rPr lang="en-US" sz="24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C</a:t>
            </a:r>
            <a:r>
              <a:rPr lang="ru-RU" sz="2400" b="1" baseline="-25000" dirty="0" smtClean="0">
                <a:solidFill>
                  <a:srgbClr val="C00000"/>
                </a:solidFill>
                <a:sym typeface="Symbol" pitchFamily="18" charset="2"/>
              </a:rPr>
              <a:t>соли</a:t>
            </a:r>
            <a:endParaRPr lang="ru-RU" sz="2400" b="1" baseline="-25000" dirty="0">
              <a:solidFill>
                <a:srgbClr val="C00000"/>
              </a:solidFill>
              <a:sym typeface="Symbol" pitchFamily="18" charset="2"/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5214950"/>
            <a:ext cx="2428892" cy="1161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6600" b="1" dirty="0" smtClean="0"/>
              <a:t>Буферные растворы</a:t>
            </a:r>
            <a:endParaRPr lang="ru-RU" sz="6600" b="1" dirty="0"/>
          </a:p>
        </p:txBody>
      </p:sp>
    </p:spTree>
    <p:extLst>
      <p:ext uri="{BB962C8B-B14F-4D97-AF65-F5344CB8AC3E}">
        <p14:creationId xmlns:p14="http://schemas.microsoft.com/office/powerpoint/2010/main" xmlns="" val="161558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Буферные растворы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b="1" u="sng" dirty="0" smtClean="0">
                <a:solidFill>
                  <a:srgbClr val="C00000"/>
                </a:solidFill>
              </a:rPr>
              <a:t>Буферные растворы </a:t>
            </a:r>
            <a:r>
              <a:rPr lang="ru-RU" sz="2800" dirty="0" smtClean="0">
                <a:solidFill>
                  <a:schemeClr val="tx1"/>
                </a:solidFill>
              </a:rPr>
              <a:t>– это растворы, сохраняющие практически постоянное значение </a:t>
            </a:r>
            <a:r>
              <a:rPr lang="ru-RU" sz="2800" dirty="0" err="1" smtClean="0">
                <a:solidFill>
                  <a:schemeClr val="tx1"/>
                </a:solidFill>
              </a:rPr>
              <a:t>рН</a:t>
            </a:r>
            <a:r>
              <a:rPr lang="ru-RU" sz="2800" dirty="0" smtClean="0">
                <a:solidFill>
                  <a:schemeClr val="tx1"/>
                </a:solidFill>
              </a:rPr>
              <a:t> при добавлении в него небольших количеств сильной кислоты или сильного основания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6153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Типы буферных растворов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714488"/>
            <a:ext cx="7543800" cy="4023360"/>
          </a:xfrm>
        </p:spPr>
        <p:txBody>
          <a:bodyPr>
            <a:noAutofit/>
          </a:bodyPr>
          <a:lstStyle/>
          <a:p>
            <a:pPr marL="609600" indent="-609600" algn="just"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Слабая кислота и ее соль</a:t>
            </a:r>
          </a:p>
          <a:p>
            <a:pPr marL="609600" indent="-609600" algn="just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CH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COOH  +  CH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COONa </a:t>
            </a:r>
            <a:r>
              <a:rPr lang="ru-RU" sz="2400" dirty="0" smtClean="0">
                <a:solidFill>
                  <a:schemeClr val="tx1"/>
                </a:solidFill>
              </a:rPr>
              <a:t>– ацетатный буфер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609600" indent="-609600" algn="just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HCOOH  +  </a:t>
            </a:r>
            <a:r>
              <a:rPr lang="en-US" sz="2400" dirty="0" err="1" smtClean="0">
                <a:solidFill>
                  <a:schemeClr val="tx1"/>
                </a:solidFill>
              </a:rPr>
              <a:t>HCOONa</a:t>
            </a:r>
            <a:r>
              <a:rPr lang="ru-RU" sz="2400" dirty="0" smtClean="0">
                <a:solidFill>
                  <a:schemeClr val="tx1"/>
                </a:solidFill>
              </a:rPr>
              <a:t> – </a:t>
            </a:r>
            <a:r>
              <a:rPr lang="ru-RU" sz="2400" dirty="0" err="1" smtClean="0">
                <a:solidFill>
                  <a:schemeClr val="tx1"/>
                </a:solidFill>
              </a:rPr>
              <a:t>формиатный</a:t>
            </a:r>
            <a:r>
              <a:rPr lang="ru-RU" sz="2400" dirty="0" smtClean="0">
                <a:solidFill>
                  <a:schemeClr val="tx1"/>
                </a:solidFill>
              </a:rPr>
              <a:t> буфер</a:t>
            </a:r>
          </a:p>
          <a:p>
            <a:pPr marL="609600" indent="-609600" algn="just">
              <a:buFontTx/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Слабое основание и его соль</a:t>
            </a:r>
          </a:p>
          <a:p>
            <a:pPr marL="609600" indent="-609600" algn="just"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NH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r>
              <a:rPr lang="en-US" sz="2400" dirty="0" smtClean="0">
                <a:solidFill>
                  <a:schemeClr val="tx1"/>
                </a:solidFill>
              </a:rPr>
              <a:t>OH  +  NH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r>
              <a:rPr lang="en-US" sz="2400" dirty="0" smtClean="0">
                <a:solidFill>
                  <a:schemeClr val="tx1"/>
                </a:solidFill>
              </a:rPr>
              <a:t>Cl </a:t>
            </a:r>
            <a:r>
              <a:rPr lang="ru-RU" sz="2400" dirty="0" smtClean="0">
                <a:solidFill>
                  <a:schemeClr val="tx1"/>
                </a:solidFill>
              </a:rPr>
              <a:t>–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аммиачный буфер</a:t>
            </a:r>
          </a:p>
          <a:p>
            <a:pPr marL="609600" indent="-609600" algn="just">
              <a:lnSpc>
                <a:spcPct val="110000"/>
              </a:lnSpc>
              <a:buFontTx/>
              <a:buNone/>
            </a:pPr>
            <a:r>
              <a:rPr lang="ru-RU" sz="2400" b="1" u="sng" dirty="0" smtClean="0">
                <a:solidFill>
                  <a:srgbClr val="C00000"/>
                </a:solidFill>
              </a:rPr>
              <a:t>Смесь растворов двух солей</a:t>
            </a:r>
          </a:p>
          <a:p>
            <a:pPr marL="609600" indent="-609600" algn="just">
              <a:lnSpc>
                <a:spcPct val="11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NaHCO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  +  Na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CO</a:t>
            </a:r>
            <a:r>
              <a:rPr lang="en-US" sz="2400" baseline="-25000" dirty="0" smtClean="0">
                <a:solidFill>
                  <a:schemeClr val="tx1"/>
                </a:solidFill>
              </a:rPr>
              <a:t>3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– карбонатный буфер</a:t>
            </a:r>
          </a:p>
          <a:p>
            <a:pPr marL="609600" indent="-609600" algn="just">
              <a:lnSpc>
                <a:spcPct val="11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</a:rPr>
              <a:t>NaH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PO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r>
              <a:rPr lang="en-US" sz="2400" dirty="0" smtClean="0">
                <a:solidFill>
                  <a:schemeClr val="tx1"/>
                </a:solidFill>
              </a:rPr>
              <a:t>  +  Na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HPO</a:t>
            </a:r>
            <a:r>
              <a:rPr lang="en-US" sz="2400" baseline="-25000" dirty="0" smtClean="0">
                <a:solidFill>
                  <a:schemeClr val="tx1"/>
                </a:solidFill>
              </a:rPr>
              <a:t>4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– фосфатный буфер </a:t>
            </a:r>
          </a:p>
          <a:p>
            <a:pPr marL="609600" indent="-609600" algn="just">
              <a:lnSpc>
                <a:spcPct val="3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————</a:t>
            </a:r>
            <a:r>
              <a:rPr lang="ru-RU" sz="2400" dirty="0" smtClean="0">
                <a:solidFill>
                  <a:schemeClr val="tx1"/>
                </a:solidFill>
              </a:rPr>
              <a:t>      </a:t>
            </a: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</a:rPr>
              <a:t>————</a:t>
            </a:r>
            <a:endParaRPr lang="ru-RU" sz="2400" dirty="0" smtClean="0">
              <a:solidFill>
                <a:schemeClr val="tx1"/>
              </a:solidFill>
            </a:endParaRPr>
          </a:p>
          <a:p>
            <a:pPr marL="609600" indent="-609600" algn="just">
              <a:lnSpc>
                <a:spcPct val="3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Роль </a:t>
            </a:r>
            <a:r>
              <a:rPr lang="ru-RU" sz="2400" dirty="0" err="1" smtClean="0">
                <a:solidFill>
                  <a:schemeClr val="tx1"/>
                </a:solidFill>
              </a:rPr>
              <a:t>к-ты</a:t>
            </a:r>
            <a:r>
              <a:rPr lang="ru-RU" sz="2400" dirty="0" smtClean="0">
                <a:solidFill>
                  <a:schemeClr val="tx1"/>
                </a:solidFill>
              </a:rPr>
              <a:t>     Роль соли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68002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err="1" smtClean="0">
                <a:solidFill>
                  <a:schemeClr val="tx1"/>
                </a:solidFill>
              </a:rPr>
              <a:t>Амфитропные</a:t>
            </a:r>
            <a:r>
              <a:rPr lang="ru-RU" sz="4400" b="1" dirty="0" smtClean="0">
                <a:solidFill>
                  <a:schemeClr val="tx1"/>
                </a:solidFill>
              </a:rPr>
              <a:t> соединения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Соединения, проявляющие как свойства кислот, так и оснований называются </a:t>
            </a:r>
            <a:r>
              <a:rPr lang="ru-RU" sz="2800" b="1" u="sng" dirty="0" err="1" smtClean="0">
                <a:solidFill>
                  <a:srgbClr val="C00000"/>
                </a:solidFill>
              </a:rPr>
              <a:t>амфитропными</a:t>
            </a:r>
            <a:r>
              <a:rPr lang="ru-RU" sz="2800" b="1" u="sng" dirty="0" smtClean="0">
                <a:solidFill>
                  <a:srgbClr val="C00000"/>
                </a:solidFill>
              </a:rPr>
              <a:t>.</a:t>
            </a:r>
            <a:r>
              <a:rPr lang="ru-RU" sz="2800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endParaRPr lang="ru-RU" b="1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PO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H</a:t>
            </a:r>
            <a:r>
              <a:rPr lang="en-US" b="1" baseline="30000" dirty="0" smtClean="0">
                <a:solidFill>
                  <a:schemeClr val="tx1"/>
                </a:solidFill>
              </a:rPr>
              <a:t>+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→ H</a:t>
            </a:r>
            <a:r>
              <a:rPr lang="en-US" b="1" baseline="-25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3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PO</a:t>
            </a:r>
            <a:r>
              <a:rPr lang="en-US" b="1" baseline="-25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4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</a:t>
            </a:r>
            <a:endParaRPr lang="ru-RU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>
                <a:solidFill>
                  <a:schemeClr val="tx1"/>
                </a:solidFill>
              </a:rPr>
              <a:t>  основание</a:t>
            </a:r>
            <a:r>
              <a:rPr lang="en-US" b="1" dirty="0" smtClean="0">
                <a:solidFill>
                  <a:schemeClr val="tx1"/>
                </a:solidFill>
              </a:rPr>
              <a:t>           </a:t>
            </a:r>
            <a:r>
              <a:rPr lang="ru-RU" b="1" dirty="0" err="1" smtClean="0">
                <a:solidFill>
                  <a:schemeClr val="tx1"/>
                </a:solidFill>
              </a:rPr>
              <a:t>сопр</a:t>
            </a:r>
            <a:r>
              <a:rPr lang="ru-RU" b="1" dirty="0" smtClean="0">
                <a:solidFill>
                  <a:schemeClr val="tx1"/>
                </a:solidFill>
              </a:rPr>
              <a:t>. кислота</a:t>
            </a:r>
            <a:endParaRPr lang="en-US" b="1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chemeClr val="tx1"/>
                </a:solidFill>
              </a:rPr>
              <a:t>  </a:t>
            </a: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chemeClr val="tx1"/>
                </a:solidFill>
              </a:rPr>
              <a:t> 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PO</a:t>
            </a:r>
            <a:r>
              <a:rPr lang="en-US" b="1" baseline="-25000" dirty="0" smtClean="0">
                <a:solidFill>
                  <a:schemeClr val="tx1"/>
                </a:solidFill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+ OH</a:t>
            </a:r>
            <a:r>
              <a:rPr lang="en-US" b="1" baseline="30000" dirty="0" smtClean="0">
                <a:solidFill>
                  <a:schemeClr val="tx1"/>
                </a:solidFill>
              </a:rPr>
              <a:t>-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→ HPO</a:t>
            </a:r>
            <a:r>
              <a:rPr lang="en-US" b="1" baseline="-25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2-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 + H</a:t>
            </a:r>
            <a:r>
              <a:rPr lang="en-US" b="1" baseline="-25000" dirty="0" smtClean="0">
                <a:solidFill>
                  <a:schemeClr val="tx1"/>
                </a:solidFill>
                <a:latin typeface="Calibri" panose="020F0502020204030204" pitchFamily="34" charset="0"/>
              </a:rPr>
              <a:t>2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O</a:t>
            </a:r>
            <a:endParaRPr lang="ru-RU" b="1" dirty="0" smtClean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ru-RU" b="1" dirty="0" smtClean="0">
                <a:solidFill>
                  <a:schemeClr val="tx1"/>
                </a:solidFill>
              </a:rPr>
              <a:t>        кислота</a:t>
            </a:r>
            <a:r>
              <a:rPr lang="en-US" b="1" dirty="0" smtClean="0">
                <a:solidFill>
                  <a:schemeClr val="tx1"/>
                </a:solidFill>
              </a:rPr>
              <a:t>                </a:t>
            </a:r>
            <a:r>
              <a:rPr lang="ru-RU" b="1" dirty="0" err="1" smtClean="0">
                <a:solidFill>
                  <a:schemeClr val="tx1"/>
                </a:solidFill>
              </a:rPr>
              <a:t>сопр</a:t>
            </a:r>
            <a:r>
              <a:rPr lang="ru-RU" b="1" dirty="0" smtClean="0">
                <a:solidFill>
                  <a:schemeClr val="tx1"/>
                </a:solidFill>
              </a:rPr>
              <a:t>. основание</a:t>
            </a:r>
            <a:endParaRPr lang="ru-RU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ru-RU" b="1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CH</a:t>
            </a:r>
            <a:r>
              <a:rPr lang="en-US" b="1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3</a:t>
            </a:r>
            <a:r>
              <a:rPr lang="en-US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COOH</a:t>
            </a:r>
            <a:r>
              <a:rPr lang="ru-RU" b="1" dirty="0" smtClean="0">
                <a:solidFill>
                  <a:schemeClr val="tx1"/>
                </a:solidFill>
                <a:sym typeface="Symbol" pitchFamily="18" charset="2"/>
              </a:rPr>
              <a:t>  +  </a:t>
            </a:r>
            <a:r>
              <a:rPr lang="en-US" b="1" dirty="0" smtClean="0">
                <a:solidFill>
                  <a:schemeClr val="tx1"/>
                </a:solidFill>
              </a:rPr>
              <a:t>H</a:t>
            </a:r>
            <a:r>
              <a:rPr lang="en-US" b="1" baseline="-25000" dirty="0" smtClean="0">
                <a:solidFill>
                  <a:schemeClr val="tx1"/>
                </a:solidFill>
              </a:rPr>
              <a:t>2</a:t>
            </a:r>
            <a:r>
              <a:rPr lang="en-US" b="1" dirty="0" smtClean="0">
                <a:solidFill>
                  <a:schemeClr val="tx1"/>
                </a:solidFill>
              </a:rPr>
              <a:t>O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</a:t>
            </a:r>
            <a:r>
              <a:rPr lang="ru-RU" b="1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CH</a:t>
            </a:r>
            <a:r>
              <a:rPr lang="en-US" b="1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COO</a:t>
            </a:r>
            <a:r>
              <a:rPr lang="en-US" b="1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+   H</a:t>
            </a:r>
            <a:r>
              <a:rPr lang="ru-RU" b="1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O</a:t>
            </a:r>
            <a:r>
              <a:rPr lang="en-US" b="1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+</a:t>
            </a:r>
            <a:endParaRPr lang="ru-RU" b="1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just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b="1" dirty="0" smtClean="0">
                <a:solidFill>
                  <a:schemeClr val="tx1"/>
                </a:solidFill>
              </a:rPr>
              <a:t>                   </a:t>
            </a:r>
            <a:r>
              <a:rPr lang="ru-RU" b="1" dirty="0" smtClean="0">
                <a:solidFill>
                  <a:schemeClr val="tx1"/>
                </a:solidFill>
              </a:rPr>
              <a:t>              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ru-RU" b="1" dirty="0" smtClean="0">
                <a:solidFill>
                  <a:schemeClr val="tx1"/>
                </a:solidFill>
              </a:rPr>
              <a:t>кислота</a:t>
            </a:r>
            <a:r>
              <a:rPr lang="en-US" b="1" dirty="0" smtClean="0">
                <a:solidFill>
                  <a:schemeClr val="tx1"/>
                </a:solidFill>
              </a:rPr>
              <a:t>                </a:t>
            </a:r>
            <a:r>
              <a:rPr lang="ru-RU" b="1" dirty="0" err="1" smtClean="0">
                <a:solidFill>
                  <a:schemeClr val="tx1"/>
                </a:solidFill>
              </a:rPr>
              <a:t>сопр</a:t>
            </a:r>
            <a:r>
              <a:rPr lang="ru-RU" b="1" dirty="0" smtClean="0">
                <a:solidFill>
                  <a:schemeClr val="tx1"/>
                </a:solidFill>
              </a:rPr>
              <a:t>. основание</a:t>
            </a:r>
            <a:endParaRPr lang="en-US" b="1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ru-RU" b="1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endParaRPr lang="ru-RU" b="1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CH</a:t>
            </a:r>
            <a:r>
              <a:rPr lang="en-US" b="1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3</a:t>
            </a:r>
            <a:r>
              <a:rPr lang="en-US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COOH</a:t>
            </a:r>
            <a:r>
              <a:rPr lang="ru-RU" b="1" dirty="0" smtClean="0">
                <a:solidFill>
                  <a:schemeClr val="tx1"/>
                </a:solidFill>
                <a:sym typeface="Symbol" pitchFamily="18" charset="2"/>
              </a:rPr>
              <a:t>  +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  H</a:t>
            </a:r>
            <a:r>
              <a:rPr lang="en-US" b="1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SO</a:t>
            </a:r>
            <a:r>
              <a:rPr lang="en-US" b="1" baseline="-25000" dirty="0" smtClean="0">
                <a:solidFill>
                  <a:schemeClr val="tx1"/>
                </a:solidFill>
                <a:sym typeface="Symbol" pitchFamily="18" charset="2"/>
              </a:rPr>
              <a:t>4 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  CH</a:t>
            </a:r>
            <a:r>
              <a:rPr lang="en-US" b="1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COOH</a:t>
            </a:r>
            <a:r>
              <a:rPr lang="en-US" b="1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b="1" baseline="30000" dirty="0" smtClean="0">
                <a:solidFill>
                  <a:schemeClr val="tx1"/>
                </a:solidFill>
                <a:sym typeface="Symbol" pitchFamily="18" charset="2"/>
              </a:rPr>
              <a:t>+  </a:t>
            </a:r>
            <a:r>
              <a:rPr lang="en-US" b="1" dirty="0" smtClean="0">
                <a:solidFill>
                  <a:schemeClr val="tx1"/>
                </a:solidFill>
                <a:sym typeface="Symbol" pitchFamily="18" charset="2"/>
              </a:rPr>
              <a:t>+ </a:t>
            </a:r>
            <a:r>
              <a:rPr lang="en-US" b="1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HSO</a:t>
            </a:r>
            <a:r>
              <a:rPr lang="en-US" b="1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4</a:t>
            </a:r>
            <a:r>
              <a:rPr lang="en-US" b="1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</a:p>
          <a:p>
            <a:pPr algn="just">
              <a:spcBef>
                <a:spcPts val="0"/>
              </a:spcBef>
              <a:spcAft>
                <a:spcPts val="0"/>
              </a:spcAft>
            </a:pPr>
            <a:r>
              <a:rPr lang="en-US" b="1" dirty="0" smtClean="0">
                <a:solidFill>
                  <a:schemeClr val="tx1"/>
                </a:solidFill>
              </a:rPr>
              <a:t>             </a:t>
            </a:r>
            <a:r>
              <a:rPr lang="ru-RU" b="1" dirty="0" smtClean="0">
                <a:solidFill>
                  <a:schemeClr val="tx1"/>
                </a:solidFill>
              </a:rPr>
              <a:t>               основание</a:t>
            </a:r>
            <a:r>
              <a:rPr lang="en-US" b="1" dirty="0" smtClean="0">
                <a:solidFill>
                  <a:schemeClr val="tx1"/>
                </a:solidFill>
              </a:rPr>
              <a:t>                   </a:t>
            </a:r>
            <a:r>
              <a:rPr lang="ru-RU" b="1" dirty="0" err="1" smtClean="0">
                <a:solidFill>
                  <a:schemeClr val="tx1"/>
                </a:solidFill>
              </a:rPr>
              <a:t>сопр</a:t>
            </a:r>
            <a:r>
              <a:rPr lang="ru-RU" b="1" dirty="0" smtClean="0">
                <a:solidFill>
                  <a:schemeClr val="tx1"/>
                </a:solidFill>
              </a:rPr>
              <a:t>. кислота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Расчет </a:t>
            </a:r>
            <a:r>
              <a:rPr lang="ru-RU" b="1" dirty="0" err="1" smtClean="0"/>
              <a:t>рН</a:t>
            </a:r>
            <a:r>
              <a:rPr lang="ru-RU" b="1" dirty="0" smtClean="0"/>
              <a:t> буферных растворов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200" b="1" u="sng" dirty="0" smtClean="0">
                <a:solidFill>
                  <a:srgbClr val="C00000"/>
                </a:solidFill>
              </a:rPr>
              <a:t>1. Слабая кислота и ее соль с сильным основанием (НА + ВА)</a:t>
            </a:r>
          </a:p>
          <a:p>
            <a:pPr marL="609600" indent="-609600">
              <a:buFontTx/>
              <a:buNone/>
            </a:pP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tx1"/>
                </a:solidFill>
              </a:rPr>
              <a:t>BA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 B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+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   30%</a:t>
            </a:r>
          </a:p>
          <a:p>
            <a:pPr marL="609600" indent="-609600"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HA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 H</a:t>
            </a:r>
            <a:r>
              <a:rPr lang="en-US" sz="32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  +   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</a:t>
            </a:r>
            <a:endParaRPr lang="ru-RU" sz="32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>
              <a:lnSpc>
                <a:spcPct val="130000"/>
              </a:lnSpc>
              <a:buFontTx/>
              <a:buNone/>
            </a:pP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Диссоциация слабой кислоты подавляется за </a:t>
            </a:r>
          </a:p>
          <a:p>
            <a:pPr marL="609600" indent="-609600">
              <a:lnSpc>
                <a:spcPct val="130000"/>
              </a:lnSpc>
              <a:buFontTx/>
              <a:buNone/>
            </a:pP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счет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[A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соли, поэтому:</a:t>
            </a:r>
          </a:p>
          <a:p>
            <a:pPr marL="609600" indent="-609600" algn="ctr">
              <a:lnSpc>
                <a:spcPct val="13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[HA] = C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к-ты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        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[A</a:t>
            </a:r>
            <a:r>
              <a:rPr lang="en-US" sz="32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]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2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endParaRPr lang="ru-RU" sz="32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1799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85918" y="285728"/>
            <a:ext cx="5590965" cy="1160965"/>
          </a:xfrm>
          <a:prstGeom prst="rect">
            <a:avLst/>
          </a:prstGeom>
          <a:noFill/>
        </p:spPr>
      </p:pic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2071678"/>
            <a:ext cx="3529878" cy="1000132"/>
          </a:xfrm>
          <a:prstGeom prst="rect">
            <a:avLst/>
          </a:prstGeom>
          <a:noFill/>
        </p:spPr>
      </p:pic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3429000"/>
            <a:ext cx="4323801" cy="104632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1092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14290"/>
            <a:ext cx="8215370" cy="6000792"/>
          </a:xfrm>
        </p:spPr>
        <p:txBody>
          <a:bodyPr>
            <a:normAutofit/>
          </a:bodyPr>
          <a:lstStyle/>
          <a:p>
            <a:r>
              <a:rPr lang="ru-RU" sz="2800" b="1" u="sng" dirty="0" smtClean="0">
                <a:solidFill>
                  <a:srgbClr val="C00000"/>
                </a:solidFill>
              </a:rPr>
              <a:t>2. Слабое основание и его соль с сильной кислотой (ВОН + ВА)</a:t>
            </a:r>
          </a:p>
          <a:p>
            <a:pPr marL="609600" indent="-609600">
              <a:buFontTx/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BA 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   B</a:t>
            </a:r>
            <a:r>
              <a:rPr lang="en-US" sz="36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  +   A</a:t>
            </a:r>
            <a:r>
              <a:rPr lang="en-US" sz="36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   30%</a:t>
            </a:r>
          </a:p>
          <a:p>
            <a:pPr marL="609600" indent="-609600">
              <a:buFontTx/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BOH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   B</a:t>
            </a:r>
            <a:r>
              <a:rPr lang="en-US" sz="36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  +   OH</a:t>
            </a:r>
            <a:r>
              <a:rPr lang="en-US" sz="36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36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</a:t>
            </a:r>
            <a:endParaRPr lang="ru-RU" sz="36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>
              <a:lnSpc>
                <a:spcPct val="130000"/>
              </a:lnSpc>
              <a:buFontTx/>
              <a:buNone/>
            </a:pP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Диссоциация слабого основания подавляется за счет 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[B</a:t>
            </a:r>
            <a:r>
              <a:rPr lang="en-US" sz="36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соли, поэтому:</a:t>
            </a:r>
          </a:p>
          <a:p>
            <a:pPr marL="609600" indent="-609600" algn="ctr">
              <a:lnSpc>
                <a:spcPct val="130000"/>
              </a:lnSpc>
              <a:buFontTx/>
              <a:buNone/>
            </a:pP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[</a:t>
            </a:r>
            <a:r>
              <a:rPr lang="en-US" sz="3600" dirty="0" smtClean="0">
                <a:solidFill>
                  <a:schemeClr val="tx1"/>
                </a:solidFill>
              </a:rPr>
              <a:t>BOH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] = C</a:t>
            </a:r>
            <a:r>
              <a:rPr lang="ru-RU" sz="3600" baseline="-25000" dirty="0" err="1" smtClean="0">
                <a:solidFill>
                  <a:schemeClr val="tx1"/>
                </a:solidFill>
                <a:sym typeface="Symbol" pitchFamily="18" charset="2"/>
              </a:rPr>
              <a:t>осн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            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[B</a:t>
            </a:r>
            <a:r>
              <a:rPr lang="en-US" sz="36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]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= </a:t>
            </a:r>
            <a:r>
              <a:rPr lang="ru-RU" sz="3600" dirty="0" err="1" smtClean="0">
                <a:solidFill>
                  <a:schemeClr val="tx1"/>
                </a:solidFill>
                <a:sym typeface="Symbol" pitchFamily="18" charset="2"/>
              </a:rPr>
              <a:t>С</a:t>
            </a:r>
            <a:r>
              <a:rPr lang="ru-RU" sz="3600" baseline="-25000" dirty="0" err="1" smtClean="0">
                <a:solidFill>
                  <a:schemeClr val="tx1"/>
                </a:solidFill>
                <a:sym typeface="Symbol" pitchFamily="18" charset="2"/>
              </a:rPr>
              <a:t>соли</a:t>
            </a:r>
            <a:endParaRPr lang="ru-RU" sz="3600" b="1" u="sng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16932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428604"/>
            <a:ext cx="5021690" cy="1009652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57488" y="1857364"/>
            <a:ext cx="3015104" cy="1000132"/>
          </a:xfrm>
          <a:prstGeom prst="rect">
            <a:avLst/>
          </a:prstGeom>
          <a:noFill/>
        </p:spPr>
      </p:pic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98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83096" y="3143248"/>
            <a:ext cx="3455288" cy="928694"/>
          </a:xfrm>
          <a:prstGeom prst="rect">
            <a:avLst/>
          </a:prstGeom>
          <a:noFill/>
        </p:spPr>
      </p:pic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99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4286256"/>
            <a:ext cx="4071966" cy="90488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37695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501122" cy="5654804"/>
          </a:xfrm>
        </p:spPr>
        <p:txBody>
          <a:bodyPr>
            <a:normAutofit/>
          </a:bodyPr>
          <a:lstStyle/>
          <a:p>
            <a:r>
              <a:rPr lang="ru-RU" sz="3200" b="1" u="sng" dirty="0" smtClean="0">
                <a:solidFill>
                  <a:srgbClr val="C00000"/>
                </a:solidFill>
              </a:rPr>
              <a:t>3. Смесь растворов двух солей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NaHCO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  +  Na</a:t>
            </a:r>
            <a:r>
              <a:rPr lang="en-US" sz="3200" baseline="-25000" dirty="0" smtClean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CO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    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NaH</a:t>
            </a:r>
            <a:r>
              <a:rPr lang="en-US" sz="3200" baseline="-25000" dirty="0" smtClean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PO</a:t>
            </a:r>
            <a:r>
              <a:rPr lang="en-US" sz="3200" baseline="-25000" dirty="0" smtClean="0">
                <a:solidFill>
                  <a:schemeClr val="tx1"/>
                </a:solidFill>
              </a:rPr>
              <a:t>4</a:t>
            </a:r>
            <a:r>
              <a:rPr lang="en-US" sz="3200" dirty="0" smtClean="0">
                <a:solidFill>
                  <a:schemeClr val="tx1"/>
                </a:solidFill>
              </a:rPr>
              <a:t>  +  Na</a:t>
            </a:r>
            <a:r>
              <a:rPr lang="en-US" sz="3200" baseline="-25000" dirty="0" smtClean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HPO</a:t>
            </a:r>
            <a:r>
              <a:rPr lang="en-US" sz="3200" baseline="-25000" dirty="0" smtClean="0">
                <a:solidFill>
                  <a:schemeClr val="tx1"/>
                </a:solidFill>
              </a:rPr>
              <a:t>4</a:t>
            </a:r>
            <a:endParaRPr lang="ru-RU" sz="3200" baseline="-25000" dirty="0" smtClean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  <a:buFontTx/>
              <a:buNone/>
            </a:pPr>
            <a:endParaRPr lang="ru-RU" sz="3200" b="1" u="sng" dirty="0">
              <a:solidFill>
                <a:schemeClr val="tx1"/>
              </a:solidFill>
            </a:endParaRP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40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50" y="2786058"/>
            <a:ext cx="4125544" cy="9640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1905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1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К 15 мл 0,03 М раствора муравьиной кислоты (рК=3,75) добавили 12 мл 0,15 М раствора формиата калия. Определить </a:t>
            </a:r>
            <a:r>
              <a:rPr lang="ru-RU" sz="3200" dirty="0" err="1" smtClean="0">
                <a:solidFill>
                  <a:schemeClr val="tx1"/>
                </a:solidFill>
              </a:rPr>
              <a:t>рН</a:t>
            </a:r>
            <a:r>
              <a:rPr lang="ru-RU" sz="3200" dirty="0" smtClean="0">
                <a:solidFill>
                  <a:schemeClr val="tx1"/>
                </a:solidFill>
              </a:rPr>
              <a:t> полученного раствора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908306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chemeClr val="tx1"/>
                </a:solidFill>
              </a:rPr>
              <a:t>1 способ: расчет с учетом разведения</a:t>
            </a:r>
            <a:endParaRPr lang="ru-RU" sz="3200" dirty="0" smtClean="0">
              <a:solidFill>
                <a:schemeClr val="tx1"/>
              </a:solidFill>
            </a:endParaRPr>
          </a:p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НСООН + НСООК</a:t>
            </a:r>
          </a:p>
          <a:p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000372"/>
            <a:ext cx="2643206" cy="888764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929065"/>
            <a:ext cx="2667002" cy="821437"/>
          </a:xfrm>
          <a:prstGeom prst="rect">
            <a:avLst/>
          </a:prstGeom>
          <a:noFill/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63135" y="5000636"/>
            <a:ext cx="3837691" cy="9286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66682511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42852"/>
            <a:ext cx="8929718" cy="6072230"/>
          </a:xfrm>
        </p:spPr>
        <p:txBody>
          <a:bodyPr>
            <a:normAutofit/>
          </a:bodyPr>
          <a:lstStyle/>
          <a:p>
            <a:pPr algn="ctr">
              <a:lnSpc>
                <a:spcPct val="40000"/>
              </a:lnSpc>
              <a:buFontTx/>
              <a:buNone/>
            </a:pPr>
            <a:endParaRPr lang="ru-RU" sz="24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40000"/>
              </a:lnSpc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2 способ: расчет через количество вещества</a:t>
            </a:r>
            <a:endParaRPr lang="en-US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1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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(</a:t>
            </a:r>
            <a:r>
              <a:rPr lang="ru-RU" sz="2800" dirty="0" err="1" smtClean="0">
                <a:solidFill>
                  <a:schemeClr val="tx1"/>
                </a:solidFill>
                <a:sym typeface="Symbol" pitchFamily="18" charset="2"/>
              </a:rPr>
              <a:t>мМоль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)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= C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 V(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мл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) </a:t>
            </a:r>
            <a:endParaRPr lang="ru-RU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10000"/>
              </a:lnSpc>
              <a:buNone/>
            </a:pP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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(Моль)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= C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 V(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л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) </a:t>
            </a:r>
            <a:endParaRPr lang="ru-RU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endParaRPr lang="ru-RU" sz="2800" dirty="0" smtClean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НСООН     </a:t>
            </a:r>
            <a:r>
              <a:rPr lang="en-US" sz="2800" dirty="0" smtClean="0">
                <a:solidFill>
                  <a:schemeClr val="tx1"/>
                </a:solidFill>
              </a:rPr>
              <a:t> +  </a:t>
            </a:r>
            <a:r>
              <a:rPr lang="ru-RU" sz="2800" dirty="0" smtClean="0">
                <a:solidFill>
                  <a:schemeClr val="tx1"/>
                </a:solidFill>
              </a:rPr>
              <a:t>    НСООК</a:t>
            </a:r>
          </a:p>
          <a:p>
            <a:pPr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                       15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0,03 = 0,45 </a:t>
            </a:r>
            <a:r>
              <a:rPr lang="ru-RU" sz="2800" dirty="0" err="1" smtClean="0">
                <a:solidFill>
                  <a:schemeClr val="tx1"/>
                </a:solidFill>
                <a:sym typeface="Symbol" pitchFamily="18" charset="2"/>
              </a:rPr>
              <a:t>мМ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       12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 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0,15 = 1,8 </a:t>
            </a:r>
            <a:r>
              <a:rPr lang="ru-RU" sz="2800" dirty="0" err="1" smtClean="0">
                <a:solidFill>
                  <a:schemeClr val="tx1"/>
                </a:solidFill>
                <a:sym typeface="Symbol" pitchFamily="18" charset="2"/>
              </a:rPr>
              <a:t>мМ</a:t>
            </a:r>
            <a:endParaRPr lang="en-US" sz="2800" dirty="0">
              <a:solidFill>
                <a:schemeClr val="tx1"/>
              </a:solidFill>
              <a:sym typeface="Symbol" pitchFamily="18" charset="2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4028" y="3571876"/>
            <a:ext cx="3837691" cy="928694"/>
          </a:xfrm>
          <a:prstGeom prst="rect">
            <a:avLst/>
          </a:prstGeom>
          <a:noFill/>
        </p:spPr>
      </p:pic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5072074"/>
            <a:ext cx="4454088" cy="10334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4162535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2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845734"/>
            <a:ext cx="7795288" cy="4023360"/>
          </a:xfrm>
        </p:spPr>
        <p:txBody>
          <a:bodyPr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Смешали 10 мл 0,3 М раствора </a:t>
            </a:r>
            <a:r>
              <a:rPr lang="en-US" sz="2800" dirty="0" err="1" smtClean="0">
                <a:solidFill>
                  <a:schemeClr val="tx1"/>
                </a:solidFill>
              </a:rPr>
              <a:t>HCl</a:t>
            </a:r>
            <a:r>
              <a:rPr lang="ru-RU" sz="2800" dirty="0" smtClean="0">
                <a:solidFill>
                  <a:schemeClr val="tx1"/>
                </a:solidFill>
              </a:rPr>
              <a:t>  и  20 мл  0,2 М  раствора </a:t>
            </a:r>
            <a:r>
              <a:rPr lang="en-US" sz="2800" dirty="0" smtClean="0">
                <a:solidFill>
                  <a:schemeClr val="tx1"/>
                </a:solidFill>
              </a:rPr>
              <a:t>NH</a:t>
            </a:r>
            <a:r>
              <a:rPr lang="en-US" sz="2800" baseline="-25000" dirty="0" smtClean="0">
                <a:solidFill>
                  <a:schemeClr val="tx1"/>
                </a:solidFill>
              </a:rPr>
              <a:t>4</a:t>
            </a:r>
            <a:r>
              <a:rPr lang="en-US" sz="2800" dirty="0" smtClean="0">
                <a:solidFill>
                  <a:schemeClr val="tx1"/>
                </a:solidFill>
              </a:rPr>
              <a:t>OH</a:t>
            </a:r>
            <a:r>
              <a:rPr lang="ru-RU" sz="2800" dirty="0" smtClean="0">
                <a:solidFill>
                  <a:schemeClr val="tx1"/>
                </a:solidFill>
              </a:rPr>
              <a:t>.   Вычислите </a:t>
            </a:r>
            <a:r>
              <a:rPr lang="ru-RU" sz="2800" dirty="0" err="1" smtClean="0">
                <a:solidFill>
                  <a:schemeClr val="tx1"/>
                </a:solidFill>
              </a:rPr>
              <a:t>рН</a:t>
            </a:r>
            <a:r>
              <a:rPr lang="ru-RU" sz="2800" dirty="0" smtClean="0">
                <a:solidFill>
                  <a:schemeClr val="tx1"/>
                </a:solidFill>
              </a:rPr>
              <a:t> полученного раствора.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147248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1714488"/>
            <a:ext cx="8286808" cy="4929222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ru-RU" sz="3100" dirty="0" smtClean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100" dirty="0" smtClean="0">
                <a:solidFill>
                  <a:schemeClr val="tx1"/>
                </a:solidFill>
              </a:rPr>
              <a:t>NH</a:t>
            </a:r>
            <a:r>
              <a:rPr lang="en-US" sz="3100" baseline="-25000" dirty="0" smtClean="0">
                <a:solidFill>
                  <a:schemeClr val="tx1"/>
                </a:solidFill>
              </a:rPr>
              <a:t>4</a:t>
            </a:r>
            <a:r>
              <a:rPr lang="en-US" sz="3100" dirty="0" smtClean="0">
                <a:solidFill>
                  <a:schemeClr val="tx1"/>
                </a:solidFill>
              </a:rPr>
              <a:t>OH   +    </a:t>
            </a:r>
            <a:r>
              <a:rPr lang="en-US" sz="3100" dirty="0" err="1" smtClean="0">
                <a:solidFill>
                  <a:schemeClr val="tx1"/>
                </a:solidFill>
              </a:rPr>
              <a:t>HCl</a:t>
            </a:r>
            <a:r>
              <a:rPr lang="en-US" sz="3100" dirty="0" smtClean="0">
                <a:solidFill>
                  <a:schemeClr val="tx1"/>
                </a:solidFill>
              </a:rPr>
              <a:t>    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   NH</a:t>
            </a:r>
            <a:r>
              <a:rPr lang="en-US" sz="3100" baseline="-25000" dirty="0" smtClean="0">
                <a:solidFill>
                  <a:schemeClr val="tx1"/>
                </a:solidFill>
                <a:sym typeface="Symbol" pitchFamily="18" charset="2"/>
              </a:rPr>
              <a:t>4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Cl   +   H</a:t>
            </a:r>
            <a:r>
              <a:rPr lang="en-US" sz="3100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O</a:t>
            </a:r>
            <a:endParaRPr lang="ru-RU" sz="31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buNone/>
            </a:pP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(</a:t>
            </a:r>
            <a:r>
              <a:rPr lang="en-US" sz="3100" dirty="0" smtClean="0">
                <a:solidFill>
                  <a:schemeClr val="tx1"/>
                </a:solidFill>
              </a:rPr>
              <a:t>NH</a:t>
            </a:r>
            <a:r>
              <a:rPr lang="en-US" sz="3100" baseline="-25000" dirty="0" smtClean="0">
                <a:solidFill>
                  <a:schemeClr val="tx1"/>
                </a:solidFill>
              </a:rPr>
              <a:t>4</a:t>
            </a:r>
            <a:r>
              <a:rPr lang="en-US" sz="3100" dirty="0" smtClean="0">
                <a:solidFill>
                  <a:schemeClr val="tx1"/>
                </a:solidFill>
              </a:rPr>
              <a:t>OH) = 20 </a:t>
            </a:r>
            <a:r>
              <a:rPr lang="en-US" sz="31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 </a:t>
            </a:r>
            <a:r>
              <a:rPr lang="ru-RU" sz="3100" dirty="0" smtClean="0">
                <a:solidFill>
                  <a:schemeClr val="tx1"/>
                </a:solidFill>
                <a:sym typeface="Symbol" pitchFamily="18" charset="2"/>
              </a:rPr>
              <a:t>0,2 = 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4 </a:t>
            </a:r>
            <a:r>
              <a:rPr lang="ru-RU" sz="3100" dirty="0" err="1" smtClean="0">
                <a:solidFill>
                  <a:schemeClr val="tx1"/>
                </a:solidFill>
                <a:sym typeface="Symbol" pitchFamily="18" charset="2"/>
              </a:rPr>
              <a:t>мМ</a:t>
            </a:r>
            <a:endParaRPr lang="ru-RU" sz="31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buNone/>
            </a:pP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(</a:t>
            </a:r>
            <a:r>
              <a:rPr lang="en-US" sz="3100" dirty="0" err="1" smtClean="0">
                <a:solidFill>
                  <a:schemeClr val="tx1"/>
                </a:solidFill>
              </a:rPr>
              <a:t>HCl</a:t>
            </a:r>
            <a:r>
              <a:rPr lang="en-US" sz="3100" dirty="0" smtClean="0">
                <a:solidFill>
                  <a:schemeClr val="tx1"/>
                </a:solidFill>
              </a:rPr>
              <a:t>) = </a:t>
            </a:r>
            <a:r>
              <a:rPr lang="ru-RU" sz="3100" dirty="0" smtClean="0">
                <a:solidFill>
                  <a:schemeClr val="tx1"/>
                </a:solidFill>
              </a:rPr>
              <a:t>1</a:t>
            </a:r>
            <a:r>
              <a:rPr lang="en-US" sz="3100" dirty="0" smtClean="0">
                <a:solidFill>
                  <a:schemeClr val="tx1"/>
                </a:solidFill>
              </a:rPr>
              <a:t>0 </a:t>
            </a:r>
            <a:r>
              <a:rPr lang="en-US" sz="31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 </a:t>
            </a:r>
            <a:r>
              <a:rPr lang="ru-RU" sz="3100" dirty="0" smtClean="0">
                <a:solidFill>
                  <a:schemeClr val="tx1"/>
                </a:solidFill>
                <a:sym typeface="Symbol" pitchFamily="18" charset="2"/>
              </a:rPr>
              <a:t>0,3 = 3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  <a:sym typeface="Symbol" pitchFamily="18" charset="2"/>
              </a:rPr>
              <a:t>мМ</a:t>
            </a:r>
            <a:endParaRPr lang="ru-RU" sz="31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buNone/>
            </a:pPr>
            <a:endParaRPr lang="ru-RU" sz="3100" dirty="0" smtClean="0">
              <a:solidFill>
                <a:schemeClr val="tx1"/>
              </a:solidFill>
            </a:endParaRPr>
          </a:p>
          <a:p>
            <a:pPr algn="just">
              <a:lnSpc>
                <a:spcPct val="120000"/>
              </a:lnSpc>
              <a:buNone/>
            </a:pPr>
            <a:r>
              <a:rPr lang="ru-RU" sz="3100" dirty="0" smtClean="0">
                <a:solidFill>
                  <a:schemeClr val="tx1"/>
                </a:solidFill>
              </a:rPr>
              <a:t>Т.к. реагируют 1:1, в избытке остается аммиак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sz="3100" dirty="0" smtClean="0">
                <a:solidFill>
                  <a:schemeClr val="tx1"/>
                </a:solidFill>
              </a:rPr>
              <a:t>3 </a:t>
            </a:r>
            <a:r>
              <a:rPr lang="ru-RU" sz="3100" dirty="0" err="1" smtClean="0">
                <a:solidFill>
                  <a:schemeClr val="tx1"/>
                </a:solidFill>
              </a:rPr>
              <a:t>мМ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err="1" smtClean="0">
                <a:solidFill>
                  <a:schemeClr val="tx1"/>
                </a:solidFill>
              </a:rPr>
              <a:t>HCl</a:t>
            </a:r>
            <a:r>
              <a:rPr lang="ru-RU" sz="3100" dirty="0" smtClean="0">
                <a:solidFill>
                  <a:schemeClr val="tx1"/>
                </a:solidFill>
              </a:rPr>
              <a:t> и 3 </a:t>
            </a:r>
            <a:r>
              <a:rPr lang="ru-RU" sz="3100" dirty="0" err="1" smtClean="0">
                <a:solidFill>
                  <a:schemeClr val="tx1"/>
                </a:solidFill>
              </a:rPr>
              <a:t>мМ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smtClean="0">
                <a:solidFill>
                  <a:schemeClr val="tx1"/>
                </a:solidFill>
              </a:rPr>
              <a:t>NH</a:t>
            </a:r>
            <a:r>
              <a:rPr lang="en-US" sz="3100" baseline="-25000" dirty="0" smtClean="0">
                <a:solidFill>
                  <a:schemeClr val="tx1"/>
                </a:solidFill>
              </a:rPr>
              <a:t>4</a:t>
            </a:r>
            <a:r>
              <a:rPr lang="en-US" sz="3100" dirty="0" smtClean="0">
                <a:solidFill>
                  <a:schemeClr val="tx1"/>
                </a:solidFill>
              </a:rPr>
              <a:t>OH</a:t>
            </a:r>
            <a:r>
              <a:rPr lang="ru-RU" sz="3100" dirty="0" smtClean="0">
                <a:solidFill>
                  <a:schemeClr val="tx1"/>
                </a:solidFill>
              </a:rPr>
              <a:t> вступают в реакцию с образованием 3 </a:t>
            </a:r>
            <a:r>
              <a:rPr lang="ru-RU" sz="3100" dirty="0" err="1" smtClean="0">
                <a:solidFill>
                  <a:schemeClr val="tx1"/>
                </a:solidFill>
              </a:rPr>
              <a:t>мМ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NH</a:t>
            </a:r>
            <a:r>
              <a:rPr lang="en-US" sz="3100" baseline="-25000" dirty="0" smtClean="0">
                <a:solidFill>
                  <a:schemeClr val="tx1"/>
                </a:solidFill>
                <a:sym typeface="Symbol" pitchFamily="18" charset="2"/>
              </a:rPr>
              <a:t>4</a:t>
            </a:r>
            <a:r>
              <a:rPr lang="en-US" sz="3100" dirty="0" smtClean="0">
                <a:solidFill>
                  <a:schemeClr val="tx1"/>
                </a:solidFill>
                <a:sym typeface="Symbol" pitchFamily="18" charset="2"/>
              </a:rPr>
              <a:t>Cl</a:t>
            </a:r>
            <a:r>
              <a:rPr lang="ru-RU" sz="3100" dirty="0" smtClean="0">
                <a:solidFill>
                  <a:schemeClr val="tx1"/>
                </a:solidFill>
                <a:sym typeface="Symbol" pitchFamily="18" charset="2"/>
              </a:rPr>
              <a:t> и остается 1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ru-RU" sz="3100" dirty="0" err="1" smtClean="0">
                <a:solidFill>
                  <a:schemeClr val="tx1"/>
                </a:solidFill>
              </a:rPr>
              <a:t>мМ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r>
              <a:rPr lang="en-US" sz="3100" dirty="0" smtClean="0">
                <a:solidFill>
                  <a:schemeClr val="tx1"/>
                </a:solidFill>
              </a:rPr>
              <a:t>NH</a:t>
            </a:r>
            <a:r>
              <a:rPr lang="en-US" sz="3100" baseline="-25000" dirty="0" smtClean="0">
                <a:solidFill>
                  <a:schemeClr val="tx1"/>
                </a:solidFill>
              </a:rPr>
              <a:t>4</a:t>
            </a:r>
            <a:r>
              <a:rPr lang="en-US" sz="3100" dirty="0" smtClean="0">
                <a:solidFill>
                  <a:schemeClr val="tx1"/>
                </a:solidFill>
              </a:rPr>
              <a:t>OH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  <a:endParaRPr lang="ru-RU" sz="31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just">
              <a:lnSpc>
                <a:spcPct val="120000"/>
              </a:lnSpc>
              <a:buNone/>
            </a:pPr>
            <a:r>
              <a:rPr lang="ru-RU" sz="3100" dirty="0" smtClean="0">
                <a:solidFill>
                  <a:schemeClr val="tx1"/>
                </a:solidFill>
                <a:sym typeface="Symbol" pitchFamily="18" charset="2"/>
              </a:rPr>
              <a:t>В растворе слабое основание и его соль – буферный раствор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62007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err="1" smtClean="0">
                <a:solidFill>
                  <a:schemeClr val="tx1"/>
                </a:solidFill>
              </a:rPr>
              <a:t>Протолитическое</a:t>
            </a:r>
            <a:r>
              <a:rPr lang="ru-RU" sz="4400" b="1" dirty="0" smtClean="0">
                <a:solidFill>
                  <a:schemeClr val="tx1"/>
                </a:solidFill>
              </a:rPr>
              <a:t> равновесие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Кислоты и основания находятся в </a:t>
            </a:r>
            <a:r>
              <a:rPr lang="ru-RU" sz="3200" dirty="0" err="1" smtClean="0">
                <a:solidFill>
                  <a:schemeClr val="tx1"/>
                </a:solidFill>
              </a:rPr>
              <a:t>протолитическом</a:t>
            </a:r>
            <a:r>
              <a:rPr lang="ru-RU" sz="3200" dirty="0" smtClean="0">
                <a:solidFill>
                  <a:schemeClr val="tx1"/>
                </a:solidFill>
              </a:rPr>
              <a:t> равновесии. </a:t>
            </a:r>
            <a:r>
              <a:rPr lang="ru-RU" sz="3200" b="1" u="sng" dirty="0" err="1" smtClean="0">
                <a:solidFill>
                  <a:srgbClr val="C00000"/>
                </a:solidFill>
              </a:rPr>
              <a:t>Протолитическое</a:t>
            </a:r>
            <a:r>
              <a:rPr lang="ru-RU" sz="3200" b="1" u="sng" dirty="0" smtClean="0">
                <a:solidFill>
                  <a:srgbClr val="C00000"/>
                </a:solidFill>
              </a:rPr>
              <a:t> равновесие </a:t>
            </a:r>
            <a:r>
              <a:rPr lang="ru-RU" sz="3200" dirty="0" smtClean="0">
                <a:solidFill>
                  <a:schemeClr val="tx1"/>
                </a:solidFill>
              </a:rPr>
              <a:t>– </a:t>
            </a:r>
            <a:r>
              <a:rPr lang="ru-RU" sz="3200" dirty="0" err="1" smtClean="0">
                <a:solidFill>
                  <a:schemeClr val="tx1"/>
                </a:solidFill>
              </a:rPr>
              <a:t>равновесие</a:t>
            </a:r>
            <a:r>
              <a:rPr lang="ru-RU" sz="3200" dirty="0" smtClean="0">
                <a:solidFill>
                  <a:schemeClr val="tx1"/>
                </a:solidFill>
              </a:rPr>
              <a:t>, в котором участвует протон (ион Н</a:t>
            </a:r>
            <a:r>
              <a:rPr lang="ru-RU" sz="3200" baseline="30000" dirty="0" smtClean="0">
                <a:solidFill>
                  <a:schemeClr val="tx1"/>
                </a:solidFill>
              </a:rPr>
              <a:t>+</a:t>
            </a:r>
            <a:r>
              <a:rPr lang="ru-RU" sz="3200" dirty="0" smtClean="0">
                <a:solidFill>
                  <a:schemeClr val="tx1"/>
                </a:solidFill>
              </a:rPr>
              <a:t>)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009602" cy="5654804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200" dirty="0" smtClean="0">
                <a:sym typeface="Symbol" pitchFamily="18" charset="2"/>
              </a:rPr>
              <a:t>(</a:t>
            </a:r>
            <a:r>
              <a:rPr lang="en-US" sz="3200" dirty="0" smtClean="0"/>
              <a:t>NH</a:t>
            </a:r>
            <a:r>
              <a:rPr lang="en-US" sz="3200" baseline="-25000" dirty="0" smtClean="0"/>
              <a:t>4</a:t>
            </a:r>
            <a:r>
              <a:rPr lang="en-US" sz="3200" dirty="0" smtClean="0"/>
              <a:t>OH) = </a:t>
            </a:r>
            <a:r>
              <a:rPr lang="ru-RU" sz="3200" dirty="0" smtClean="0"/>
              <a:t>4 </a:t>
            </a:r>
            <a:r>
              <a:rPr lang="ru-RU" sz="3200" dirty="0" smtClean="0">
                <a:cs typeface="Times New Roman" charset="0"/>
              </a:rPr>
              <a:t>–</a:t>
            </a:r>
            <a:r>
              <a:rPr lang="ru-RU" sz="3200" dirty="0" smtClean="0"/>
              <a:t> 3</a:t>
            </a:r>
            <a:r>
              <a:rPr lang="en-US" sz="3200" dirty="0" smtClean="0"/>
              <a:t> </a:t>
            </a:r>
            <a:r>
              <a:rPr lang="ru-RU" sz="3200" dirty="0" smtClean="0">
                <a:sym typeface="Symbol" pitchFamily="18" charset="2"/>
              </a:rPr>
              <a:t> = 1</a:t>
            </a:r>
            <a:r>
              <a:rPr lang="en-US" sz="3200" dirty="0" smtClean="0">
                <a:sym typeface="Symbol" pitchFamily="18" charset="2"/>
              </a:rPr>
              <a:t> </a:t>
            </a:r>
            <a:r>
              <a:rPr lang="ru-RU" sz="3200" dirty="0" err="1" smtClean="0">
                <a:sym typeface="Symbol" pitchFamily="18" charset="2"/>
              </a:rPr>
              <a:t>мМ</a:t>
            </a:r>
            <a:endParaRPr lang="ru-RU" sz="3200" dirty="0" smtClean="0">
              <a:sym typeface="Symbol" pitchFamily="18" charset="2"/>
            </a:endParaRPr>
          </a:p>
          <a:p>
            <a:pPr algn="ctr">
              <a:buFontTx/>
              <a:buNone/>
            </a:pPr>
            <a:r>
              <a:rPr lang="en-US" sz="3200" dirty="0" smtClean="0">
                <a:sym typeface="Symbol" pitchFamily="18" charset="2"/>
              </a:rPr>
              <a:t>(NH</a:t>
            </a:r>
            <a:r>
              <a:rPr lang="en-US" sz="3200" baseline="-25000" dirty="0" smtClean="0">
                <a:sym typeface="Symbol" pitchFamily="18" charset="2"/>
              </a:rPr>
              <a:t>4</a:t>
            </a:r>
            <a:r>
              <a:rPr lang="en-US" sz="3200" dirty="0" smtClean="0">
                <a:sym typeface="Symbol" pitchFamily="18" charset="2"/>
              </a:rPr>
              <a:t>Cl</a:t>
            </a:r>
            <a:r>
              <a:rPr lang="en-US" sz="3200" dirty="0" smtClean="0"/>
              <a:t>) </a:t>
            </a:r>
            <a:r>
              <a:rPr lang="ru-RU" sz="3200" dirty="0" smtClean="0">
                <a:sym typeface="Symbol" pitchFamily="18" charset="2"/>
              </a:rPr>
              <a:t>= 3</a:t>
            </a:r>
            <a:r>
              <a:rPr lang="en-US" sz="3200" dirty="0" smtClean="0">
                <a:sym typeface="Symbol" pitchFamily="18" charset="2"/>
              </a:rPr>
              <a:t> </a:t>
            </a:r>
            <a:r>
              <a:rPr lang="ru-RU" sz="3200" dirty="0" err="1" smtClean="0">
                <a:sym typeface="Symbol" pitchFamily="18" charset="2"/>
              </a:rPr>
              <a:t>мМ</a:t>
            </a:r>
            <a:endParaRPr lang="ru-RU" sz="3200" dirty="0" smtClean="0">
              <a:sym typeface="Symbol" pitchFamily="18" charset="2"/>
            </a:endParaRPr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1969592"/>
            <a:ext cx="4139201" cy="8879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571736" y="3071810"/>
            <a:ext cx="4214842" cy="264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40000"/>
              </a:lnSpc>
              <a:buFontTx/>
              <a:buNone/>
            </a:pPr>
            <a:r>
              <a:rPr lang="ru-RU" sz="2800" dirty="0" smtClean="0">
                <a:sym typeface="Symbol" pitchFamily="18" charset="2"/>
              </a:rPr>
              <a:t>Из таблицы </a:t>
            </a:r>
            <a:r>
              <a:rPr lang="en-US" sz="2800" dirty="0" err="1" smtClean="0">
                <a:sym typeface="Symbol" pitchFamily="18" charset="2"/>
              </a:rPr>
              <a:t>pK</a:t>
            </a:r>
            <a:r>
              <a:rPr lang="ru-RU" sz="2800" baseline="-25000" dirty="0" err="1" smtClean="0">
                <a:sym typeface="Symbol" pitchFamily="18" charset="2"/>
              </a:rPr>
              <a:t>осн</a:t>
            </a:r>
            <a:r>
              <a:rPr lang="en-US" sz="2800" dirty="0" smtClean="0">
                <a:sym typeface="Symbol" pitchFamily="18" charset="2"/>
              </a:rPr>
              <a:t> = 4,75</a:t>
            </a:r>
            <a:endParaRPr lang="en-US" sz="2800" dirty="0">
              <a:sym typeface="Symbol" pitchFamily="18" charset="2"/>
            </a:endParaRP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000504"/>
            <a:ext cx="4315696" cy="92869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9347235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3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Сколько мл 0,2 М раствора </a:t>
            </a:r>
            <a:r>
              <a:rPr lang="en-US" sz="3200" dirty="0" err="1" smtClean="0">
                <a:solidFill>
                  <a:schemeClr val="tx1"/>
                </a:solidFill>
              </a:rPr>
              <a:t>NaOH</a:t>
            </a:r>
            <a:r>
              <a:rPr lang="ru-RU" sz="3200" dirty="0" smtClean="0">
                <a:solidFill>
                  <a:schemeClr val="tx1"/>
                </a:solidFill>
              </a:rPr>
              <a:t> надо добавить к 20 мл 0,2 М раствора уксусной кислоты, чтобы получить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буферный раствор с </a:t>
            </a:r>
            <a:r>
              <a:rPr lang="ru-RU" sz="3200" dirty="0" err="1" smtClean="0">
                <a:solidFill>
                  <a:schemeClr val="tx1"/>
                </a:solidFill>
              </a:rPr>
              <a:t>рН</a:t>
            </a:r>
            <a:r>
              <a:rPr lang="ru-RU" sz="3200" dirty="0" smtClean="0">
                <a:solidFill>
                  <a:schemeClr val="tx1"/>
                </a:solidFill>
              </a:rPr>
              <a:t> = 4,3?</a:t>
            </a:r>
            <a:r>
              <a:rPr lang="en-US" sz="3200" dirty="0" smtClean="0">
                <a:solidFill>
                  <a:schemeClr val="tx1"/>
                </a:solidFill>
              </a:rPr>
              <a:t> (</a:t>
            </a:r>
            <a:r>
              <a:rPr lang="en-US" sz="3200" dirty="0" err="1" smtClean="0">
                <a:solidFill>
                  <a:schemeClr val="tx1"/>
                </a:solidFill>
              </a:rPr>
              <a:t>pK</a:t>
            </a:r>
            <a:r>
              <a:rPr lang="ru-RU" sz="3200" baseline="-25000" dirty="0" err="1" smtClean="0">
                <a:solidFill>
                  <a:schemeClr val="tx1"/>
                </a:solidFill>
              </a:rPr>
              <a:t>к-ты</a:t>
            </a:r>
            <a:r>
              <a:rPr lang="en-US" sz="3200" dirty="0" smtClean="0">
                <a:solidFill>
                  <a:schemeClr val="tx1"/>
                </a:solidFill>
              </a:rPr>
              <a:t> = 4</a:t>
            </a:r>
            <a:r>
              <a:rPr lang="ru-RU" sz="3200" dirty="0" smtClean="0">
                <a:solidFill>
                  <a:schemeClr val="tx1"/>
                </a:solidFill>
              </a:rPr>
              <a:t>,75)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468416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lnSpc>
                <a:spcPct val="170000"/>
              </a:lnSpc>
              <a:buFontTx/>
              <a:buNone/>
            </a:pPr>
            <a:r>
              <a:rPr lang="ru-RU" sz="3500" dirty="0" smtClean="0">
                <a:solidFill>
                  <a:schemeClr val="tx1"/>
                </a:solidFill>
              </a:rPr>
              <a:t>Обозначим </a:t>
            </a:r>
            <a:r>
              <a:rPr lang="en-US" sz="3500" dirty="0" smtClean="0">
                <a:solidFill>
                  <a:schemeClr val="tx1"/>
                </a:solidFill>
              </a:rPr>
              <a:t>V(</a:t>
            </a:r>
            <a:r>
              <a:rPr lang="en-US" sz="3500" dirty="0" err="1" smtClean="0">
                <a:solidFill>
                  <a:schemeClr val="tx1"/>
                </a:solidFill>
              </a:rPr>
              <a:t>NaOH</a:t>
            </a:r>
            <a:r>
              <a:rPr lang="en-US" sz="3500" dirty="0" smtClean="0">
                <a:solidFill>
                  <a:schemeClr val="tx1"/>
                </a:solidFill>
              </a:rPr>
              <a:t>) = x</a:t>
            </a:r>
            <a:endParaRPr lang="ru-RU" sz="3500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buFontTx/>
              <a:buNone/>
            </a:pPr>
            <a:r>
              <a:rPr lang="en-US" sz="3000" dirty="0" smtClean="0">
                <a:solidFill>
                  <a:schemeClr val="tx1"/>
                </a:solidFill>
              </a:rPr>
              <a:t>CH</a:t>
            </a:r>
            <a:r>
              <a:rPr lang="en-US" sz="3000" baseline="-25000" dirty="0" smtClean="0">
                <a:solidFill>
                  <a:schemeClr val="tx1"/>
                </a:solidFill>
              </a:rPr>
              <a:t>3</a:t>
            </a:r>
            <a:r>
              <a:rPr lang="en-US" sz="3000" dirty="0" smtClean="0">
                <a:solidFill>
                  <a:schemeClr val="tx1"/>
                </a:solidFill>
              </a:rPr>
              <a:t>COOH</a:t>
            </a:r>
            <a:r>
              <a:rPr lang="ru-RU" sz="3000" dirty="0" smtClean="0">
                <a:solidFill>
                  <a:schemeClr val="tx1"/>
                </a:solidFill>
              </a:rPr>
              <a:t>   +   </a:t>
            </a:r>
            <a:r>
              <a:rPr lang="en-US" sz="3000" dirty="0" err="1" smtClean="0">
                <a:solidFill>
                  <a:schemeClr val="tx1"/>
                </a:solidFill>
              </a:rPr>
              <a:t>NaOH</a:t>
            </a:r>
            <a:r>
              <a:rPr lang="en-US" sz="3000" dirty="0" smtClean="0">
                <a:solidFill>
                  <a:schemeClr val="tx1"/>
                </a:solidFill>
              </a:rPr>
              <a:t>   </a:t>
            </a:r>
            <a:r>
              <a:rPr lang="en-US" sz="3000" dirty="0" smtClean="0">
                <a:solidFill>
                  <a:schemeClr val="tx1"/>
                </a:solidFill>
                <a:sym typeface="Symbol" pitchFamily="18" charset="2"/>
              </a:rPr>
              <a:t>   CH</a:t>
            </a:r>
            <a:r>
              <a:rPr lang="en-US" sz="3000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3000" dirty="0" smtClean="0">
                <a:solidFill>
                  <a:schemeClr val="tx1"/>
                </a:solidFill>
                <a:sym typeface="Symbol" pitchFamily="18" charset="2"/>
              </a:rPr>
              <a:t>COONa   +  H</a:t>
            </a:r>
            <a:r>
              <a:rPr lang="en-US" sz="3000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3000" dirty="0" smtClean="0">
                <a:solidFill>
                  <a:schemeClr val="tx1"/>
                </a:solidFill>
                <a:sym typeface="Symbol" pitchFamily="18" charset="2"/>
              </a:rPr>
              <a:t>O</a:t>
            </a:r>
            <a:endParaRPr lang="ru-RU" sz="30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just">
              <a:lnSpc>
                <a:spcPct val="100000"/>
              </a:lnSpc>
              <a:buFontTx/>
              <a:buNone/>
            </a:pPr>
            <a:r>
              <a:rPr lang="ru-RU" sz="3000" dirty="0" smtClean="0">
                <a:solidFill>
                  <a:schemeClr val="tx1"/>
                </a:solidFill>
                <a:sym typeface="Symbol" pitchFamily="18" charset="2"/>
              </a:rPr>
              <a:t>20·0,2=4             0,2х               </a:t>
            </a:r>
            <a:r>
              <a:rPr lang="ru-RU" sz="3000" dirty="0" err="1" smtClean="0">
                <a:solidFill>
                  <a:schemeClr val="tx1"/>
                </a:solidFill>
                <a:sym typeface="Symbol" pitchFamily="18" charset="2"/>
              </a:rPr>
              <a:t>0,2х</a:t>
            </a:r>
            <a:endParaRPr lang="ru-RU" sz="30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just">
              <a:lnSpc>
                <a:spcPct val="100000"/>
              </a:lnSpc>
              <a:buFontTx/>
              <a:buNone/>
            </a:pPr>
            <a:r>
              <a:rPr lang="ru-RU" sz="3000" dirty="0" smtClean="0">
                <a:solidFill>
                  <a:schemeClr val="tx1"/>
                </a:solidFill>
                <a:sym typeface="Symbol" pitchFamily="18" charset="2"/>
              </a:rPr>
              <a:t>Осталось кислоты   4-0,2х</a:t>
            </a:r>
          </a:p>
          <a:p>
            <a:pPr algn="just">
              <a:lnSpc>
                <a:spcPct val="100000"/>
              </a:lnSpc>
              <a:buFontTx/>
              <a:buNone/>
            </a:pPr>
            <a:endParaRPr lang="ru-RU" sz="30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just">
              <a:lnSpc>
                <a:spcPct val="170000"/>
              </a:lnSpc>
              <a:buFontTx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5471835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/>
            <a:endParaRPr lang="ru-RU" sz="2800" dirty="0" smtClean="0">
              <a:solidFill>
                <a:schemeClr val="tx1"/>
              </a:solidFill>
            </a:endParaRPr>
          </a:p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Х = 5,3 (мл)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5" y="571479"/>
            <a:ext cx="5018525" cy="1214447"/>
          </a:xfrm>
          <a:prstGeom prst="rect">
            <a:avLst/>
          </a:prstGeom>
          <a:noFill/>
        </p:spPr>
      </p:pic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Прямоугольник 1"/>
              <p:cNvSpPr/>
              <p:nvPr/>
            </p:nvSpPr>
            <p:spPr>
              <a:xfrm>
                <a:off x="2422923" y="2357404"/>
                <a:ext cx="4824536" cy="7369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2800">
                        <a:latin typeface="Cambria Math" panose="02040503050406030204" pitchFamily="18" charset="0"/>
                      </a:rPr>
                      <m:t>р</m:t>
                    </m:r>
                    <m:r>
                      <a:rPr lang="ru-RU" sz="2800" i="0">
                        <a:latin typeface="Cambria Math" panose="02040503050406030204" pitchFamily="18" charset="0"/>
                      </a:rPr>
                      <m:t>Н=4,75 + </m:t>
                    </m:r>
                    <m:r>
                      <a:rPr lang="ru-RU" sz="2800" b="1" i="1">
                        <a:latin typeface="Cambria Math" panose="02040503050406030204" pitchFamily="18" charset="0"/>
                      </a:rPr>
                      <m:t>𝒍𝒈</m:t>
                    </m:r>
                    <m:f>
                      <m:fPr>
                        <m:ctrlPr>
                          <a:rPr lang="ru-RU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800" b="0" i="0">
                            <a:latin typeface="Cambria Math" panose="02040503050406030204" pitchFamily="18" charset="0"/>
                          </a:rPr>
                          <m:t>0,2х</m:t>
                        </m:r>
                      </m:num>
                      <m:den>
                        <m:r>
                          <a:rPr lang="ru-RU" sz="2800" b="0" i="0">
                            <a:latin typeface="Cambria Math" panose="02040503050406030204" pitchFamily="18" charset="0"/>
                          </a:rPr>
                          <m:t>4−0,2х</m:t>
                        </m:r>
                      </m:den>
                    </m:f>
                    <m:r>
                      <a:rPr lang="ru-RU" sz="2800" b="0" i="0">
                        <a:latin typeface="Cambria Math" panose="02040503050406030204" pitchFamily="18" charset="0"/>
                      </a:rPr>
                      <m:t>=4,</m:t>
                    </m:r>
                  </m:oMath>
                </a14:m>
                <a:r>
                  <a:rPr lang="ru-RU" sz="2800" dirty="0" smtClean="0"/>
                  <a:t>3</a:t>
                </a:r>
                <a:endParaRPr lang="ru-RU" sz="2800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2923" y="2357404"/>
                <a:ext cx="4824536" cy="736933"/>
              </a:xfrm>
              <a:prstGeom prst="rect">
                <a:avLst/>
              </a:prstGeom>
              <a:blipFill>
                <a:blip r:embed="rId3"/>
                <a:stretch>
                  <a:fillRect b="-66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3960712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4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Сколько г ацетата натрия  надо  добавить  к  200 мл 0,2 М раствора </a:t>
            </a:r>
            <a:r>
              <a:rPr lang="en-US" sz="3200" dirty="0" err="1" smtClean="0">
                <a:solidFill>
                  <a:schemeClr val="tx1"/>
                </a:solidFill>
              </a:rPr>
              <a:t>HCl</a:t>
            </a:r>
            <a:r>
              <a:rPr lang="ru-RU" sz="3200" dirty="0" smtClean="0">
                <a:solidFill>
                  <a:schemeClr val="tx1"/>
                </a:solidFill>
              </a:rPr>
              <a:t>, чтобы получить буферный раствор с </a:t>
            </a:r>
            <a:r>
              <a:rPr lang="ru-RU" sz="3200" dirty="0" err="1" smtClean="0">
                <a:solidFill>
                  <a:schemeClr val="tx1"/>
                </a:solidFill>
              </a:rPr>
              <a:t>рН</a:t>
            </a:r>
            <a:r>
              <a:rPr lang="ru-RU" sz="3200" dirty="0" smtClean="0">
                <a:solidFill>
                  <a:schemeClr val="tx1"/>
                </a:solidFill>
              </a:rPr>
              <a:t> = 4,5?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0733102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30000"/>
              </a:lnSpc>
              <a:buFontTx/>
              <a:buNone/>
            </a:pPr>
            <a:r>
              <a:rPr lang="ru-RU" sz="3200" dirty="0" smtClean="0">
                <a:solidFill>
                  <a:schemeClr val="tx1"/>
                </a:solidFill>
              </a:rPr>
              <a:t>Обозначим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(</a:t>
            </a:r>
            <a:r>
              <a:rPr lang="en-US" sz="3200" dirty="0" smtClean="0">
                <a:solidFill>
                  <a:schemeClr val="tx1"/>
                </a:solidFill>
              </a:rPr>
              <a:t>CH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COONa</a:t>
            </a:r>
            <a:r>
              <a:rPr lang="ru-RU" sz="3200" dirty="0" smtClean="0">
                <a:solidFill>
                  <a:schemeClr val="tx1"/>
                </a:solidFill>
              </a:rPr>
              <a:t>) = </a:t>
            </a:r>
            <a:r>
              <a:rPr lang="ru-RU" sz="3200" dirty="0" err="1" smtClean="0">
                <a:solidFill>
                  <a:schemeClr val="tx1"/>
                </a:solidFill>
              </a:rPr>
              <a:t>х</a:t>
            </a:r>
            <a:endParaRPr lang="en-US" sz="3200" dirty="0" smtClean="0">
              <a:solidFill>
                <a:schemeClr val="tx1"/>
              </a:solidFill>
            </a:endParaRPr>
          </a:p>
          <a:p>
            <a:pPr>
              <a:lnSpc>
                <a:spcPct val="130000"/>
              </a:lnSpc>
              <a:buFontTx/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CH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COONa</a:t>
            </a:r>
            <a:r>
              <a:rPr lang="ru-RU" sz="3200" dirty="0" smtClean="0">
                <a:solidFill>
                  <a:schemeClr val="tx1"/>
                </a:solidFill>
              </a:rPr>
              <a:t>   +   </a:t>
            </a:r>
            <a:r>
              <a:rPr lang="en-US" sz="3200" dirty="0" err="1" smtClean="0">
                <a:solidFill>
                  <a:schemeClr val="tx1"/>
                </a:solidFill>
              </a:rPr>
              <a:t>HCl</a:t>
            </a:r>
            <a:r>
              <a:rPr lang="en-US" sz="3200" dirty="0" smtClean="0">
                <a:solidFill>
                  <a:schemeClr val="tx1"/>
                </a:solidFill>
              </a:rPr>
              <a:t>   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   CH</a:t>
            </a:r>
            <a:r>
              <a:rPr lang="en-US" sz="3200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COOH   +  </a:t>
            </a:r>
            <a:r>
              <a:rPr lang="en-US" sz="3200" dirty="0" err="1" smtClean="0">
                <a:solidFill>
                  <a:schemeClr val="tx1"/>
                </a:solidFill>
                <a:sym typeface="Symbol" pitchFamily="18" charset="2"/>
              </a:rPr>
              <a:t>NaCl</a:t>
            </a:r>
            <a:endParaRPr lang="en-US" sz="3200" dirty="0" smtClean="0">
              <a:solidFill>
                <a:schemeClr val="tx1"/>
              </a:solidFill>
              <a:sym typeface="Symbol" pitchFamily="18" charset="2"/>
            </a:endParaRPr>
          </a:p>
          <a:p>
            <a:pPr>
              <a:buFontTx/>
              <a:buNone/>
            </a:pP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     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х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          200</a:t>
            </a:r>
            <a:r>
              <a:rPr lang="en-US" sz="32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0,2=40            40</a:t>
            </a:r>
          </a:p>
          <a:p>
            <a:pPr>
              <a:buFontTx/>
              <a:buNone/>
            </a:pP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    остаток соли  </a:t>
            </a:r>
            <a:r>
              <a:rPr lang="ru-RU" sz="3200" dirty="0" err="1" smtClean="0">
                <a:solidFill>
                  <a:schemeClr val="tx1"/>
                </a:solidFill>
                <a:sym typeface="Symbol" pitchFamily="18" charset="2"/>
              </a:rPr>
              <a:t>х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2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–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 40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8723248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ctr">
              <a:lnSpc>
                <a:spcPct val="40000"/>
              </a:lnSpc>
              <a:buFontTx/>
              <a:buNone/>
            </a:pPr>
            <a:endParaRPr lang="ru-RU" sz="3600" dirty="0" smtClean="0">
              <a:solidFill>
                <a:schemeClr val="tx1"/>
              </a:solidFill>
              <a:cs typeface="Times New Roman" charset="0"/>
              <a:sym typeface="Symbol" pitchFamily="18" charset="2"/>
            </a:endParaRPr>
          </a:p>
          <a:p>
            <a:pPr algn="ctr">
              <a:lnSpc>
                <a:spcPct val="40000"/>
              </a:lnSpc>
              <a:buFontTx/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x = 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62</a:t>
            </a:r>
            <a:r>
              <a:rPr lang="en-US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,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4</a:t>
            </a:r>
            <a:r>
              <a:rPr lang="en-US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 (</a:t>
            </a:r>
            <a:r>
              <a:rPr lang="ru-RU" sz="3600" dirty="0" err="1" smtClean="0">
                <a:solidFill>
                  <a:schemeClr val="tx1"/>
                </a:solidFill>
                <a:sym typeface="Symbol" pitchFamily="18" charset="2"/>
              </a:rPr>
              <a:t>мМ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) = 62,4</a:t>
            </a:r>
            <a:r>
              <a:rPr lang="ru-RU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10</a:t>
            </a:r>
            <a:r>
              <a:rPr lang="ru-RU" sz="3600" baseline="300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–</a:t>
            </a:r>
            <a:r>
              <a:rPr lang="ru-RU" sz="3600" baseline="30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(М)</a:t>
            </a:r>
          </a:p>
          <a:p>
            <a:pPr algn="ctr">
              <a:lnSpc>
                <a:spcPct val="40000"/>
              </a:lnSpc>
              <a:buFontTx/>
              <a:buNone/>
            </a:pPr>
            <a:endParaRPr lang="ru-RU" sz="36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40000"/>
              </a:lnSpc>
              <a:buFontTx/>
              <a:buNone/>
            </a:pPr>
            <a:endParaRPr lang="ru-RU" sz="36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40000"/>
              </a:lnSpc>
              <a:buFontTx/>
              <a:buNone/>
            </a:pP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m =  </a:t>
            </a:r>
            <a:r>
              <a:rPr lang="ru-RU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</a:t>
            </a:r>
            <a:r>
              <a:rPr lang="en-US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 M = 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62,4</a:t>
            </a:r>
            <a:r>
              <a:rPr lang="ru-RU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10</a:t>
            </a:r>
            <a:r>
              <a:rPr lang="ru-RU" sz="3600" baseline="300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–</a:t>
            </a:r>
            <a:r>
              <a:rPr lang="ru-RU" sz="3600" baseline="30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·</a:t>
            </a:r>
            <a:r>
              <a:rPr lang="en-US" sz="3600" dirty="0" smtClean="0">
                <a:solidFill>
                  <a:schemeClr val="tx1"/>
                </a:solidFill>
                <a:cs typeface="Times New Roman" charset="0"/>
                <a:sym typeface="Symbol" pitchFamily="18" charset="2"/>
              </a:rPr>
              <a:t> 82 = 5,12 (</a:t>
            </a:r>
            <a:r>
              <a:rPr lang="ru-RU" sz="3600" dirty="0" smtClean="0">
                <a:solidFill>
                  <a:schemeClr val="tx1"/>
                </a:solidFill>
                <a:sym typeface="Symbol" pitchFamily="18" charset="2"/>
              </a:rPr>
              <a:t>г)</a:t>
            </a:r>
          </a:p>
          <a:p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433179"/>
            <a:ext cx="4572032" cy="1106399"/>
          </a:xfrm>
          <a:prstGeom prst="rect">
            <a:avLst/>
          </a:prstGeom>
          <a:noFill/>
        </p:spPr>
      </p:pic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845126"/>
            <a:ext cx="4214842" cy="114186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48262045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5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 smtClean="0">
                <a:solidFill>
                  <a:schemeClr val="tx1"/>
                </a:solidFill>
              </a:rPr>
              <a:t>К 20 мл 0,2 М раствора </a:t>
            </a:r>
            <a:r>
              <a:rPr lang="en-US" sz="3200" dirty="0" smtClean="0">
                <a:solidFill>
                  <a:schemeClr val="tx1"/>
                </a:solidFill>
              </a:rPr>
              <a:t>K</a:t>
            </a:r>
            <a:r>
              <a:rPr lang="en-US" sz="3200" baseline="-25000" dirty="0" smtClean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HPO</a:t>
            </a:r>
            <a:r>
              <a:rPr lang="en-US" sz="3200" baseline="-25000" dirty="0" smtClean="0">
                <a:solidFill>
                  <a:schemeClr val="tx1"/>
                </a:solidFill>
              </a:rPr>
              <a:t>4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добавлено 10 мл 0,25 М раствора </a:t>
            </a:r>
            <a:r>
              <a:rPr lang="en-US" sz="3200" dirty="0" err="1" smtClean="0">
                <a:solidFill>
                  <a:schemeClr val="tx1"/>
                </a:solidFill>
              </a:rPr>
              <a:t>HCl</a:t>
            </a:r>
            <a:r>
              <a:rPr lang="ru-RU" sz="3200" dirty="0" smtClean="0">
                <a:solidFill>
                  <a:schemeClr val="tx1"/>
                </a:solidFill>
              </a:rPr>
              <a:t>. Вычислите </a:t>
            </a:r>
            <a:r>
              <a:rPr lang="ru-RU" sz="3200" dirty="0" err="1" smtClean="0">
                <a:solidFill>
                  <a:schemeClr val="tx1"/>
                </a:solidFill>
              </a:rPr>
              <a:t>рН</a:t>
            </a:r>
            <a:r>
              <a:rPr lang="ru-RU" sz="3200" dirty="0" smtClean="0">
                <a:solidFill>
                  <a:schemeClr val="tx1"/>
                </a:solidFill>
              </a:rPr>
              <a:t> полученного раствора.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2349818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K</a:t>
            </a:r>
            <a:r>
              <a:rPr lang="en-US" sz="3600" baseline="-25000" dirty="0" smtClean="0">
                <a:solidFill>
                  <a:schemeClr val="tx1"/>
                </a:solidFill>
              </a:rPr>
              <a:t>2</a:t>
            </a:r>
            <a:r>
              <a:rPr lang="en-US" sz="3600" dirty="0" smtClean="0">
                <a:solidFill>
                  <a:schemeClr val="tx1"/>
                </a:solidFill>
              </a:rPr>
              <a:t>HPO</a:t>
            </a:r>
            <a:r>
              <a:rPr lang="en-US" sz="3600" baseline="-25000" dirty="0" smtClean="0">
                <a:solidFill>
                  <a:schemeClr val="tx1"/>
                </a:solidFill>
              </a:rPr>
              <a:t>4</a:t>
            </a:r>
            <a:r>
              <a:rPr lang="en-US" sz="3600" dirty="0" smtClean="0">
                <a:solidFill>
                  <a:schemeClr val="tx1"/>
                </a:solidFill>
              </a:rPr>
              <a:t>     +    </a:t>
            </a:r>
            <a:r>
              <a:rPr lang="en-US" sz="3600" dirty="0" err="1" smtClean="0">
                <a:solidFill>
                  <a:schemeClr val="tx1"/>
                </a:solidFill>
              </a:rPr>
              <a:t>HCl</a:t>
            </a:r>
            <a:r>
              <a:rPr lang="en-US" sz="3600" dirty="0" smtClean="0">
                <a:solidFill>
                  <a:schemeClr val="tx1"/>
                </a:solidFill>
              </a:rPr>
              <a:t>     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      KH</a:t>
            </a:r>
            <a:r>
              <a:rPr lang="en-US" sz="3600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PO</a:t>
            </a:r>
            <a:r>
              <a:rPr lang="en-US" sz="3600" baseline="-25000" dirty="0" smtClean="0">
                <a:solidFill>
                  <a:schemeClr val="tx1"/>
                </a:solidFill>
                <a:sym typeface="Symbol" pitchFamily="18" charset="2"/>
              </a:rPr>
              <a:t>4</a:t>
            </a:r>
            <a:r>
              <a:rPr lang="en-US" sz="3600" dirty="0" smtClean="0">
                <a:solidFill>
                  <a:schemeClr val="tx1"/>
                </a:solidFill>
                <a:sym typeface="Symbol" pitchFamily="18" charset="2"/>
              </a:rPr>
              <a:t>   +   </a:t>
            </a:r>
            <a:r>
              <a:rPr lang="en-US" sz="3600" dirty="0" err="1" smtClean="0">
                <a:solidFill>
                  <a:schemeClr val="tx1"/>
                </a:solidFill>
                <a:sym typeface="Symbol" pitchFamily="18" charset="2"/>
              </a:rPr>
              <a:t>KCl</a:t>
            </a:r>
            <a:endParaRPr lang="en-US" sz="3600" dirty="0" smtClean="0">
              <a:solidFill>
                <a:schemeClr val="tx1"/>
              </a:solidFill>
              <a:sym typeface="Symbol" pitchFamily="18" charset="2"/>
            </a:endParaRPr>
          </a:p>
          <a:p>
            <a:pPr>
              <a:buNone/>
            </a:pPr>
            <a:r>
              <a:rPr lang="en-US" sz="3600" dirty="0" smtClean="0">
                <a:solidFill>
                  <a:schemeClr val="tx1"/>
                </a:solidFill>
              </a:rPr>
              <a:t>20</a:t>
            </a:r>
            <a:r>
              <a:rPr lang="en-US" sz="3600" dirty="0" smtClean="0">
                <a:solidFill>
                  <a:schemeClr val="tx1"/>
                </a:solidFill>
                <a:cs typeface="Times New Roman" charset="0"/>
              </a:rPr>
              <a:t>·0,2=4     10·0,25=2,5         2,5</a:t>
            </a:r>
          </a:p>
          <a:p>
            <a:pPr>
              <a:buNone/>
            </a:pPr>
            <a:r>
              <a:rPr lang="en-US" sz="3600" dirty="0" smtClean="0">
                <a:solidFill>
                  <a:schemeClr val="tx1"/>
                </a:solidFill>
                <a:cs typeface="Times New Roman" charset="0"/>
              </a:rPr>
              <a:t>4–2,5=1,5</a:t>
            </a:r>
          </a:p>
          <a:p>
            <a:endParaRPr lang="ru-RU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4196" y="3643314"/>
            <a:ext cx="4885096" cy="1071570"/>
          </a:xfrm>
          <a:prstGeom prst="rect">
            <a:avLst/>
          </a:prstGeom>
          <a:noFill/>
        </p:spPr>
      </p:pic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69328" y="5143512"/>
            <a:ext cx="4393437" cy="114611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7102184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Буферная ёмкость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Tx/>
              <a:buNone/>
            </a:pPr>
            <a:r>
              <a:rPr lang="ru-RU" sz="2800" b="1" u="sng" dirty="0" smtClean="0">
                <a:solidFill>
                  <a:srgbClr val="C00000"/>
                </a:solidFill>
              </a:rPr>
              <a:t>Буферная емкость </a:t>
            </a:r>
            <a:r>
              <a:rPr lang="ru-RU" sz="2800" dirty="0" smtClean="0">
                <a:solidFill>
                  <a:schemeClr val="tx1"/>
                </a:solidFill>
              </a:rPr>
              <a:t>– способность буферного раствора противодействовать изменению </a:t>
            </a:r>
            <a:r>
              <a:rPr lang="ru-RU" sz="2800" dirty="0" err="1" smtClean="0">
                <a:solidFill>
                  <a:schemeClr val="tx1"/>
                </a:solidFill>
              </a:rPr>
              <a:t>рН</a:t>
            </a:r>
            <a:r>
              <a:rPr lang="ru-RU" sz="2800" dirty="0" smtClean="0">
                <a:solidFill>
                  <a:schemeClr val="tx1"/>
                </a:solidFill>
              </a:rPr>
              <a:t> раствора при добавлении в него небольших количеств сильной кислоты или сильного основания.</a:t>
            </a:r>
          </a:p>
          <a:p>
            <a:pPr algn="just"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Количественно буферная емкость определяется числом молей эквивалентов сильной кислоты или сильного основания, которые необходимо добавить к 1 л буферного раствора, чтобы изменить его </a:t>
            </a:r>
            <a:r>
              <a:rPr lang="ru-RU" sz="2800" dirty="0" err="1" smtClean="0">
                <a:solidFill>
                  <a:schemeClr val="tx1"/>
                </a:solidFill>
              </a:rPr>
              <a:t>рН</a:t>
            </a:r>
            <a:r>
              <a:rPr lang="ru-RU" sz="2800" dirty="0" smtClean="0">
                <a:solidFill>
                  <a:schemeClr val="tx1"/>
                </a:solidFill>
              </a:rPr>
              <a:t> на единицу.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50310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err="1" smtClean="0">
                <a:solidFill>
                  <a:schemeClr val="tx1"/>
                </a:solidFill>
              </a:rPr>
              <a:t>Автопротолиз</a:t>
            </a:r>
            <a:r>
              <a:rPr lang="ru-RU" sz="4000" b="1" dirty="0" smtClean="0">
                <a:solidFill>
                  <a:schemeClr val="tx1"/>
                </a:solidFill>
              </a:rPr>
              <a:t> растворителя</a:t>
            </a:r>
            <a:endParaRPr lang="ru-RU" sz="40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5734"/>
            <a:ext cx="8496944" cy="4751618"/>
          </a:xfrm>
        </p:spPr>
        <p:txBody>
          <a:bodyPr>
            <a:normAutofit lnSpcReduction="10000"/>
          </a:bodyPr>
          <a:lstStyle/>
          <a:p>
            <a:r>
              <a:rPr lang="ru-RU" b="1" u="sng" dirty="0" err="1" smtClean="0">
                <a:solidFill>
                  <a:srgbClr val="C00000"/>
                </a:solidFill>
              </a:rPr>
              <a:t>Автопротолиз</a:t>
            </a:r>
            <a:r>
              <a:rPr lang="ru-RU" b="1" u="sng" dirty="0" smtClean="0">
                <a:solidFill>
                  <a:srgbClr val="C00000"/>
                </a:solidFill>
              </a:rPr>
              <a:t> – </a:t>
            </a:r>
            <a:r>
              <a:rPr lang="ru-RU" dirty="0" smtClean="0">
                <a:solidFill>
                  <a:schemeClr val="tx1"/>
                </a:solidFill>
              </a:rPr>
              <a:t>это реакция между молекулами растворителя, в которой одна молекула растворителя ведет себя как кислота, а другая – как основание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sz="4400" dirty="0" smtClean="0">
                <a:solidFill>
                  <a:schemeClr val="tx1"/>
                </a:solidFill>
              </a:rPr>
              <a:t>SH    +    SH    </a:t>
            </a:r>
            <a:r>
              <a:rPr lang="en-US" sz="4400" dirty="0" smtClean="0">
                <a:solidFill>
                  <a:schemeClr val="tx1"/>
                </a:solidFill>
                <a:sym typeface="Symbol" pitchFamily="18" charset="2"/>
              </a:rPr>
              <a:t>    SH</a:t>
            </a:r>
            <a:r>
              <a:rPr lang="en-US" sz="4400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44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4400" dirty="0" smtClean="0">
                <a:solidFill>
                  <a:schemeClr val="tx1"/>
                </a:solidFill>
                <a:sym typeface="Symbol" pitchFamily="18" charset="2"/>
              </a:rPr>
              <a:t>   +    S</a:t>
            </a:r>
            <a:r>
              <a:rPr lang="en-US" sz="4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 </a:t>
            </a:r>
            <a:endParaRPr lang="ru-RU" sz="4400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основание     </a:t>
            </a:r>
            <a:r>
              <a:rPr lang="en-US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</a:t>
            </a:r>
            <a:r>
              <a:rPr lang="ru-RU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кислота                  </a:t>
            </a:r>
            <a:r>
              <a:rPr lang="en-US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</a:t>
            </a:r>
            <a:r>
              <a:rPr lang="ru-RU" sz="1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сопр</a:t>
            </a:r>
            <a:r>
              <a:rPr lang="ru-RU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. </a:t>
            </a:r>
            <a:r>
              <a:rPr lang="ru-RU" sz="1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к-та</a:t>
            </a:r>
            <a:r>
              <a:rPr lang="en-US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</a:t>
            </a:r>
            <a:r>
              <a:rPr lang="ru-RU" sz="1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сопр</a:t>
            </a:r>
            <a:r>
              <a:rPr lang="ru-RU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. </a:t>
            </a:r>
            <a:r>
              <a:rPr lang="ru-RU" sz="1800" dirty="0" err="1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осн</a:t>
            </a:r>
            <a:r>
              <a:rPr lang="ru-RU" sz="1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.</a:t>
            </a:r>
            <a:endParaRPr lang="ru-RU" sz="1800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             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                                 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SH]</a:t>
            </a: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=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const=1</a:t>
            </a:r>
            <a:endParaRPr lang="ru-RU" sz="28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en-US" sz="2800" b="1" dirty="0" smtClean="0">
              <a:solidFill>
                <a:srgbClr val="C00000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2800" b="1" baseline="-2500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SH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 = [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SH</a:t>
            </a:r>
            <a:r>
              <a:rPr lang="en-US" sz="2800" b="1" baseline="-25000" dirty="0" smtClean="0">
                <a:solidFill>
                  <a:srgbClr val="C00000"/>
                </a:solidFill>
                <a:sym typeface="Symbol" pitchFamily="18" charset="2"/>
              </a:rPr>
              <a:t>2</a:t>
            </a:r>
            <a:r>
              <a:rPr lang="en-US" sz="2800" b="1" baseline="30000" dirty="0" smtClean="0">
                <a:solidFill>
                  <a:srgbClr val="C00000"/>
                </a:solidFill>
                <a:sym typeface="Symbol" pitchFamily="18" charset="2"/>
              </a:rPr>
              <a:t>+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]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· [</a:t>
            </a:r>
            <a:r>
              <a:rPr lang="en-US" sz="2800" b="1" dirty="0" smtClean="0">
                <a:solidFill>
                  <a:srgbClr val="C00000"/>
                </a:solidFill>
                <a:sym typeface="Symbol" pitchFamily="18" charset="2"/>
              </a:rPr>
              <a:t>S</a:t>
            </a:r>
            <a:r>
              <a:rPr lang="en-US" sz="2800" b="1" baseline="30000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  <a:sym typeface="Symbol" pitchFamily="18" charset="2"/>
              </a:rPr>
              <a:t>]</a:t>
            </a:r>
            <a:endParaRPr lang="en-US" sz="2800" b="1" dirty="0" smtClean="0">
              <a:solidFill>
                <a:srgbClr val="C00000"/>
              </a:solidFill>
              <a:sym typeface="Symbol" pitchFamily="18" charset="2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endParaRPr lang="en-US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3714752"/>
            <a:ext cx="2797482" cy="113231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/>
              <a:t>Буферная емкость - </a:t>
            </a:r>
            <a:r>
              <a:rPr lang="ru-RU" sz="3600" dirty="0" smtClean="0">
                <a:sym typeface="Symbol" pitchFamily="18" charset="2"/>
              </a:rPr>
              <a:t></a:t>
            </a:r>
            <a:br>
              <a:rPr lang="ru-RU" sz="3600" dirty="0" smtClean="0">
                <a:sym typeface="Symbol" pitchFamily="18" charset="2"/>
              </a:rPr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algn="just"/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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b – </a:t>
            </a:r>
            <a:r>
              <a:rPr lang="ru-RU" sz="3200" dirty="0" smtClean="0">
                <a:solidFill>
                  <a:schemeClr val="tx1"/>
                </a:solidFill>
                <a:sym typeface="Symbol" pitchFamily="18" charset="2"/>
              </a:rPr>
              <a:t>прирост концентрации сильной кислоты или сильного основания, вызвавший изменение </a:t>
            </a:r>
            <a:r>
              <a:rPr lang="en-US" sz="3200" dirty="0" smtClean="0">
                <a:solidFill>
                  <a:schemeClr val="tx1"/>
                </a:solidFill>
                <a:sym typeface="Symbol" pitchFamily="18" charset="2"/>
              </a:rPr>
              <a:t>pH</a:t>
            </a:r>
            <a:endParaRPr lang="ru-RU" sz="3200" dirty="0" smtClean="0">
              <a:solidFill>
                <a:schemeClr val="tx1"/>
              </a:solidFill>
              <a:sym typeface="Symbol" pitchFamily="18" charset="2"/>
            </a:endParaRPr>
          </a:p>
          <a:p>
            <a:endParaRPr lang="ru-RU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214554"/>
            <a:ext cx="1571636" cy="11967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016394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dirty="0" smtClean="0">
                <a:solidFill>
                  <a:schemeClr val="tx1"/>
                </a:solidFill>
              </a:rPr>
              <a:t>Расчетные формулы буферной ёмкости</a:t>
            </a:r>
            <a:endParaRPr lang="ru-RU" sz="44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u="sng" dirty="0" smtClean="0">
                <a:solidFill>
                  <a:srgbClr val="C00000"/>
                </a:solidFill>
              </a:rPr>
              <a:t>1. Слабая кислота и ее соль с сильным основанием</a:t>
            </a:r>
          </a:p>
          <a:p>
            <a:pPr algn="ctr"/>
            <a:endParaRPr lang="ru-RU" sz="2400" b="1" u="sng" dirty="0">
              <a:solidFill>
                <a:srgbClr val="C00000"/>
              </a:solidFill>
            </a:endParaRP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584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2643182"/>
            <a:ext cx="4736153" cy="13365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14348" y="4143380"/>
            <a:ext cx="8143932" cy="19365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>
              <a:buFontTx/>
              <a:buNone/>
            </a:pPr>
            <a:r>
              <a:rPr lang="ru-RU" sz="3200" dirty="0" err="1" smtClean="0"/>
              <a:t>С</a:t>
            </a:r>
            <a:r>
              <a:rPr lang="ru-RU" sz="3200" baseline="-25000" dirty="0" err="1" smtClean="0"/>
              <a:t>общ</a:t>
            </a:r>
            <a:r>
              <a:rPr lang="ru-RU" sz="3200" dirty="0" smtClean="0"/>
              <a:t> – суммарная концентрация слабой кислоты и ее соли в растворе</a:t>
            </a:r>
            <a:endParaRPr lang="en-US" sz="3200" dirty="0" smtClean="0"/>
          </a:p>
          <a:p>
            <a:pPr marL="609600" indent="-609600">
              <a:buFontTx/>
              <a:buNone/>
            </a:pPr>
            <a:endParaRPr lang="ru-RU" sz="3200" dirty="0" smtClean="0"/>
          </a:p>
          <a:p>
            <a:pPr marL="609600" indent="-609600" algn="ctr">
              <a:lnSpc>
                <a:spcPct val="70000"/>
              </a:lnSpc>
              <a:buFontTx/>
              <a:buNone/>
            </a:pPr>
            <a:r>
              <a:rPr lang="ru-RU" sz="3200" dirty="0" err="1" smtClean="0"/>
              <a:t>С</a:t>
            </a:r>
            <a:r>
              <a:rPr lang="ru-RU" sz="3200" baseline="-25000" dirty="0" err="1" smtClean="0"/>
              <a:t>общ</a:t>
            </a:r>
            <a:r>
              <a:rPr lang="ru-RU" sz="3200" dirty="0" smtClean="0"/>
              <a:t> = </a:t>
            </a:r>
            <a:r>
              <a:rPr lang="en-US" sz="3200" dirty="0" smtClean="0"/>
              <a:t>[A</a:t>
            </a:r>
            <a:r>
              <a:rPr lang="en-US" sz="3200" baseline="30000" dirty="0" smtClean="0">
                <a:cs typeface="Times New Roman" charset="0"/>
              </a:rPr>
              <a:t>–</a:t>
            </a:r>
            <a:r>
              <a:rPr lang="en-US" sz="3200" dirty="0" smtClean="0">
                <a:cs typeface="Times New Roman" charset="0"/>
              </a:rPr>
              <a:t>]  +  [HA]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103230407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14290"/>
            <a:ext cx="8429684" cy="5654804"/>
          </a:xfrm>
        </p:spPr>
        <p:txBody>
          <a:bodyPr>
            <a:normAutofit/>
          </a:bodyPr>
          <a:lstStyle/>
          <a:p>
            <a:pPr algn="just"/>
            <a:endParaRPr lang="ru-RU" sz="2800" b="1" u="sng" dirty="0" smtClean="0">
              <a:solidFill>
                <a:srgbClr val="C00000"/>
              </a:solidFill>
            </a:endParaRPr>
          </a:p>
          <a:p>
            <a:pPr algn="just"/>
            <a:r>
              <a:rPr lang="ru-RU" sz="2800" b="1" u="sng" dirty="0" smtClean="0">
                <a:solidFill>
                  <a:srgbClr val="C00000"/>
                </a:solidFill>
              </a:rPr>
              <a:t>2. Слабое основание и его соль с сильной кислотой</a:t>
            </a:r>
            <a:endParaRPr lang="ru-RU" sz="2800" b="1" u="sng" dirty="0">
              <a:solidFill>
                <a:srgbClr val="C00000"/>
              </a:solidFill>
            </a:endParaRPr>
          </a:p>
        </p:txBody>
      </p:sp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68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28860" y="1857364"/>
            <a:ext cx="4714908" cy="1210742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85786" y="3286124"/>
            <a:ext cx="7929618" cy="986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en-US" sz="2400" dirty="0" smtClean="0"/>
              <a:t>B      +     H</a:t>
            </a:r>
            <a:r>
              <a:rPr lang="en-US" sz="2400" baseline="30000" dirty="0" smtClean="0"/>
              <a:t>+</a:t>
            </a:r>
            <a:r>
              <a:rPr lang="en-US" sz="2400" dirty="0" smtClean="0"/>
              <a:t>    </a:t>
            </a:r>
            <a:r>
              <a:rPr lang="en-US" sz="2400" dirty="0" smtClean="0">
                <a:sym typeface="Symbol" pitchFamily="18" charset="2"/>
              </a:rPr>
              <a:t>    BH</a:t>
            </a:r>
            <a:r>
              <a:rPr lang="en-US" sz="2400" baseline="30000" dirty="0" smtClean="0">
                <a:sym typeface="Symbol" pitchFamily="18" charset="2"/>
              </a:rPr>
              <a:t>+</a:t>
            </a:r>
            <a:endParaRPr lang="en-US" sz="2400" dirty="0" smtClean="0">
              <a:sym typeface="Symbol" pitchFamily="18" charset="2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2400" dirty="0" smtClean="0"/>
              <a:t>            </a:t>
            </a:r>
            <a:r>
              <a:rPr lang="ru-RU" sz="2400" dirty="0" smtClean="0"/>
              <a:t>               основание                сопряженная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400" dirty="0" smtClean="0"/>
              <a:t>                                                                 кислота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47838523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Факторы, влияющие на буферную ёмкость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2000240"/>
            <a:ext cx="7543800" cy="402336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solidFill>
                  <a:schemeClr val="tx1"/>
                </a:solidFill>
              </a:rPr>
              <a:t>Концентрация компонентов буферной смеси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3600" dirty="0" smtClean="0">
                <a:solidFill>
                  <a:schemeClr val="tx1"/>
                </a:solidFill>
              </a:rPr>
              <a:t>Соотношение концентраций компонентов буферной смеси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35308235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6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Вычислить буферную емкость раствора, состоящего из 1,14 М раствора </a:t>
            </a:r>
            <a:r>
              <a:rPr lang="en-US" sz="3200" dirty="0" smtClean="0">
                <a:solidFill>
                  <a:schemeClr val="tx1"/>
                </a:solidFill>
              </a:rPr>
              <a:t>CH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COOH </a:t>
            </a:r>
            <a:r>
              <a:rPr lang="ru-RU" sz="3200" dirty="0" smtClean="0">
                <a:solidFill>
                  <a:schemeClr val="tx1"/>
                </a:solidFill>
              </a:rPr>
              <a:t>и 0,205 М раствора </a:t>
            </a:r>
            <a:r>
              <a:rPr lang="en-US" sz="3200" dirty="0" smtClean="0">
                <a:solidFill>
                  <a:schemeClr val="tx1"/>
                </a:solidFill>
              </a:rPr>
              <a:t>CH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COONa</a:t>
            </a:r>
            <a:r>
              <a:rPr lang="ru-RU" sz="3200" dirty="0" smtClean="0">
                <a:solidFill>
                  <a:schemeClr val="tx1"/>
                </a:solidFill>
              </a:rPr>
              <a:t>,  рН=4.</a:t>
            </a:r>
          </a:p>
          <a:p>
            <a:pPr algn="just"/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1471857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Решение</a:t>
            </a:r>
            <a:endParaRPr lang="ru-RU" b="1" dirty="0">
              <a:solidFill>
                <a:schemeClr val="tx1"/>
              </a:solidFill>
            </a:endParaRPr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785926"/>
            <a:ext cx="4303622" cy="121444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596" y="3000372"/>
            <a:ext cx="8715404" cy="129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60000"/>
              </a:lnSpc>
              <a:buFontTx/>
              <a:buNone/>
            </a:pPr>
            <a:r>
              <a:rPr lang="ru-RU" sz="2800" dirty="0" err="1" smtClean="0"/>
              <a:t>С</a:t>
            </a:r>
            <a:r>
              <a:rPr lang="ru-RU" sz="2800" baseline="-25000" dirty="0" err="1" smtClean="0"/>
              <a:t>общ</a:t>
            </a:r>
            <a:r>
              <a:rPr lang="ru-RU" sz="2800" dirty="0" err="1" smtClean="0"/>
              <a:t>=</a:t>
            </a:r>
            <a:r>
              <a:rPr lang="ru-RU" sz="2800" dirty="0" smtClean="0"/>
              <a:t> </a:t>
            </a:r>
            <a:r>
              <a:rPr lang="ru-RU" sz="2800" dirty="0" err="1" smtClean="0"/>
              <a:t>С</a:t>
            </a:r>
            <a:r>
              <a:rPr lang="ru-RU" sz="2800" baseline="-25000" dirty="0" err="1" smtClean="0"/>
              <a:t>соли</a:t>
            </a:r>
            <a:r>
              <a:rPr lang="ru-RU" sz="2800" dirty="0" smtClean="0"/>
              <a:t> + </a:t>
            </a:r>
            <a:r>
              <a:rPr lang="ru-RU" sz="2800" dirty="0" err="1" smtClean="0"/>
              <a:t>С</a:t>
            </a:r>
            <a:r>
              <a:rPr lang="ru-RU" sz="2800" baseline="-25000" dirty="0" err="1" smtClean="0"/>
              <a:t>к-ты</a:t>
            </a:r>
            <a:r>
              <a:rPr lang="ru-RU" sz="2800" dirty="0" smtClean="0"/>
              <a:t> = 1,14 + 0,205 = 1,345 (М)</a:t>
            </a:r>
          </a:p>
          <a:p>
            <a:pPr>
              <a:lnSpc>
                <a:spcPct val="60000"/>
              </a:lnSpc>
              <a:buFontTx/>
              <a:buNone/>
            </a:pPr>
            <a:endParaRPr lang="ru-RU" sz="2800" dirty="0" smtClean="0"/>
          </a:p>
          <a:p>
            <a:pPr>
              <a:lnSpc>
                <a:spcPct val="60000"/>
              </a:lnSpc>
              <a:buFontTx/>
              <a:buNone/>
            </a:pPr>
            <a:r>
              <a:rPr lang="ru-RU" sz="2800" dirty="0" err="1" smtClean="0"/>
              <a:t>К</a:t>
            </a:r>
            <a:r>
              <a:rPr lang="ru-RU" sz="2800" baseline="-25000" dirty="0" err="1" smtClean="0"/>
              <a:t>к-ты</a:t>
            </a:r>
            <a:r>
              <a:rPr lang="ru-RU" sz="2800" dirty="0" smtClean="0"/>
              <a:t> = 1,74</a:t>
            </a:r>
            <a:r>
              <a:rPr lang="ru-RU" sz="2800" dirty="0" smtClean="0">
                <a:cs typeface="Times New Roman" charset="0"/>
              </a:rPr>
              <a:t>·</a:t>
            </a:r>
            <a:r>
              <a:rPr lang="ru-RU" sz="2800" dirty="0" smtClean="0"/>
              <a:t>10</a:t>
            </a:r>
            <a:r>
              <a:rPr lang="ru-RU" sz="2800" baseline="30000" dirty="0" smtClean="0">
                <a:cs typeface="Times New Roman" charset="0"/>
              </a:rPr>
              <a:t>–</a:t>
            </a:r>
            <a:r>
              <a:rPr lang="ru-RU" sz="2800" baseline="30000" dirty="0" smtClean="0"/>
              <a:t>5</a:t>
            </a:r>
            <a:endParaRPr lang="ru-RU" sz="2800" dirty="0" smtClean="0"/>
          </a:p>
          <a:p>
            <a:pPr>
              <a:buFontTx/>
              <a:buNone/>
            </a:pPr>
            <a:r>
              <a:rPr lang="ru-RU" sz="2800" dirty="0" smtClean="0"/>
              <a:t>рН=4      </a:t>
            </a:r>
            <a:r>
              <a:rPr lang="ru-RU" sz="2800" dirty="0" smtClean="0">
                <a:sym typeface="Symbol" pitchFamily="18" charset="2"/>
              </a:rPr>
              <a:t>    </a:t>
            </a:r>
            <a:r>
              <a:rPr lang="en-US" sz="2800" dirty="0" smtClean="0">
                <a:sym typeface="Symbol" pitchFamily="18" charset="2"/>
              </a:rPr>
              <a:t>[H</a:t>
            </a:r>
            <a:r>
              <a:rPr lang="en-US" sz="2800" baseline="30000" dirty="0" smtClean="0">
                <a:sym typeface="Symbol" pitchFamily="18" charset="2"/>
              </a:rPr>
              <a:t>+</a:t>
            </a:r>
            <a:r>
              <a:rPr lang="en-US" sz="2800" dirty="0" smtClean="0">
                <a:sym typeface="Symbol" pitchFamily="18" charset="2"/>
              </a:rPr>
              <a:t>] = </a:t>
            </a:r>
            <a:r>
              <a:rPr lang="ru-RU" sz="2800" dirty="0" smtClean="0"/>
              <a:t>10</a:t>
            </a:r>
            <a:r>
              <a:rPr lang="ru-RU" sz="2800" baseline="30000" dirty="0" smtClean="0">
                <a:cs typeface="Times New Roman" charset="0"/>
              </a:rPr>
              <a:t>–</a:t>
            </a:r>
            <a:r>
              <a:rPr lang="en-US" sz="2800" baseline="30000" dirty="0" smtClean="0"/>
              <a:t>4</a:t>
            </a:r>
            <a:r>
              <a:rPr lang="en-US" sz="2800" dirty="0" smtClean="0"/>
              <a:t> </a:t>
            </a:r>
            <a:r>
              <a:rPr lang="ru-RU" sz="2800" dirty="0" smtClean="0"/>
              <a:t>моль/л</a:t>
            </a:r>
            <a:endParaRPr lang="ru-RU" sz="2800" dirty="0"/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60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4357694"/>
            <a:ext cx="5929354" cy="1136831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5500702"/>
            <a:ext cx="8572560" cy="949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FontTx/>
              <a:buNone/>
            </a:pPr>
            <a:r>
              <a:rPr lang="ru-RU" sz="2400" dirty="0" smtClean="0"/>
              <a:t>Это значит, что для изменения </a:t>
            </a:r>
            <a:r>
              <a:rPr lang="ru-RU" sz="2400" dirty="0" err="1" smtClean="0"/>
              <a:t>рН</a:t>
            </a:r>
            <a:r>
              <a:rPr lang="ru-RU" sz="2400" dirty="0" smtClean="0"/>
              <a:t> на 1 необходимо добавить 0,39 М сильной кислоты или щелочи</a:t>
            </a:r>
            <a:endParaRPr lang="ru-RU" sz="2400" baseline="30000" dirty="0"/>
          </a:p>
        </p:txBody>
      </p:sp>
    </p:spTree>
    <p:extLst>
      <p:ext uri="{BB962C8B-B14F-4D97-AF65-F5344CB8AC3E}">
        <p14:creationId xmlns:p14="http://schemas.microsoft.com/office/powerpoint/2010/main" xmlns="" val="353499179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7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Буферный раствор, приготовленный из </a:t>
            </a:r>
            <a:r>
              <a:rPr lang="ru-RU" sz="2800" dirty="0" err="1" smtClean="0">
                <a:solidFill>
                  <a:schemeClr val="tx1"/>
                </a:solidFill>
              </a:rPr>
              <a:t>раство-ра</a:t>
            </a:r>
            <a:r>
              <a:rPr lang="ru-RU" sz="2800" dirty="0" smtClean="0">
                <a:solidFill>
                  <a:schemeClr val="tx1"/>
                </a:solidFill>
              </a:rPr>
              <a:t> аммиака и хлорида аммония, имеет рН=10. Вычислите буферную емкость этого раствора, если </a:t>
            </a:r>
            <a:r>
              <a:rPr lang="ru-RU" sz="2800" dirty="0" err="1" smtClean="0">
                <a:solidFill>
                  <a:schemeClr val="tx1"/>
                </a:solidFill>
              </a:rPr>
              <a:t>С</a:t>
            </a:r>
            <a:r>
              <a:rPr lang="ru-RU" sz="2800" baseline="-25000" dirty="0" err="1" smtClean="0">
                <a:solidFill>
                  <a:schemeClr val="tx1"/>
                </a:solidFill>
              </a:rPr>
              <a:t>общ</a:t>
            </a:r>
            <a:r>
              <a:rPr lang="ru-RU" sz="2800" dirty="0" smtClean="0">
                <a:solidFill>
                  <a:schemeClr val="tx1"/>
                </a:solidFill>
              </a:rPr>
              <a:t> = 0,336 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521695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Решение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98814" y="2071678"/>
            <a:ext cx="4451138" cy="114300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28596" y="3857628"/>
            <a:ext cx="850112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800" dirty="0" err="1" smtClean="0"/>
              <a:t>рК</a:t>
            </a:r>
            <a:r>
              <a:rPr lang="ru-RU" sz="2800" baseline="-25000" dirty="0" err="1" smtClean="0"/>
              <a:t>осн</a:t>
            </a:r>
            <a:r>
              <a:rPr lang="ru-RU" sz="2800" dirty="0" smtClean="0"/>
              <a:t> = 4,75           </a:t>
            </a:r>
            <a:r>
              <a:rPr lang="ru-RU" sz="2800" dirty="0" err="1" smtClean="0"/>
              <a:t>рК</a:t>
            </a:r>
            <a:r>
              <a:rPr lang="ru-RU" sz="2800" baseline="-25000" dirty="0" err="1" smtClean="0"/>
              <a:t>сопр.к-ты</a:t>
            </a:r>
            <a:r>
              <a:rPr lang="ru-RU" sz="2800" dirty="0" smtClean="0"/>
              <a:t> = 14 – 4,75 = 9,25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 smtClean="0"/>
              <a:t>                                </a:t>
            </a:r>
            <a:r>
              <a:rPr lang="ru-RU" sz="2800" dirty="0" err="1" smtClean="0"/>
              <a:t>К</a:t>
            </a:r>
            <a:r>
              <a:rPr lang="ru-RU" sz="2800" baseline="-25000" dirty="0" err="1" smtClean="0"/>
              <a:t>сопр.к-ты</a:t>
            </a:r>
            <a:r>
              <a:rPr lang="ru-RU" sz="2800" dirty="0" smtClean="0"/>
              <a:t> = 10</a:t>
            </a:r>
            <a:r>
              <a:rPr lang="ru-RU" sz="2800" baseline="30000" dirty="0" smtClean="0">
                <a:cs typeface="Times New Roman" charset="0"/>
              </a:rPr>
              <a:t>–</a:t>
            </a:r>
            <a:r>
              <a:rPr lang="ru-RU" sz="2800" baseline="30000" dirty="0" smtClean="0"/>
              <a:t>9,25</a:t>
            </a:r>
            <a:r>
              <a:rPr lang="ru-RU" sz="2800" dirty="0" smtClean="0"/>
              <a:t>        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 dirty="0" smtClean="0"/>
          </a:p>
          <a:p>
            <a:pPr>
              <a:lnSpc>
                <a:spcPct val="90000"/>
              </a:lnSpc>
              <a:buFontTx/>
              <a:buNone/>
            </a:pPr>
            <a:r>
              <a:rPr lang="ru-RU" sz="2800" dirty="0" err="1" smtClean="0"/>
              <a:t>рН</a:t>
            </a:r>
            <a:r>
              <a:rPr lang="ru-RU" sz="2800" dirty="0" smtClean="0"/>
              <a:t> = 10       </a:t>
            </a:r>
            <a:r>
              <a:rPr lang="en-US" sz="2800" dirty="0" smtClean="0">
                <a:sym typeface="Symbol" pitchFamily="18" charset="2"/>
              </a:rPr>
              <a:t>[H</a:t>
            </a:r>
            <a:r>
              <a:rPr lang="en-US" sz="2800" baseline="30000" dirty="0" smtClean="0">
                <a:sym typeface="Symbol" pitchFamily="18" charset="2"/>
              </a:rPr>
              <a:t>+</a:t>
            </a:r>
            <a:r>
              <a:rPr lang="en-US" sz="2800" dirty="0" smtClean="0">
                <a:sym typeface="Symbol" pitchFamily="18" charset="2"/>
              </a:rPr>
              <a:t>] = </a:t>
            </a:r>
            <a:r>
              <a:rPr lang="ru-RU" sz="2800" dirty="0" smtClean="0"/>
              <a:t>10</a:t>
            </a:r>
            <a:r>
              <a:rPr lang="ru-RU" sz="2800" baseline="30000" dirty="0" smtClean="0">
                <a:cs typeface="Times New Roman" charset="0"/>
              </a:rPr>
              <a:t>–</a:t>
            </a:r>
            <a:r>
              <a:rPr lang="ru-RU" sz="2800" baseline="30000" dirty="0" smtClean="0"/>
              <a:t>10</a:t>
            </a:r>
            <a:r>
              <a:rPr lang="en-US" sz="2800" dirty="0" smtClean="0"/>
              <a:t> </a:t>
            </a:r>
            <a:r>
              <a:rPr lang="ru-RU" sz="2800" dirty="0" smtClean="0"/>
              <a:t>моль/л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81893837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915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95504" y="2428867"/>
            <a:ext cx="7019834" cy="137962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331068713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chemeClr val="tx1"/>
                </a:solidFill>
              </a:rPr>
              <a:t>Равновесия в растворах кислых солей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0748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2420888"/>
            <a:ext cx="8567766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115616" y="0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4800" kern="1200" spc="-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4000" b="1" dirty="0" err="1" smtClean="0">
                <a:solidFill>
                  <a:schemeClr val="tx1"/>
                </a:solidFill>
              </a:rPr>
              <a:t>Автопротолиз</a:t>
            </a:r>
            <a:r>
              <a:rPr lang="ru-RU" sz="4000" b="1" dirty="0" smtClean="0">
                <a:solidFill>
                  <a:schemeClr val="tx1"/>
                </a:solidFill>
              </a:rPr>
              <a:t> растворителей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Задача № 8. Вычислить </a:t>
            </a:r>
            <a:r>
              <a:rPr lang="ru-RU" sz="2800" dirty="0" err="1" smtClean="0">
                <a:solidFill>
                  <a:schemeClr val="tx1"/>
                </a:solidFill>
              </a:rPr>
              <a:t>рН</a:t>
            </a:r>
            <a:r>
              <a:rPr lang="ru-RU" sz="2800" dirty="0" smtClean="0">
                <a:solidFill>
                  <a:schemeClr val="tx1"/>
                </a:solidFill>
              </a:rPr>
              <a:t>  раствора гидрокарбоната натрия.</a:t>
            </a:r>
          </a:p>
          <a:p>
            <a:pPr algn="just"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Решение:</a:t>
            </a:r>
          </a:p>
          <a:p>
            <a:pPr algn="just">
              <a:buFontTx/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NaHCO</a:t>
            </a:r>
            <a:r>
              <a:rPr lang="en-US" sz="2800" baseline="-25000" dirty="0" smtClean="0">
                <a:solidFill>
                  <a:schemeClr val="tx1"/>
                </a:solidFill>
              </a:rPr>
              <a:t>3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</a:rPr>
              <a:t>– </a:t>
            </a:r>
            <a:r>
              <a:rPr lang="ru-RU" sz="2800" dirty="0" smtClean="0">
                <a:solidFill>
                  <a:schemeClr val="tx1"/>
                </a:solidFill>
              </a:rPr>
              <a:t>кислая соль      </a:t>
            </a:r>
            <a:r>
              <a:rPr lang="en-US" sz="2800" dirty="0" smtClean="0">
                <a:solidFill>
                  <a:schemeClr val="tx1"/>
                </a:solidFill>
              </a:rPr>
              <a:t>pK</a:t>
            </a:r>
            <a:r>
              <a:rPr lang="en-US" sz="2800" baseline="-25000" dirty="0" smtClean="0">
                <a:solidFill>
                  <a:schemeClr val="tx1"/>
                </a:solidFill>
              </a:rPr>
              <a:t>1</a:t>
            </a:r>
            <a:r>
              <a:rPr lang="ru-RU" sz="2800" dirty="0" smtClean="0">
                <a:solidFill>
                  <a:schemeClr val="tx1"/>
                </a:solidFill>
              </a:rPr>
              <a:t> = 6,35</a:t>
            </a:r>
            <a:r>
              <a:rPr lang="en-US" sz="2800" dirty="0" smtClean="0">
                <a:solidFill>
                  <a:schemeClr val="tx1"/>
                </a:solidFill>
              </a:rPr>
              <a:t>   </a:t>
            </a:r>
            <a:endParaRPr lang="ru-RU" sz="2800" dirty="0" smtClean="0">
              <a:solidFill>
                <a:schemeClr val="tx1"/>
              </a:solidFill>
            </a:endParaRPr>
          </a:p>
          <a:p>
            <a:pPr algn="just"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</a:rPr>
              <a:t>                                             </a:t>
            </a:r>
            <a:r>
              <a:rPr lang="en-US" sz="2800" dirty="0" smtClean="0">
                <a:solidFill>
                  <a:schemeClr val="tx1"/>
                </a:solidFill>
              </a:rPr>
              <a:t>pK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ru-RU" sz="2800" dirty="0" smtClean="0">
                <a:solidFill>
                  <a:schemeClr val="tx1"/>
                </a:solidFill>
              </a:rPr>
              <a:t> = 10,32</a:t>
            </a:r>
          </a:p>
          <a:p>
            <a:pPr algn="just">
              <a:buFontTx/>
              <a:buNone/>
            </a:pP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285728"/>
            <a:ext cx="3271847" cy="1237116"/>
          </a:xfrm>
          <a:prstGeom prst="rect">
            <a:avLst/>
          </a:prstGeom>
          <a:noFill/>
        </p:spPr>
      </p:pic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4786322"/>
            <a:ext cx="4310986" cy="10525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529407878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Задача № 9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К 50 мл 0,1 М раствора </a:t>
            </a:r>
            <a:r>
              <a:rPr lang="en-US" sz="3200" dirty="0" smtClean="0">
                <a:solidFill>
                  <a:schemeClr val="tx1"/>
                </a:solidFill>
              </a:rPr>
              <a:t>Na</a:t>
            </a:r>
            <a:r>
              <a:rPr lang="en-US" sz="3200" baseline="-25000" dirty="0" smtClean="0">
                <a:solidFill>
                  <a:schemeClr val="tx1"/>
                </a:solidFill>
              </a:rPr>
              <a:t>2</a:t>
            </a:r>
            <a:r>
              <a:rPr lang="en-US" sz="3200" dirty="0" smtClean="0">
                <a:solidFill>
                  <a:schemeClr val="tx1"/>
                </a:solidFill>
              </a:rPr>
              <a:t>CO</a:t>
            </a:r>
            <a:r>
              <a:rPr lang="en-US" sz="3200" baseline="-25000" dirty="0" smtClean="0">
                <a:solidFill>
                  <a:schemeClr val="tx1"/>
                </a:solidFill>
              </a:rPr>
              <a:t>3</a:t>
            </a:r>
            <a:r>
              <a:rPr lang="en-US" sz="3200" dirty="0" smtClean="0">
                <a:solidFill>
                  <a:schemeClr val="tx1"/>
                </a:solidFill>
              </a:rPr>
              <a:t> </a:t>
            </a:r>
            <a:r>
              <a:rPr lang="ru-RU" sz="3200" dirty="0" smtClean="0">
                <a:solidFill>
                  <a:schemeClr val="tx1"/>
                </a:solidFill>
              </a:rPr>
              <a:t>добавлено 25 мл 0,2 М раствора </a:t>
            </a:r>
            <a:r>
              <a:rPr lang="en-US" sz="3200" dirty="0" err="1" smtClean="0">
                <a:solidFill>
                  <a:schemeClr val="tx1"/>
                </a:solidFill>
              </a:rPr>
              <a:t>HCl</a:t>
            </a:r>
            <a:r>
              <a:rPr lang="ru-RU" sz="3200" dirty="0" smtClean="0">
                <a:solidFill>
                  <a:schemeClr val="tx1"/>
                </a:solidFill>
              </a:rPr>
              <a:t>. Вычислить </a:t>
            </a:r>
            <a:r>
              <a:rPr lang="ru-RU" sz="3200" dirty="0" err="1" smtClean="0">
                <a:solidFill>
                  <a:schemeClr val="tx1"/>
                </a:solidFill>
              </a:rPr>
              <a:t>рН</a:t>
            </a:r>
            <a:r>
              <a:rPr lang="ru-RU" sz="3200" dirty="0" smtClean="0">
                <a:solidFill>
                  <a:schemeClr val="tx1"/>
                </a:solidFill>
              </a:rPr>
              <a:t> раствора.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4522754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Решение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endParaRPr lang="ru-RU" dirty="0" smtClean="0"/>
          </a:p>
          <a:p>
            <a:pPr marL="609600" indent="-609600">
              <a:lnSpc>
                <a:spcPct val="120000"/>
              </a:lnSpc>
              <a:buFontTx/>
              <a:buAutoNum type="arabicPeriod"/>
            </a:pPr>
            <a:r>
              <a:rPr lang="en-US" sz="2800" dirty="0" smtClean="0">
                <a:solidFill>
                  <a:schemeClr val="tx1"/>
                </a:solidFill>
              </a:rPr>
              <a:t>Na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CO</a:t>
            </a:r>
            <a:r>
              <a:rPr lang="en-US" sz="2800" baseline="-25000" dirty="0" smtClean="0">
                <a:solidFill>
                  <a:schemeClr val="tx1"/>
                </a:solidFill>
              </a:rPr>
              <a:t>3</a:t>
            </a:r>
            <a:r>
              <a:rPr lang="en-US" sz="2800" dirty="0" smtClean="0">
                <a:solidFill>
                  <a:schemeClr val="tx1"/>
                </a:solidFill>
              </a:rPr>
              <a:t>  +  </a:t>
            </a:r>
            <a:r>
              <a:rPr lang="en-US" sz="2800" dirty="0" err="1" smtClean="0">
                <a:solidFill>
                  <a:schemeClr val="tx1"/>
                </a:solidFill>
              </a:rPr>
              <a:t>HCl</a:t>
            </a:r>
            <a:r>
              <a:rPr lang="en-US" sz="2800" dirty="0" smtClean="0">
                <a:solidFill>
                  <a:schemeClr val="tx1"/>
                </a:solidFill>
              </a:rPr>
              <a:t>  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   NaHCO</a:t>
            </a:r>
            <a:r>
              <a:rPr lang="en-US" sz="2800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  +   </a:t>
            </a:r>
            <a:r>
              <a:rPr lang="en-US" sz="2800" dirty="0" err="1" smtClean="0">
                <a:solidFill>
                  <a:schemeClr val="tx1"/>
                </a:solidFill>
                <a:sym typeface="Symbol" pitchFamily="18" charset="2"/>
              </a:rPr>
              <a:t>NaCl</a:t>
            </a:r>
            <a:endParaRPr lang="en-US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>
              <a:lnSpc>
                <a:spcPct val="120000"/>
              </a:lnSpc>
              <a:buFontTx/>
              <a:buAutoNum type="arabicPeriod" startAt="2"/>
            </a:pPr>
            <a:r>
              <a:rPr lang="en-US" sz="2800" dirty="0" smtClean="0">
                <a:solidFill>
                  <a:schemeClr val="tx1"/>
                </a:solidFill>
              </a:rPr>
              <a:t>Na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CO</a:t>
            </a:r>
            <a:r>
              <a:rPr lang="en-US" sz="2800" baseline="-25000" dirty="0" smtClean="0">
                <a:solidFill>
                  <a:schemeClr val="tx1"/>
                </a:solidFill>
              </a:rPr>
              <a:t>3</a:t>
            </a:r>
            <a:r>
              <a:rPr lang="en-US" sz="2800" dirty="0" smtClean="0">
                <a:solidFill>
                  <a:schemeClr val="tx1"/>
                </a:solidFill>
              </a:rPr>
              <a:t>  +  2HCl   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   H</a:t>
            </a:r>
            <a:r>
              <a:rPr lang="en-US" sz="2800" baseline="-25000" dirty="0" smtClean="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CO</a:t>
            </a:r>
            <a:r>
              <a:rPr lang="en-US" sz="2800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  +   2NaCl</a:t>
            </a:r>
          </a:p>
          <a:p>
            <a:pPr marL="609600" indent="-609600">
              <a:lnSpc>
                <a:spcPct val="120000"/>
              </a:lnSpc>
              <a:buFontTx/>
              <a:buNone/>
            </a:pPr>
            <a:endParaRPr lang="en-US" sz="2800" dirty="0" smtClean="0">
              <a:solidFill>
                <a:schemeClr val="tx1"/>
              </a:solidFill>
              <a:sym typeface="Symbol" pitchFamily="18" charset="2"/>
            </a:endParaRPr>
          </a:p>
          <a:p>
            <a:pPr marL="609600" indent="-609600">
              <a:lnSpc>
                <a:spcPct val="120000"/>
              </a:lnSpc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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(</a:t>
            </a:r>
            <a:r>
              <a:rPr lang="en-US" sz="2800" dirty="0" smtClean="0">
                <a:solidFill>
                  <a:schemeClr val="tx1"/>
                </a:solidFill>
              </a:rPr>
              <a:t>Na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CO</a:t>
            </a:r>
            <a:r>
              <a:rPr lang="en-US" sz="2800" baseline="-25000" dirty="0" smtClean="0">
                <a:solidFill>
                  <a:schemeClr val="tx1"/>
                </a:solidFill>
              </a:rPr>
              <a:t>3</a:t>
            </a:r>
            <a:r>
              <a:rPr lang="en-US" sz="2800" dirty="0" smtClean="0">
                <a:solidFill>
                  <a:schemeClr val="tx1"/>
                </a:solidFill>
              </a:rPr>
              <a:t>) = C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(</a:t>
            </a:r>
            <a:r>
              <a:rPr lang="en-US" sz="2800" dirty="0" smtClean="0">
                <a:solidFill>
                  <a:schemeClr val="tx1"/>
                </a:solidFill>
              </a:rPr>
              <a:t>Na</a:t>
            </a:r>
            <a:r>
              <a:rPr lang="en-US" sz="2800" baseline="-25000" dirty="0" smtClean="0">
                <a:solidFill>
                  <a:schemeClr val="tx1"/>
                </a:solidFill>
              </a:rPr>
              <a:t>2</a:t>
            </a:r>
            <a:r>
              <a:rPr lang="en-US" sz="2800" dirty="0" smtClean="0">
                <a:solidFill>
                  <a:schemeClr val="tx1"/>
                </a:solidFill>
              </a:rPr>
              <a:t>CO</a:t>
            </a:r>
            <a:r>
              <a:rPr lang="en-US" sz="2800" baseline="-25000" dirty="0" smtClean="0">
                <a:solidFill>
                  <a:schemeClr val="tx1"/>
                </a:solidFill>
              </a:rPr>
              <a:t>3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</a:rPr>
              <a:t>· V  =  50 · 0,1 =  5 </a:t>
            </a:r>
            <a:r>
              <a:rPr lang="ru-RU" sz="2800" dirty="0" err="1" smtClean="0">
                <a:solidFill>
                  <a:schemeClr val="tx1"/>
                </a:solidFill>
              </a:rPr>
              <a:t>мМ</a:t>
            </a:r>
            <a:endParaRPr lang="en-US" sz="2800" dirty="0" smtClean="0">
              <a:solidFill>
                <a:schemeClr val="tx1"/>
              </a:solidFill>
            </a:endParaRPr>
          </a:p>
          <a:p>
            <a:pPr marL="609600" indent="-609600">
              <a:lnSpc>
                <a:spcPct val="120000"/>
              </a:lnSpc>
              <a:buFontTx/>
              <a:buNone/>
            </a:pPr>
            <a:r>
              <a:rPr lang="ru-RU" sz="2800" dirty="0" smtClean="0">
                <a:solidFill>
                  <a:schemeClr val="tx1"/>
                </a:solidFill>
                <a:sym typeface="Symbol" pitchFamily="18" charset="2"/>
              </a:rPr>
              <a:t>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 (</a:t>
            </a:r>
            <a:r>
              <a:rPr lang="en-US" sz="2800" dirty="0" err="1" smtClean="0">
                <a:solidFill>
                  <a:schemeClr val="tx1"/>
                </a:solidFill>
              </a:rPr>
              <a:t>HCl</a:t>
            </a:r>
            <a:r>
              <a:rPr lang="en-US" sz="2800" dirty="0" smtClean="0">
                <a:solidFill>
                  <a:schemeClr val="tx1"/>
                </a:solidFill>
              </a:rPr>
              <a:t>) = C</a:t>
            </a:r>
            <a:r>
              <a:rPr lang="en-US" sz="2800" dirty="0" smtClean="0">
                <a:solidFill>
                  <a:schemeClr val="tx1"/>
                </a:solidFill>
                <a:sym typeface="Symbol" pitchFamily="18" charset="2"/>
              </a:rPr>
              <a:t>(</a:t>
            </a:r>
            <a:r>
              <a:rPr lang="en-US" sz="2800" dirty="0" err="1" smtClean="0">
                <a:solidFill>
                  <a:schemeClr val="tx1"/>
                </a:solidFill>
              </a:rPr>
              <a:t>HCl</a:t>
            </a:r>
            <a:r>
              <a:rPr lang="en-US" sz="2800" dirty="0" smtClean="0">
                <a:solidFill>
                  <a:schemeClr val="tx1"/>
                </a:solidFill>
              </a:rPr>
              <a:t>) </a:t>
            </a:r>
            <a:r>
              <a:rPr lang="en-US" sz="2800" dirty="0" smtClean="0">
                <a:solidFill>
                  <a:schemeClr val="tx1"/>
                </a:solidFill>
                <a:cs typeface="Times New Roman" charset="0"/>
              </a:rPr>
              <a:t>· V  =  25 · 0,2 </a:t>
            </a:r>
            <a:r>
              <a:rPr lang="en-US" sz="2800" smtClean="0">
                <a:solidFill>
                  <a:schemeClr val="tx1"/>
                </a:solidFill>
                <a:cs typeface="Times New Roman" charset="0"/>
              </a:rPr>
              <a:t>=  5 </a:t>
            </a:r>
            <a:r>
              <a:rPr lang="ru-RU" sz="2800" dirty="0" err="1" smtClean="0">
                <a:solidFill>
                  <a:schemeClr val="tx1"/>
                </a:solidFill>
              </a:rPr>
              <a:t>мМ</a:t>
            </a:r>
            <a:endParaRPr lang="ru-RU" sz="2800" dirty="0" smtClean="0">
              <a:solidFill>
                <a:schemeClr val="tx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16756900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-71462"/>
            <a:ext cx="835824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endParaRPr lang="ru-RU" sz="2800" dirty="0" smtClean="0"/>
          </a:p>
          <a:p>
            <a:pPr>
              <a:buFontTx/>
              <a:buNone/>
            </a:pPr>
            <a:r>
              <a:rPr lang="ru-RU" sz="2800" dirty="0" smtClean="0"/>
              <a:t>Идет реакция:</a:t>
            </a:r>
          </a:p>
          <a:p>
            <a:pPr algn="ctr">
              <a:buFontTx/>
              <a:buNone/>
            </a:pPr>
            <a:r>
              <a:rPr lang="en-US" sz="3600" dirty="0" smtClean="0"/>
              <a:t>Na</a:t>
            </a:r>
            <a:r>
              <a:rPr lang="en-US" sz="3600" baseline="-25000" dirty="0" smtClean="0"/>
              <a:t>2</a:t>
            </a:r>
            <a:r>
              <a:rPr lang="en-US" sz="3600" dirty="0" smtClean="0"/>
              <a:t>CO</a:t>
            </a:r>
            <a:r>
              <a:rPr lang="en-US" sz="3600" baseline="-25000" dirty="0" smtClean="0"/>
              <a:t>3</a:t>
            </a:r>
            <a:r>
              <a:rPr lang="en-US" sz="3600" dirty="0" smtClean="0"/>
              <a:t>  +  </a:t>
            </a:r>
            <a:r>
              <a:rPr lang="en-US" sz="3600" dirty="0" err="1" smtClean="0"/>
              <a:t>HCl</a:t>
            </a:r>
            <a:r>
              <a:rPr lang="en-US" sz="3600" dirty="0" smtClean="0"/>
              <a:t>   </a:t>
            </a:r>
            <a:r>
              <a:rPr lang="en-US" sz="3600" dirty="0" smtClean="0">
                <a:sym typeface="Symbol" pitchFamily="18" charset="2"/>
              </a:rPr>
              <a:t>   NaHCO</a:t>
            </a:r>
            <a:r>
              <a:rPr lang="en-US" sz="3600" baseline="-25000" dirty="0" smtClean="0">
                <a:sym typeface="Symbol" pitchFamily="18" charset="2"/>
              </a:rPr>
              <a:t>3</a:t>
            </a:r>
            <a:r>
              <a:rPr lang="en-US" sz="3600" dirty="0" smtClean="0">
                <a:sym typeface="Symbol" pitchFamily="18" charset="2"/>
              </a:rPr>
              <a:t>   +   </a:t>
            </a:r>
            <a:r>
              <a:rPr lang="en-US" sz="3600" dirty="0" err="1" smtClean="0">
                <a:sym typeface="Symbol" pitchFamily="18" charset="2"/>
              </a:rPr>
              <a:t>NaCl</a:t>
            </a:r>
            <a:endParaRPr lang="ru-RU" sz="3600" dirty="0" smtClean="0">
              <a:sym typeface="Symbol" pitchFamily="18" charset="2"/>
            </a:endParaRPr>
          </a:p>
          <a:p>
            <a:pPr>
              <a:buFontTx/>
              <a:buNone/>
            </a:pPr>
            <a:r>
              <a:rPr lang="ru-RU" sz="2800" dirty="0" smtClean="0">
                <a:sym typeface="Symbol" pitchFamily="18" charset="2"/>
              </a:rPr>
              <a:t>В растворе кислая соль</a:t>
            </a:r>
            <a:endParaRPr lang="ru-RU" sz="2800" dirty="0"/>
          </a:p>
        </p:txBody>
      </p:sp>
      <p:pic>
        <p:nvPicPr>
          <p:cNvPr id="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14678" y="2143116"/>
            <a:ext cx="2643206" cy="999422"/>
          </a:xfrm>
          <a:prstGeom prst="rect">
            <a:avLst/>
          </a:prstGeom>
          <a:noFill/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3857628"/>
            <a:ext cx="4310986" cy="10525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869480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/>
            </a:r>
            <a:br>
              <a:rPr lang="ru-RU" b="1" dirty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Ионное произведение воды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28662" y="1785926"/>
            <a:ext cx="7786742" cy="4572032"/>
          </a:xfrm>
        </p:spPr>
        <p:txBody>
          <a:bodyPr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O    +    H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O    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     H</a:t>
            </a:r>
            <a:r>
              <a:rPr lang="en-US" sz="2400" baseline="-25000" dirty="0" smtClean="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O</a:t>
            </a:r>
            <a:r>
              <a:rPr lang="en-US" sz="24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    +    OH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endParaRPr lang="en-US" sz="24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H</a:t>
            </a:r>
            <a:r>
              <a:rPr lang="en-US" sz="2400" baseline="-25000" dirty="0" smtClean="0">
                <a:solidFill>
                  <a:schemeClr val="tx1"/>
                </a:solidFill>
              </a:rPr>
              <a:t>2</a:t>
            </a:r>
            <a:r>
              <a:rPr lang="en-US" sz="2400" dirty="0" smtClean="0">
                <a:solidFill>
                  <a:schemeClr val="tx1"/>
                </a:solidFill>
              </a:rPr>
              <a:t>O    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     H</a:t>
            </a:r>
            <a:r>
              <a:rPr lang="en-US" sz="24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    +    OH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endParaRPr lang="ru-RU" sz="2400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/>
            <a:endParaRPr lang="ru-RU" sz="2400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20000"/>
              </a:lnSpc>
              <a:buFontTx/>
              <a:buNone/>
            </a:pPr>
            <a:endParaRPr lang="ru-RU" sz="2400" dirty="0" smtClean="0"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24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= [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24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· [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OH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</a:t>
            </a:r>
            <a:endParaRPr lang="en-US" sz="2400" dirty="0" smtClean="0">
              <a:solidFill>
                <a:schemeClr val="tx1"/>
              </a:solidFill>
              <a:sym typeface="Symbol" pitchFamily="18" charset="2"/>
            </a:endParaRPr>
          </a:p>
          <a:p>
            <a:pPr>
              <a:lnSpc>
                <a:spcPct val="120000"/>
              </a:lnSpc>
              <a:buFontTx/>
              <a:buNone/>
            </a:pPr>
            <a:r>
              <a:rPr lang="ru-RU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                                                 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K</a:t>
            </a:r>
            <a:r>
              <a:rPr lang="en-US" sz="2400" baseline="-25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 = 1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·10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18" charset="0"/>
              </a:rPr>
              <a:t>–14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[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H</a:t>
            </a:r>
            <a:r>
              <a:rPr lang="en-US" sz="2400" baseline="30000" dirty="0" smtClean="0">
                <a:solidFill>
                  <a:schemeClr val="tx1"/>
                </a:solidFill>
                <a:sym typeface="Symbol" pitchFamily="18" charset="2"/>
              </a:rPr>
              <a:t>+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] 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· [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OH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–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  <a:sym typeface="Symbol" pitchFamily="18" charset="2"/>
              </a:rPr>
              <a:t>] = 1</a:t>
            </a:r>
            <a:r>
              <a:rPr lang="en-US" sz="2400" dirty="0" smtClean="0">
                <a:solidFill>
                  <a:schemeClr val="tx1"/>
                </a:solidFill>
                <a:cs typeface="Times New Roman" pitchFamily="18" charset="0"/>
              </a:rPr>
              <a:t>·10</a:t>
            </a:r>
            <a:r>
              <a:rPr lang="en-US" sz="2400" baseline="30000" dirty="0" smtClean="0">
                <a:solidFill>
                  <a:schemeClr val="tx1"/>
                </a:solidFill>
                <a:cs typeface="Times New Roman" pitchFamily="18" charset="0"/>
              </a:rPr>
              <a:t>–14</a:t>
            </a:r>
            <a:r>
              <a:rPr lang="ru-RU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  <a:sym typeface="Symbol" pitchFamily="18" charset="2"/>
            </a:endParaRPr>
          </a:p>
          <a:p>
            <a:pPr algn="ctr">
              <a:lnSpc>
                <a:spcPct val="120000"/>
              </a:lnSpc>
              <a:buFontTx/>
              <a:buNone/>
            </a:pP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pK</a:t>
            </a:r>
            <a:r>
              <a:rPr lang="en-US" sz="2400" baseline="-25000" dirty="0" smtClean="0">
                <a:solidFill>
                  <a:schemeClr val="tx1"/>
                </a:solidFill>
                <a:sym typeface="Symbol" pitchFamily="18" charset="2"/>
              </a:rPr>
              <a:t>w</a:t>
            </a:r>
            <a:r>
              <a:rPr lang="en-US" sz="2400" dirty="0" smtClean="0">
                <a:solidFill>
                  <a:schemeClr val="tx1"/>
                </a:solidFill>
                <a:sym typeface="Symbol" pitchFamily="18" charset="2"/>
              </a:rPr>
              <a:t> = pH + pOH = 14</a:t>
            </a:r>
            <a:endParaRPr lang="ru-RU" sz="2400" baseline="300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pPr algn="ctr"/>
            <a:endParaRPr lang="en-US" sz="2400" dirty="0" smtClean="0">
              <a:solidFill>
                <a:schemeClr val="tx1"/>
              </a:solidFill>
              <a:cs typeface="Times New Roman" pitchFamily="18" charset="0"/>
              <a:sym typeface="Symbol" pitchFamily="18" charset="2"/>
            </a:endParaRPr>
          </a:p>
          <a:p>
            <a:endParaRPr lang="ru-RU" sz="2400" dirty="0"/>
          </a:p>
        </p:txBody>
      </p:sp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8992" y="2786058"/>
            <a:ext cx="2181335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АНАЛИТИЧЕСКАЯ ХИМИЯ_Лекция №5</Template>
  <TotalTime>349</TotalTime>
  <Words>2151</Words>
  <Application>Microsoft Office PowerPoint</Application>
  <PresentationFormat>Экран (4:3)</PresentationFormat>
  <Paragraphs>339</Paragraphs>
  <Slides>83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83</vt:i4>
      </vt:variant>
    </vt:vector>
  </HeadingPairs>
  <TitlesOfParts>
    <vt:vector size="85" baseType="lpstr">
      <vt:lpstr>Ретро</vt:lpstr>
      <vt:lpstr>ISIS/Draw Sketch</vt:lpstr>
      <vt:lpstr>АНАЛИТИЧЕСКАЯ ХИМИЯ</vt:lpstr>
      <vt:lpstr>Кислотно-основное (протолитическое) равновесие</vt:lpstr>
      <vt:lpstr>Протолитическая теория кислот и оснований</vt:lpstr>
      <vt:lpstr>Сопряженные кислоты и основания</vt:lpstr>
      <vt:lpstr>Амфитропные соединения</vt:lpstr>
      <vt:lpstr>Протолитическое равновесие</vt:lpstr>
      <vt:lpstr>Автопротолиз растворителя</vt:lpstr>
      <vt:lpstr>Слайд 8</vt:lpstr>
      <vt:lpstr> Ионное произведение воды</vt:lpstr>
      <vt:lpstr>  Константы диссоциации кислот и оснований</vt:lpstr>
      <vt:lpstr>  Константы диссоциации кислот и оснований</vt:lpstr>
      <vt:lpstr>Слайд 12</vt:lpstr>
      <vt:lpstr>рН растворов кислот и оснований</vt:lpstr>
      <vt:lpstr>рН раствора сильной кислоты</vt:lpstr>
      <vt:lpstr>Задача 1</vt:lpstr>
      <vt:lpstr>рН раствора сильного основания</vt:lpstr>
      <vt:lpstr>Задача 2</vt:lpstr>
      <vt:lpstr>рН раствора слабой кислоты</vt:lpstr>
      <vt:lpstr>рН раствора слабой кислоты</vt:lpstr>
      <vt:lpstr>Задача 3</vt:lpstr>
      <vt:lpstr>Связь между константой и степенью диссоциации</vt:lpstr>
      <vt:lpstr>Слайд 22</vt:lpstr>
      <vt:lpstr>Задача 4</vt:lpstr>
      <vt:lpstr>рН раствора слабого основания</vt:lpstr>
      <vt:lpstr>Слайд 25</vt:lpstr>
      <vt:lpstr>Гидролиз солей</vt:lpstr>
      <vt:lpstr>Гидролиз</vt:lpstr>
      <vt:lpstr>Гидролизу подвергаются соли:</vt:lpstr>
      <vt:lpstr>Соль, образованная сильным основанием и слабой кислотой</vt:lpstr>
      <vt:lpstr>Слайд 30</vt:lpstr>
      <vt:lpstr>Слайд 31</vt:lpstr>
      <vt:lpstr>h – степень гидролиза</vt:lpstr>
      <vt:lpstr>Степень гидролиза зависит от:</vt:lpstr>
      <vt:lpstr>Соль, образованная сильным основанием и слабой кислотой</vt:lpstr>
      <vt:lpstr>Соль, образованная слабым основанием и сильной кислотой</vt:lpstr>
      <vt:lpstr>Слайд 36</vt:lpstr>
      <vt:lpstr>Слайд 37</vt:lpstr>
      <vt:lpstr>Степень гидролиза зависит от:</vt:lpstr>
      <vt:lpstr>Соль, образованная слабым основанием и сильной кислотой</vt:lpstr>
      <vt:lpstr>Соль, образованная слабым основанием и слабой кислотой</vt:lpstr>
      <vt:lpstr>Слайд 41</vt:lpstr>
      <vt:lpstr>Слайд 42</vt:lpstr>
      <vt:lpstr>Слайд 43</vt:lpstr>
      <vt:lpstr>Слайд 44</vt:lpstr>
      <vt:lpstr>Соль, образованная слабым основанием и слабой кислотой</vt:lpstr>
      <vt:lpstr>Соль, образованная сильным основанием и слабой двухосновной кислотой</vt:lpstr>
      <vt:lpstr>Буферные растворы</vt:lpstr>
      <vt:lpstr>Буферные растворы</vt:lpstr>
      <vt:lpstr>Типы буферных растворов</vt:lpstr>
      <vt:lpstr>Расчет рН буферных растворов</vt:lpstr>
      <vt:lpstr>Слайд 51</vt:lpstr>
      <vt:lpstr>Слайд 52</vt:lpstr>
      <vt:lpstr>Слайд 53</vt:lpstr>
      <vt:lpstr>Слайд 54</vt:lpstr>
      <vt:lpstr>Задача № 1</vt:lpstr>
      <vt:lpstr>Решение</vt:lpstr>
      <vt:lpstr>Слайд 57</vt:lpstr>
      <vt:lpstr>Задача № 2</vt:lpstr>
      <vt:lpstr>Решение</vt:lpstr>
      <vt:lpstr>Слайд 60</vt:lpstr>
      <vt:lpstr>Задача № 3</vt:lpstr>
      <vt:lpstr>Решение</vt:lpstr>
      <vt:lpstr>Слайд 63</vt:lpstr>
      <vt:lpstr>Задача № 4</vt:lpstr>
      <vt:lpstr>Решение</vt:lpstr>
      <vt:lpstr>Слайд 66</vt:lpstr>
      <vt:lpstr>Задача № 5</vt:lpstr>
      <vt:lpstr>Решение</vt:lpstr>
      <vt:lpstr>Буферная ёмкость</vt:lpstr>
      <vt:lpstr>Буферная емкость -  </vt:lpstr>
      <vt:lpstr>Расчетные формулы буферной ёмкости</vt:lpstr>
      <vt:lpstr>Слайд 72</vt:lpstr>
      <vt:lpstr>Факторы, влияющие на буферную ёмкость</vt:lpstr>
      <vt:lpstr>Задача № 6</vt:lpstr>
      <vt:lpstr>Решение</vt:lpstr>
      <vt:lpstr>Задача № 7</vt:lpstr>
      <vt:lpstr>Решение</vt:lpstr>
      <vt:lpstr>Слайд 78</vt:lpstr>
      <vt:lpstr>Равновесия в растворах кислых солей</vt:lpstr>
      <vt:lpstr>Слайд 80</vt:lpstr>
      <vt:lpstr>Задача № 9</vt:lpstr>
      <vt:lpstr>Решение</vt:lpstr>
      <vt:lpstr>Слайд 83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АНАЛИТИЧЕСКАЯ ХИМИЯ</dc:title>
  <dc:creator>Алекс</dc:creator>
  <cp:lastModifiedBy>Кафедра</cp:lastModifiedBy>
  <cp:revision>31</cp:revision>
  <dcterms:created xsi:type="dcterms:W3CDTF">2017-10-09T17:21:04Z</dcterms:created>
  <dcterms:modified xsi:type="dcterms:W3CDTF">2020-03-02T12:07:58Z</dcterms:modified>
</cp:coreProperties>
</file>