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7242" y="334610"/>
            <a:ext cx="1174941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Одуванчика лекарственного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Taraxaci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officinalis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radices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корни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лекарственный    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Taraxacum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officinale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Wigg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сем. Астровые             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Asteraceae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658533"/>
            <a:ext cx="6299200" cy="41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938" y="5270367"/>
            <a:ext cx="118172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лактукопикрин</a:t>
            </a:r>
            <a:r>
              <a:rPr lang="ru-RU" sz="2800" dirty="0" smtClean="0"/>
              <a:t>              </a:t>
            </a:r>
            <a:r>
              <a:rPr lang="ru-RU" sz="2800" dirty="0" err="1" smtClean="0"/>
              <a:t>тетрагидроридентин</a:t>
            </a:r>
            <a:r>
              <a:rPr lang="ru-RU" sz="2800" dirty="0" smtClean="0"/>
              <a:t> В              β-D-</a:t>
            </a:r>
            <a:r>
              <a:rPr lang="ru-RU" sz="2800" dirty="0" err="1" smtClean="0"/>
              <a:t>глюкопиранозид</a:t>
            </a:r>
            <a:endParaRPr lang="ru-RU" sz="2800" dirty="0" smtClean="0"/>
          </a:p>
          <a:p>
            <a:r>
              <a:rPr lang="ru-RU" sz="2800" dirty="0" smtClean="0"/>
              <a:t>                                                                                                   </a:t>
            </a:r>
            <a:r>
              <a:rPr lang="ru-RU" sz="2800" dirty="0" err="1" smtClean="0"/>
              <a:t>тараксиновой</a:t>
            </a:r>
            <a:r>
              <a:rPr lang="ru-RU" sz="2800" dirty="0" smtClean="0"/>
              <a:t> </a:t>
            </a:r>
            <a:r>
              <a:rPr lang="ru-RU" sz="2800" dirty="0"/>
              <a:t>кислоты</a:t>
            </a:r>
          </a:p>
          <a:p>
            <a:endParaRPr lang="ru-RU" sz="2800" dirty="0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937101"/>
              </p:ext>
            </p:extLst>
          </p:nvPr>
        </p:nvGraphicFramePr>
        <p:xfrm>
          <a:off x="355600" y="1008695"/>
          <a:ext cx="6657975" cy="391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CS ChemDraw Drawing" r:id="rId3" imgW="5489318" imgH="3222576" progId="ChemDraw.Document.6.0">
                  <p:embed/>
                </p:oleObj>
              </mc:Choice>
              <mc:Fallback>
                <p:oleObj name="CS ChemDraw Drawing" r:id="rId3" imgW="5489318" imgH="3222576" progId="ChemDraw.Document.6.0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1008695"/>
                        <a:ext cx="6657975" cy="39135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83155"/>
              </p:ext>
            </p:extLst>
          </p:nvPr>
        </p:nvGraphicFramePr>
        <p:xfrm>
          <a:off x="7402846" y="1776413"/>
          <a:ext cx="4255406" cy="304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CS ChemDraw Drawing" r:id="rId5" imgW="3936135" imgH="2814610" progId="ChemDraw.Document.6.0">
                  <p:embed/>
                </p:oleObj>
              </mc:Choice>
              <mc:Fallback>
                <p:oleObj name="CS ChemDraw Drawing" r:id="rId5" imgW="3936135" imgH="2814610" progId="ChemDraw.Document.6.0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846" y="1776413"/>
                        <a:ext cx="4255406" cy="304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7800" y="4190172"/>
            <a:ext cx="11569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</a:t>
            </a:r>
            <a:r>
              <a:rPr lang="ru-RU" sz="2800" dirty="0" err="1" smtClean="0"/>
              <a:t>тараксастерол</a:t>
            </a:r>
            <a:r>
              <a:rPr lang="ru-RU" sz="2800" dirty="0" smtClean="0"/>
              <a:t>                  </a:t>
            </a:r>
            <a:r>
              <a:rPr lang="ru-RU" sz="2800" dirty="0" err="1" smtClean="0"/>
              <a:t>арнидиол</a:t>
            </a:r>
            <a:r>
              <a:rPr lang="ru-RU" sz="2800" dirty="0" smtClean="0"/>
              <a:t>                                       </a:t>
            </a:r>
            <a:r>
              <a:rPr lang="ru-RU" sz="2800" dirty="0" err="1" smtClean="0"/>
              <a:t>фарадиол</a:t>
            </a:r>
            <a:endParaRPr lang="ru-RU" sz="2800" dirty="0"/>
          </a:p>
          <a:p>
            <a:endParaRPr lang="ru-RU" sz="2800" dirty="0"/>
          </a:p>
          <a:p>
            <a:r>
              <a:rPr lang="ru-RU" sz="2800" dirty="0" smtClean="0"/>
              <a:t>               </a:t>
            </a:r>
            <a:endParaRPr lang="ru-RU" sz="2800" dirty="0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02328"/>
              </p:ext>
            </p:extLst>
          </p:nvPr>
        </p:nvGraphicFramePr>
        <p:xfrm>
          <a:off x="374249" y="1300162"/>
          <a:ext cx="6308908" cy="272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CS ChemDraw Drawing" r:id="rId3" imgW="6030176" imgH="2602688" progId="ChemDraw.Document.6.0">
                  <p:embed/>
                </p:oleObj>
              </mc:Choice>
              <mc:Fallback>
                <p:oleObj name="CS ChemDraw Drawing" r:id="rId3" imgW="6030176" imgH="2602688" progId="ChemDraw.Document.6.0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49" y="1300162"/>
                        <a:ext cx="6308908" cy="2725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87474"/>
              </p:ext>
            </p:extLst>
          </p:nvPr>
        </p:nvGraphicFramePr>
        <p:xfrm>
          <a:off x="7404100" y="1312256"/>
          <a:ext cx="3706985" cy="287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CS ChemDraw Drawing" r:id="rId5" imgW="3293137" imgH="2552138" progId="ChemDraw.Document.6.0">
                  <p:embed/>
                </p:oleObj>
              </mc:Choice>
              <mc:Fallback>
                <p:oleObj name="CS ChemDraw Drawing" r:id="rId5" imgW="3293137" imgH="2552138" progId="ChemDraw.Document.6.0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100" y="1312256"/>
                        <a:ext cx="3706985" cy="2877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8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09600" y="773317"/>
            <a:ext cx="10972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dirty="0"/>
              <a:t>Корни одуванчика включены в ГФ </a:t>
            </a:r>
            <a:r>
              <a:rPr lang="en-US" sz="4000" dirty="0"/>
              <a:t>XIV</a:t>
            </a:r>
            <a:r>
              <a:rPr lang="ru-RU" sz="4000" dirty="0"/>
              <a:t> – ФС.2.5.0086.18. Стандартизуются по содержанию экстрактивных веществ, извлекаемых водой (не менее 40%). </a:t>
            </a:r>
          </a:p>
          <a:p>
            <a:pPr algn="just"/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60365" y="258546"/>
            <a:ext cx="5238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одуванчика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Picture 2" descr="C:\Users\Admin\Downloads\Корни одуванч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0" y="966432"/>
            <a:ext cx="5485168" cy="54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I:\ЛЕКАРСТВЕННЫЕ РАСТЕНИЯ\Фитопрепараты\Содек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78" y="966431"/>
            <a:ext cx="4551330" cy="54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ЛЕКАРСТВЕННЫЕ РАСТЕНИЯ\Фитопрепараты\Тонзилг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1109607"/>
            <a:ext cx="4224336" cy="542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:\ЛЕКАРСТВЕННЫЕ РАСТЕНИЯ\Фитопрепараты\Тонзилгон драж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538288"/>
            <a:ext cx="62865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63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211</cp:revision>
  <dcterms:created xsi:type="dcterms:W3CDTF">2017-09-02T10:15:39Z</dcterms:created>
  <dcterms:modified xsi:type="dcterms:W3CDTF">2021-09-30T15:39:46Z</dcterms:modified>
</cp:coreProperties>
</file>