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48" r:id="rId1"/>
  </p:sldMasterIdLst>
  <p:sldIdLst>
    <p:sldId id="257" r:id="rId2"/>
    <p:sldId id="258" r:id="rId3"/>
    <p:sldId id="259" r:id="rId4"/>
    <p:sldId id="262" r:id="rId5"/>
    <p:sldId id="260" r:id="rId6"/>
    <p:sldId id="261" r:id="rId7"/>
    <p:sldId id="26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327242" y="334610"/>
            <a:ext cx="11749414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Одуванчика лекарственного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Taraxaci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officinalis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radices</a:t>
            </a:r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корни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Одуванчик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лекарственный     </a:t>
            </a:r>
            <a:r>
              <a:rPr lang="en-US" sz="3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Taraxacum</a:t>
            </a:r>
            <a:r>
              <a:rPr lang="en-US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officinale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Wigg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сем. Астровые                         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Asteraceae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2658533"/>
            <a:ext cx="6299200" cy="419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9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6938" y="5270367"/>
            <a:ext cx="1181726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 smtClean="0"/>
              <a:t>лактукопикрин</a:t>
            </a:r>
            <a:r>
              <a:rPr lang="ru-RU" sz="2800" dirty="0" smtClean="0"/>
              <a:t>              </a:t>
            </a:r>
            <a:r>
              <a:rPr lang="ru-RU" sz="2800" dirty="0" err="1" smtClean="0"/>
              <a:t>тетрагидроридентин</a:t>
            </a:r>
            <a:r>
              <a:rPr lang="ru-RU" sz="2800" dirty="0" smtClean="0"/>
              <a:t> В              β-D-</a:t>
            </a:r>
            <a:r>
              <a:rPr lang="ru-RU" sz="2800" dirty="0" err="1" smtClean="0"/>
              <a:t>глюкопиранозид</a:t>
            </a:r>
            <a:endParaRPr lang="ru-RU" sz="2800" dirty="0" smtClean="0"/>
          </a:p>
          <a:p>
            <a:r>
              <a:rPr lang="ru-RU" sz="2800" dirty="0" smtClean="0"/>
              <a:t>                                                                                                   </a:t>
            </a:r>
            <a:r>
              <a:rPr lang="ru-RU" sz="2800" dirty="0" err="1" smtClean="0"/>
              <a:t>тараксиновой</a:t>
            </a:r>
            <a:r>
              <a:rPr lang="ru-RU" sz="2800" dirty="0" smtClean="0"/>
              <a:t> </a:t>
            </a:r>
            <a:r>
              <a:rPr lang="ru-RU" sz="2800" dirty="0"/>
              <a:t>кислоты</a:t>
            </a:r>
          </a:p>
          <a:p>
            <a:endParaRPr lang="ru-RU" sz="2800" dirty="0"/>
          </a:p>
        </p:txBody>
      </p:sp>
      <p:sp>
        <p:nvSpPr>
          <p:cNvPr id="2" name="Rectangle 1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27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5937101"/>
              </p:ext>
            </p:extLst>
          </p:nvPr>
        </p:nvGraphicFramePr>
        <p:xfrm>
          <a:off x="355600" y="1008695"/>
          <a:ext cx="6657975" cy="39135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9" name="CS ChemDraw Drawing" r:id="rId3" imgW="5489318" imgH="3222576" progId="ChemDraw.Document.6.0">
                  <p:embed/>
                </p:oleObj>
              </mc:Choice>
              <mc:Fallback>
                <p:oleObj name="CS ChemDraw Drawing" r:id="rId3" imgW="5489318" imgH="3222576" progId="ChemDraw.Document.6.0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600" y="1008695"/>
                        <a:ext cx="6657975" cy="391358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4383155"/>
              </p:ext>
            </p:extLst>
          </p:nvPr>
        </p:nvGraphicFramePr>
        <p:xfrm>
          <a:off x="7402846" y="1776413"/>
          <a:ext cx="4255406" cy="3049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0" name="CS ChemDraw Drawing" r:id="rId5" imgW="3936135" imgH="2814610" progId="ChemDraw.Document.6.0">
                  <p:embed/>
                </p:oleObj>
              </mc:Choice>
              <mc:Fallback>
                <p:oleObj name="CS ChemDraw Drawing" r:id="rId5" imgW="3936135" imgH="2814610" progId="ChemDraw.Document.6.0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02846" y="1776413"/>
                        <a:ext cx="4255406" cy="3049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77800" y="4190172"/>
            <a:ext cx="115697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</a:t>
            </a:r>
            <a:r>
              <a:rPr lang="ru-RU" sz="2800" dirty="0" err="1" smtClean="0"/>
              <a:t>тараксастерол</a:t>
            </a:r>
            <a:r>
              <a:rPr lang="ru-RU" sz="2800" dirty="0" smtClean="0"/>
              <a:t>                  </a:t>
            </a:r>
            <a:r>
              <a:rPr lang="ru-RU" sz="2800" dirty="0" err="1" smtClean="0"/>
              <a:t>арнидиол</a:t>
            </a:r>
            <a:r>
              <a:rPr lang="ru-RU" sz="2800" dirty="0" smtClean="0"/>
              <a:t>                                       </a:t>
            </a:r>
            <a:r>
              <a:rPr lang="ru-RU" sz="2800" dirty="0" err="1" smtClean="0"/>
              <a:t>фарадиол</a:t>
            </a:r>
            <a:endParaRPr lang="ru-RU" sz="2800" dirty="0"/>
          </a:p>
          <a:p>
            <a:endParaRPr lang="ru-RU" sz="2800" dirty="0"/>
          </a:p>
          <a:p>
            <a:r>
              <a:rPr lang="ru-RU" sz="2800" dirty="0" smtClean="0"/>
              <a:t>               </a:t>
            </a:r>
            <a:endParaRPr lang="ru-RU" sz="2800" dirty="0"/>
          </a:p>
        </p:txBody>
      </p:sp>
      <p:sp>
        <p:nvSpPr>
          <p:cNvPr id="2" name="Rectangle 1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17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2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2302328"/>
              </p:ext>
            </p:extLst>
          </p:nvPr>
        </p:nvGraphicFramePr>
        <p:xfrm>
          <a:off x="374249" y="1300162"/>
          <a:ext cx="6308908" cy="2725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9" name="CS ChemDraw Drawing" r:id="rId3" imgW="6030176" imgH="2602688" progId="ChemDraw.Document.6.0">
                  <p:embed/>
                </p:oleObj>
              </mc:Choice>
              <mc:Fallback>
                <p:oleObj name="CS ChemDraw Drawing" r:id="rId3" imgW="6030176" imgH="2602688" progId="ChemDraw.Document.6.0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249" y="1300162"/>
                        <a:ext cx="6308908" cy="27257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2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4487474"/>
              </p:ext>
            </p:extLst>
          </p:nvPr>
        </p:nvGraphicFramePr>
        <p:xfrm>
          <a:off x="7404100" y="1312256"/>
          <a:ext cx="3706985" cy="28779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0" name="CS ChemDraw Drawing" r:id="rId5" imgW="3293137" imgH="2552138" progId="ChemDraw.Document.6.0">
                  <p:embed/>
                </p:oleObj>
              </mc:Choice>
              <mc:Fallback>
                <p:oleObj name="CS ChemDraw Drawing" r:id="rId5" imgW="3293137" imgH="2552138" progId="ChemDraw.Document.6.0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04100" y="1312256"/>
                        <a:ext cx="3706985" cy="287791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23864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7865" y="903106"/>
            <a:ext cx="117517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</a:rPr>
              <a:t>      </a:t>
            </a:r>
            <a:endParaRPr lang="ru-RU" sz="3200" dirty="0">
              <a:effectLst/>
            </a:endParaRPr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609600" y="773317"/>
            <a:ext cx="1097280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4000" dirty="0"/>
              <a:t>Корни одуванчика включены в ГФ </a:t>
            </a:r>
            <a:r>
              <a:rPr lang="en-US" sz="4000" dirty="0"/>
              <a:t>XIV</a:t>
            </a:r>
            <a:r>
              <a:rPr lang="ru-RU" sz="4000" dirty="0"/>
              <a:t> – ФС.2.5.0086.18. Стандартизуются по содержанию экстрактивных веществ, извлекаемых водой (не менее 40%). </a:t>
            </a:r>
          </a:p>
          <a:p>
            <a:pPr algn="just"/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360365" y="258546"/>
            <a:ext cx="52386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одуванчика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2" name="Picture 2" descr="C:\Users\Admin\Downloads\Корни одуванчик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10" y="966432"/>
            <a:ext cx="5485168" cy="5485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I:\ЛЕКАРСТВЕННЫЕ РАСТЕНИЯ\Фитопрепараты\Содекор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3378" y="966431"/>
            <a:ext cx="4551330" cy="548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:\ЛЕКАРСТВЕННЫЕ РАСТЕНИЯ\Фитопрепараты\Тонзилго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4" y="1109607"/>
            <a:ext cx="4224336" cy="5427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I:\ЛЕКАРСТВЕННЫЕ РАСТЕНИЯ\Фитопрепараты\Тонзилгон драже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450" y="1538288"/>
            <a:ext cx="6286500" cy="423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271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2093</TotalTime>
  <Words>63</Words>
  <Application>Microsoft Office PowerPoint</Application>
  <PresentationFormat>Широкоэкранный</PresentationFormat>
  <Paragraphs>16</Paragraphs>
  <Slides>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CS ChemDraw Drawing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211</cp:revision>
  <dcterms:created xsi:type="dcterms:W3CDTF">2017-09-02T10:15:39Z</dcterms:created>
  <dcterms:modified xsi:type="dcterms:W3CDTF">2021-09-30T15:39:46Z</dcterms:modified>
</cp:coreProperties>
</file>