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38203" y="643477"/>
            <a:ext cx="1161162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Брусни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ки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обыкновенной листья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Vaccinii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vitis-idaeae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folia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Брусни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 обыкновенная              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Vaccinium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vitis-idaea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dirty="0"/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Вересковые             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Ericaceae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418" y="2982534"/>
            <a:ext cx="5171197" cy="387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2700"/>
            <a:ext cx="7620000" cy="5105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466" y="0"/>
            <a:ext cx="5147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66795" y="3377718"/>
            <a:ext cx="76158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арбутин        </a:t>
            </a:r>
            <a:r>
              <a:rPr lang="ru-RU" sz="2800" dirty="0" err="1" smtClean="0"/>
              <a:t>метиларбутин</a:t>
            </a:r>
            <a:r>
              <a:rPr lang="ru-RU" sz="2800" dirty="0" smtClean="0"/>
              <a:t>    гидрохинон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30724" y="4987156"/>
            <a:ext cx="32644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урсоловая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кислота      </a:t>
            </a:r>
            <a:endParaRPr lang="ru-RU" sz="2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289" name="Object 1"/>
          <p:cNvGraphicFramePr>
            <a:graphicFrameLocks noChangeAspect="1"/>
          </p:cNvGraphicFramePr>
          <p:nvPr/>
        </p:nvGraphicFramePr>
        <p:xfrm>
          <a:off x="2705622" y="964895"/>
          <a:ext cx="5461347" cy="2320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CS ChemDraw Drawing" r:id="rId3" imgW="4162543" imgH="1767806" progId="ChemDraw.Document.6.0">
                  <p:embed/>
                </p:oleObj>
              </mc:Choice>
              <mc:Fallback>
                <p:oleObj name="CS ChemDraw Drawing" r:id="rId3" imgW="4162543" imgH="1767806" progId="ChemDraw.Document.6.0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5622" y="964895"/>
                        <a:ext cx="5461347" cy="23203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2396408" y="3980037"/>
          <a:ext cx="3820672" cy="26712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CS ChemDraw Drawing" r:id="rId5" imgW="3614442" imgH="2527560" progId="ChemDraw.Document.6.0">
                  <p:embed/>
                </p:oleObj>
              </mc:Choice>
              <mc:Fallback>
                <p:oleObj name="CS ChemDraw Drawing" r:id="rId5" imgW="3614442" imgH="2527560" progId="ChemDraw.Document.6.0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6408" y="3980037"/>
                        <a:ext cx="3820672" cy="26712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51111" y="1136564"/>
            <a:ext cx="1128595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Листья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брусники обыкновенной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стандартизуются ГФ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V 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ФС.2.5.0063.18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содержанию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арбутина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(не менее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4,5%),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определяемого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спектрофотометрическим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методом,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57450" y="283598"/>
            <a:ext cx="81395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smtClean="0">
                <a:solidFill>
                  <a:srgbClr val="C00000"/>
                </a:solidFill>
              </a:rPr>
              <a:t>брусни</a:t>
            </a:r>
            <a:r>
              <a:rPr lang="ru-RU" sz="4000" dirty="0" smtClean="0">
                <a:solidFill>
                  <a:srgbClr val="C00000"/>
                </a:solidFill>
              </a:rPr>
              <a:t>ки </a:t>
            </a:r>
            <a:r>
              <a:rPr lang="ru-RU" sz="4000" dirty="0" smtClean="0">
                <a:solidFill>
                  <a:srgbClr val="C00000"/>
                </a:solidFill>
              </a:rPr>
              <a:t>обыкновенной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3690282" cy="5638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282" y="1219200"/>
            <a:ext cx="3724626" cy="5638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788" y="1219200"/>
            <a:ext cx="4875213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52</Words>
  <Application>Microsoft Office PowerPoint</Application>
  <PresentationFormat>Широкоэкранный</PresentationFormat>
  <Paragraphs>11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114</cp:revision>
  <dcterms:created xsi:type="dcterms:W3CDTF">2017-09-02T10:15:39Z</dcterms:created>
  <dcterms:modified xsi:type="dcterms:W3CDTF">2021-10-11T15:17:05Z</dcterms:modified>
</cp:coreProperties>
</file>