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405537"/>
            <a:ext cx="117475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atin typeface="Times New Roman" panose="02020603050405020304" pitchFamily="18" charset="0"/>
              </a:rPr>
              <a:t>Катарантуса</a:t>
            </a:r>
            <a:r>
              <a:rPr lang="ru-RU" sz="3600" b="1" dirty="0">
                <a:latin typeface="Times New Roman" panose="02020603050405020304" pitchFamily="18" charset="0"/>
              </a:rPr>
              <a:t> розового листья 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Catharanthi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rosei</a:t>
            </a:r>
            <a:r>
              <a:rPr lang="en-US" sz="3600" b="1" dirty="0">
                <a:latin typeface="Times New Roman" panose="02020603050405020304" pitchFamily="18" charset="0"/>
              </a:rPr>
              <a:t> folia</a:t>
            </a:r>
            <a:endParaRPr lang="ru-RU" sz="3600" dirty="0"/>
          </a:p>
          <a:p>
            <a:pPr algn="just"/>
            <a:r>
              <a:rPr lang="ru-RU" sz="4000" dirty="0" err="1">
                <a:latin typeface="Times New Roman" panose="02020603050405020304" pitchFamily="18" charset="0"/>
              </a:rPr>
              <a:t>Катарантус</a:t>
            </a:r>
            <a:r>
              <a:rPr lang="ru-RU" sz="4000" dirty="0">
                <a:latin typeface="Times New Roman" panose="02020603050405020304" pitchFamily="18" charset="0"/>
              </a:rPr>
              <a:t> розовый</a:t>
            </a:r>
            <a:r>
              <a:rPr lang="en-US" sz="4000" dirty="0">
                <a:latin typeface="Times New Roman" panose="02020603050405020304" pitchFamily="18" charset="0"/>
              </a:rPr>
              <a:t>  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</a:rPr>
              <a:t>Catharanthus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</a:rPr>
              <a:t>roseus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</a:rPr>
              <a:t>(L.) G. Don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сем. </a:t>
            </a:r>
            <a:r>
              <a:rPr lang="ru-RU" sz="4000" dirty="0" err="1">
                <a:latin typeface="Times New Roman" panose="02020603050405020304" pitchFamily="18" charset="0"/>
              </a:rPr>
              <a:t>Кутровые</a:t>
            </a:r>
            <a:r>
              <a:rPr lang="ru-RU" sz="4000" dirty="0">
                <a:latin typeface="Times New Roman" panose="02020603050405020304" pitchFamily="18" charset="0"/>
              </a:rPr>
              <a:t>            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Apocynaceae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12" y="2282974"/>
            <a:ext cx="6870588" cy="456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1108012"/>
            <a:ext cx="6451600" cy="49435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076"/>
            <a:ext cx="6573964" cy="493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7221" y="358059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42169" y="5216714"/>
            <a:ext cx="11632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/>
              <a:t>  </a:t>
            </a:r>
            <a:r>
              <a:rPr lang="en-US" sz="2800" dirty="0" smtClean="0"/>
              <a:t>R</a:t>
            </a:r>
            <a:r>
              <a:rPr lang="ru-RU" sz="2800" dirty="0"/>
              <a:t>-</a:t>
            </a:r>
            <a:r>
              <a:rPr lang="en-US" sz="2800" dirty="0"/>
              <a:t>CH</a:t>
            </a:r>
            <a:r>
              <a:rPr lang="ru-RU" sz="2800" baseline="-25000" dirty="0"/>
              <a:t>3</a:t>
            </a:r>
            <a:r>
              <a:rPr lang="ru-RU" sz="2800" dirty="0"/>
              <a:t>  – </a:t>
            </a:r>
            <a:r>
              <a:rPr lang="ru-RU" sz="2800" dirty="0" err="1" smtClean="0"/>
              <a:t>винбластин</a:t>
            </a:r>
            <a:r>
              <a:rPr lang="ru-RU" sz="2800" dirty="0" smtClean="0"/>
              <a:t>; </a:t>
            </a:r>
            <a:r>
              <a:rPr lang="en-US" sz="2800" dirty="0" smtClean="0"/>
              <a:t>R</a:t>
            </a:r>
            <a:r>
              <a:rPr lang="ru-RU" sz="2800" dirty="0"/>
              <a:t>-</a:t>
            </a:r>
            <a:r>
              <a:rPr lang="en-US" sz="2800" dirty="0"/>
              <a:t>CH</a:t>
            </a:r>
            <a:r>
              <a:rPr lang="ru-RU" sz="2800" dirty="0"/>
              <a:t>О  – </a:t>
            </a:r>
            <a:r>
              <a:rPr lang="ru-RU" sz="2800" dirty="0" err="1" smtClean="0"/>
              <a:t>винкристин</a:t>
            </a:r>
            <a:r>
              <a:rPr lang="ru-RU" sz="2800" dirty="0" smtClean="0"/>
              <a:t>                   </a:t>
            </a:r>
            <a:r>
              <a:rPr lang="ru-RU" sz="2800" dirty="0" err="1" smtClean="0"/>
              <a:t>винорелбин</a:t>
            </a:r>
            <a:endParaRPr lang="ru-RU" sz="28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640648"/>
              </p:ext>
            </p:extLst>
          </p:nvPr>
        </p:nvGraphicFramePr>
        <p:xfrm>
          <a:off x="6261100" y="1194719"/>
          <a:ext cx="4995863" cy="357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CS ChemDraw Drawing" r:id="rId3" imgW="4378095" imgH="3133141" progId="ChemDraw.Document.6.0">
                  <p:embed/>
                </p:oleObj>
              </mc:Choice>
              <mc:Fallback>
                <p:oleObj name="CS ChemDraw Drawing" r:id="rId3" imgW="4378095" imgH="3133141" progId="ChemDraw.Document.6.0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1194719"/>
                        <a:ext cx="4995863" cy="3575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8" name="Object 40"/>
          <p:cNvGraphicFramePr>
            <a:graphicFrameLocks noChangeAspect="1"/>
          </p:cNvGraphicFramePr>
          <p:nvPr/>
        </p:nvGraphicFramePr>
        <p:xfrm>
          <a:off x="725227" y="1266716"/>
          <a:ext cx="4822696" cy="351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CS ChemDraw Drawing" r:id="rId5" imgW="4378600" imgH="3193831" progId="ChemDraw.Document.6.0">
                  <p:embed/>
                </p:oleObj>
              </mc:Choice>
              <mc:Fallback>
                <p:oleObj name="CS ChemDraw Drawing" r:id="rId5" imgW="4378600" imgH="3193831" progId="ChemDraw.Document.6.0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227" y="1266716"/>
                        <a:ext cx="4822696" cy="351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620" y="247061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600" y="1303635"/>
            <a:ext cx="1168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      Листья </a:t>
            </a:r>
            <a:r>
              <a:rPr lang="ru-RU" sz="4000" dirty="0" err="1">
                <a:latin typeface="Times New Roman" panose="02020603050405020304" pitchFamily="18" charset="0"/>
              </a:rPr>
              <a:t>катарантуса</a:t>
            </a:r>
            <a:r>
              <a:rPr lang="ru-RU" sz="4000" dirty="0">
                <a:latin typeface="Times New Roman" panose="02020603050405020304" pitchFamily="18" charset="0"/>
              </a:rPr>
              <a:t> розового стандартизуются ВФС 42-1106-81 по содержанию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винбластина</a:t>
            </a:r>
            <a:r>
              <a:rPr lang="ru-RU" sz="4000" dirty="0">
                <a:latin typeface="Times New Roman" panose="02020603050405020304" pitchFamily="18" charset="0"/>
              </a:rPr>
              <a:t> (не менее 0,02%), определяемого </a:t>
            </a:r>
            <a:r>
              <a:rPr lang="ru-RU" sz="4000" dirty="0" err="1" smtClean="0">
                <a:latin typeface="Times New Roman" panose="02020603050405020304" pitchFamily="18" charset="0"/>
              </a:rPr>
              <a:t>спектрофотометричес</a:t>
            </a:r>
            <a:r>
              <a:rPr lang="ru-RU" sz="4000" dirty="0" smtClean="0">
                <a:latin typeface="Times New Roman" panose="02020603050405020304" pitchFamily="18" charset="0"/>
              </a:rPr>
              <a:t>-ким  </a:t>
            </a:r>
            <a:r>
              <a:rPr lang="ru-RU" sz="4000" dirty="0">
                <a:latin typeface="Times New Roman" panose="02020603050405020304" pitchFamily="18" charset="0"/>
              </a:rPr>
              <a:t>методом.</a:t>
            </a:r>
            <a:endParaRPr lang="ru-RU" sz="4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55816" y="288098"/>
            <a:ext cx="74088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</a:t>
            </a:r>
            <a:r>
              <a:rPr lang="ru-RU" sz="4000" dirty="0" err="1" smtClean="0">
                <a:solidFill>
                  <a:srgbClr val="C00000"/>
                </a:solidFill>
              </a:rPr>
              <a:t>катарантуса</a:t>
            </a:r>
            <a:r>
              <a:rPr lang="ru-RU" sz="4000" dirty="0" smtClean="0">
                <a:solidFill>
                  <a:srgbClr val="C00000"/>
                </a:solidFill>
              </a:rPr>
              <a:t> розового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252989"/>
            <a:ext cx="5778500" cy="5605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252989"/>
            <a:ext cx="5605011" cy="56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950"/>
            <a:ext cx="7572375" cy="6496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361950"/>
            <a:ext cx="4586212" cy="649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502"/>
            <a:ext cx="3807968" cy="63684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68" y="608817"/>
            <a:ext cx="8358908" cy="61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9" y="83629"/>
            <a:ext cx="3454929" cy="67743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58" y="83629"/>
            <a:ext cx="7451808" cy="677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36133"/>
            <a:ext cx="3048000" cy="4879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57" y="1277656"/>
            <a:ext cx="4821643" cy="4821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61614"/>
            <a:ext cx="4821643" cy="482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60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183</cp:revision>
  <dcterms:created xsi:type="dcterms:W3CDTF">2017-09-02T10:15:39Z</dcterms:created>
  <dcterms:modified xsi:type="dcterms:W3CDTF">2021-11-25T15:27:51Z</dcterms:modified>
</cp:coreProperties>
</file>