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336" r:id="rId3"/>
    <p:sldId id="277" r:id="rId4"/>
    <p:sldId id="320" r:id="rId5"/>
    <p:sldId id="322" r:id="rId6"/>
    <p:sldId id="278" r:id="rId7"/>
    <p:sldId id="323" r:id="rId8"/>
    <p:sldId id="324" r:id="rId9"/>
    <p:sldId id="281" r:id="rId10"/>
    <p:sldId id="279" r:id="rId11"/>
    <p:sldId id="280" r:id="rId12"/>
    <p:sldId id="306" r:id="rId13"/>
    <p:sldId id="299" r:id="rId14"/>
    <p:sldId id="300" r:id="rId15"/>
    <p:sldId id="301" r:id="rId16"/>
    <p:sldId id="304" r:id="rId17"/>
    <p:sldId id="305" r:id="rId18"/>
    <p:sldId id="295" r:id="rId19"/>
    <p:sldId id="296" r:id="rId20"/>
    <p:sldId id="307" r:id="rId21"/>
    <p:sldId id="308" r:id="rId22"/>
    <p:sldId id="309" r:id="rId23"/>
    <p:sldId id="310" r:id="rId24"/>
    <p:sldId id="311" r:id="rId25"/>
    <p:sldId id="325" r:id="rId26"/>
    <p:sldId id="326" r:id="rId27"/>
    <p:sldId id="327" r:id="rId28"/>
    <p:sldId id="330" r:id="rId29"/>
    <p:sldId id="331" r:id="rId30"/>
    <p:sldId id="328" r:id="rId31"/>
    <p:sldId id="329" r:id="rId32"/>
    <p:sldId id="332" r:id="rId33"/>
    <p:sldId id="333" r:id="rId34"/>
    <p:sldId id="334" r:id="rId35"/>
    <p:sldId id="335" r:id="rId36"/>
    <p:sldId id="337" r:id="rId37"/>
    <p:sldId id="338" r:id="rId38"/>
    <p:sldId id="339" r:id="rId39"/>
    <p:sldId id="340" r:id="rId40"/>
    <p:sldId id="341" r:id="rId41"/>
    <p:sldId id="342" r:id="rId42"/>
    <p:sldId id="288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wmf"/><Relationship Id="rId9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9.png"/><Relationship Id="rId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0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3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sz="3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sz="3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Лекция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Окислительно-восстановительное титрование, часть 1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1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6627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– 0,005 М раствор тиосульфата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натрия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endParaRPr lang="ru-RU" altLang="ru-RU" sz="3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1,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0,1 М р-ра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воде, свободной от диоксида углерода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м.к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.)*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стандартному раствору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бромата калия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KBrO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6KI + 6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3I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+KBr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6KCl + 3H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+ 2Na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2NaI + 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6</a:t>
            </a: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крахмал, добавляют в конце титрования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10</a:t>
            </a:fld>
            <a:endParaRPr lang="ru-RU" altLang="ru-RU" dirty="0" smtClean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289336"/>
            <a:ext cx="4176464" cy="99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01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точной навеске калия дихро-мата РО (реактив основной)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6KI + 14HCl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2CrCl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+ 3I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+ 8KCl + 7H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+ 2Na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2NaI + Na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S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6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крахмал, добавляют в конце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титрования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Раствор натрия тиосульфата хранят в сосудах тёмного стекла с притёртыми пробками в защищенном от света и углекислоты месте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добавляют для подавления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протекания реакций: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1/2O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S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NaHSO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NaHCO</a:t>
            </a:r>
            <a:r>
              <a:rPr lang="en-US" sz="24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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11</a:t>
            </a:fld>
            <a:endParaRPr lang="ru-RU" altLang="ru-RU" dirty="0" smtClean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48615"/>
            <a:ext cx="4968552" cy="9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8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йодометрии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 формальдегида</a:t>
            </a:r>
            <a:endParaRPr lang="ru-RU" altLang="ru-RU" sz="2800" b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Йодометрия в щелочной среде. Йод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 щелочной среде диспропорционирует с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образованием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гипоиодит-ионов: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+ 2NaOH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NaI + NaIO +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aseline="30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altLang="ru-RU" sz="2800" baseline="30000" dirty="0" smtClean="0">
                <a:latin typeface="Times New Roman" pitchFamily="18" charset="0"/>
                <a:cs typeface="Times New Roman" pitchFamily="18" charset="0"/>
              </a:rPr>
              <a:t>  избыток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altLang="ru-RU" sz="2800" baseline="30000" dirty="0" smtClean="0">
                <a:latin typeface="Times New Roman" pitchFamily="18" charset="0"/>
                <a:cs typeface="Times New Roman" pitchFamily="18" charset="0"/>
              </a:rPr>
              <a:t>избыток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          +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NaIO + NaOH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HCOONa + NaI + H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         </a:t>
            </a:r>
            <a:r>
              <a:rPr lang="ru-RU" altLang="ru-RU" sz="28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избыток</a:t>
            </a:r>
            <a:endParaRPr lang="en-US" altLang="ru-RU" sz="28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NaIO + NaI + H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SO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 I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+ Na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SO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+ H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2800" baseline="30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altLang="ru-RU" sz="2800" baseline="30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ru-RU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aseline="30000" dirty="0" smtClean="0">
                <a:latin typeface="Times New Roman" pitchFamily="18" charset="0"/>
                <a:cs typeface="Times New Roman" pitchFamily="18" charset="0"/>
              </a:rPr>
              <a:t>остаток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+ 2Na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2NaI +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Ind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крахмал,   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(форм-да)=1/2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en-US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12</a:t>
            </a:fld>
            <a:endParaRPr lang="ru-RU" altLang="ru-RU" dirty="0" smtClean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06466"/>
            <a:ext cx="1258625" cy="98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8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Нитрофурал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йодометрия в щел. среде</a:t>
            </a:r>
          </a:p>
          <a:p>
            <a:pPr marL="0" indent="0" algn="ctr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+ 2NaOH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NaI + NaIO + 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NaIO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окисляет нитрофурал до нитрофурфурола: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2715B51-DF69-4F9F-84E5-5D6A1AD3ADD5}" type="slidenum">
              <a:rPr lang="ru-RU" altLang="ru-RU" smtClean="0"/>
              <a:pPr eaLnBrk="1" hangingPunct="1">
                <a:defRPr/>
              </a:pPr>
              <a:t>13</a:t>
            </a:fld>
            <a:endParaRPr lang="ru-RU" altLang="ru-RU" dirty="0" smtClean="0"/>
          </a:p>
        </p:txBody>
      </p:sp>
      <p:graphicFrame>
        <p:nvGraphicFramePr>
          <p:cNvPr id="37892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828257"/>
              </p:ext>
            </p:extLst>
          </p:nvPr>
        </p:nvGraphicFramePr>
        <p:xfrm>
          <a:off x="467544" y="3284984"/>
          <a:ext cx="8345488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ISIS/Draw Sketch" r:id="rId3" imgW="4942840" imgH="1466850" progId="ISISServer">
                  <p:embed/>
                </p:oleObj>
              </mc:Choice>
              <mc:Fallback>
                <p:oleObj name="ISIS/Draw Sketch" r:id="rId3" imgW="4942840" imgH="146685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284984"/>
                        <a:ext cx="8345488" cy="248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262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Растворимость нитрофурала в воде улучшают добавлением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нагреванием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Далее р-р подкисляют и выделившийся йод титруют тиосульфатом натрия</a:t>
            </a:r>
          </a:p>
          <a:p>
            <a:pPr marL="0" indent="0" algn="ctr"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NaI + NaIO + 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Na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0" indent="0" algn="ctr"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Na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2NaI + Na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endParaRPr lang="ru-RU" altLang="ru-RU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крахмал,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||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к.о.         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71E1185-4496-4014-918B-5E580933B4B3}" type="slidenum">
              <a:rPr lang="ru-RU" altLang="ru-RU" smtClean="0"/>
              <a:pPr eaLnBrk="1" hangingPunct="1">
                <a:defRPr/>
              </a:pPr>
              <a:t>14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2242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812212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Малое кол-во щелочи и короткое время действия реактива (1-2 мин) должны обеспечивать окисление только гидразина, не затрагивая при этом альдегидную группу 5-нитрофурфурола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b="1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   – 2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2e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ru-RU" b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b="1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            </a:t>
            </a:r>
            <a:r>
              <a:rPr lang="en-US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(нитрофурала) = </a:t>
            </a:r>
            <a:r>
              <a:rPr lang="en-US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1/4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820D4E1-23A7-4597-BD2F-5D5D77AB6C17}" type="slidenum">
              <a:rPr lang="ru-RU" altLang="ru-RU" smtClean="0"/>
              <a:pPr eaLnBrk="1" hangingPunct="1">
                <a:defRPr/>
              </a:pPr>
              <a:t>15</a:t>
            </a:fld>
            <a:endParaRPr lang="ru-RU" altLang="ru-RU" dirty="0" smtClean="0"/>
          </a:p>
        </p:txBody>
      </p:sp>
      <p:graphicFrame>
        <p:nvGraphicFramePr>
          <p:cNvPr id="39940" name="Объект 3"/>
          <p:cNvGraphicFramePr>
            <a:graphicFrameLocks noChangeAspect="1"/>
          </p:cNvGraphicFramePr>
          <p:nvPr/>
        </p:nvGraphicFramePr>
        <p:xfrm>
          <a:off x="395288" y="2365375"/>
          <a:ext cx="8345487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ISIS/Draw Sketch" r:id="rId3" imgW="4942840" imgH="1508760" progId="ISISServer">
                  <p:embed/>
                </p:oleObj>
              </mc:Choice>
              <mc:Fallback>
                <p:oleObj name="ISIS/Draw Sketch" r:id="rId3" imgW="4942840" imgH="15087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365375"/>
                        <a:ext cx="8345487" cy="254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3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Феназон (антипирин)</a:t>
            </a:r>
          </a:p>
          <a:p>
            <a:pPr marL="0" indent="0" algn="just" eaLnBrk="1" hangingPunct="1">
              <a:buFontTx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Обратная йодометрия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(протекает реакция элек-трофильного замещения)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60000"/>
              </a:lnSpc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60000"/>
              </a:lnSpc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HI + CH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COONa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COOH + NaI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60000"/>
              </a:lnSpc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60000"/>
              </a:lnSpc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+ 2Na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2NaI + Na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8D0485E-A0A6-4A8D-BEB7-519CB41A251A}" type="slidenum">
              <a:rPr lang="ru-RU" altLang="ru-RU" smtClean="0"/>
              <a:pPr eaLnBrk="1" hangingPunct="1">
                <a:defRPr/>
              </a:pPr>
              <a:t>16</a:t>
            </a:fld>
            <a:endParaRPr lang="ru-RU" altLang="ru-RU" dirty="0" smtClean="0"/>
          </a:p>
        </p:txBody>
      </p:sp>
      <p:graphicFrame>
        <p:nvGraphicFramePr>
          <p:cNvPr id="2560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855215"/>
              </p:ext>
            </p:extLst>
          </p:nvPr>
        </p:nvGraphicFramePr>
        <p:xfrm>
          <a:off x="696119" y="2132856"/>
          <a:ext cx="7531100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ISIS/Draw Sketch" r:id="rId3" imgW="4000977" imgH="1178927" progId="ISISServer">
                  <p:embed/>
                </p:oleObj>
              </mc:Choice>
              <mc:Fallback>
                <p:oleObj name="ISIS/Draw Sketch" r:id="rId3" imgW="4000977" imgH="1178927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9" y="2132856"/>
                        <a:ext cx="7531100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3181245"/>
            <a:ext cx="480070" cy="29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790" y="2314214"/>
            <a:ext cx="241864" cy="20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24" y="2416503"/>
            <a:ext cx="293740" cy="261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26" y="6349755"/>
            <a:ext cx="5524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131" y="2557261"/>
            <a:ext cx="49053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246" y="4365104"/>
            <a:ext cx="22002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9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Выделяющуюся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связывают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COONa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чтобы предотвратить обратную реакцию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Т.к. образующийся йодофеназон может адсорбировать йод, для его извлечения добавляют хлф</a:t>
            </a:r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Избыток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титруют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до обесцвечивания хлф слоя  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к.о. 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        f</a:t>
            </a:r>
            <a:r>
              <a:rPr lang="ru-RU" altLang="ru-RU" b="1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(феназона) = 1/2</a:t>
            </a:r>
            <a:endParaRPr lang="en-US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en-US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ru-RU" b="1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2e  C</a:t>
            </a:r>
            <a:r>
              <a:rPr lang="en-US" altLang="ru-RU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altLang="ru-RU" b="1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lang="ru-RU" altLang="ru-RU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299D372-F80B-4722-AE8A-54EF389D9E36}" type="slidenum">
              <a:rPr lang="ru-RU" altLang="ru-RU" smtClean="0"/>
              <a:pPr eaLnBrk="1" hangingPunct="1">
                <a:defRPr/>
              </a:pPr>
              <a:t>17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181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</a:t>
            </a: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сульфат </a:t>
            </a:r>
            <a:r>
              <a:rPr lang="en-US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altLang="ru-RU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altLang="ru-RU" sz="3000" b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Йодометрия. При добавлении к раствору меди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(II)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 сульфата раствора калия йодида происходит восстановление меди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(II)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 до меди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(I)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, при этом образуется йод, который и титруется натрия тиосульфатом, 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крахмал: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2CuSO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 + 4KI 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I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 + 2CuI + 2K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SO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ru-RU" altLang="ru-RU" sz="30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               белый</a:t>
            </a:r>
            <a:endParaRPr lang="en-US" altLang="ru-RU" sz="3000" baseline="30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+ 2Na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2NaI +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en-US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18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6733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Серосодержащие аминокислоты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Метионин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обратная йодометрия.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среде фосфатного буфера метионин окисляется до сульфоксида: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+ 2Na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2NaI +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остаток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30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(метионина)=1/2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19</a:t>
            </a:fld>
            <a:endParaRPr lang="ru-RU" altLang="ru-RU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425708"/>
              </p:ext>
            </p:extLst>
          </p:nvPr>
        </p:nvGraphicFramePr>
        <p:xfrm>
          <a:off x="827584" y="2204864"/>
          <a:ext cx="7920880" cy="2464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ISIS/Draw Sketch" r:id="rId3" imgW="4505040" imgH="1400040" progId="ISISServer">
                  <p:embed/>
                </p:oleObj>
              </mc:Choice>
              <mc:Fallback>
                <p:oleObj name="ISIS/Draw Sketch" r:id="rId3" imgW="4505040" imgH="14000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2204864"/>
                        <a:ext cx="7920880" cy="2464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31" y="2564904"/>
            <a:ext cx="1009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3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-180527" y="496851"/>
            <a:ext cx="9344036" cy="633571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Стандартизация титрантов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72966"/>
              </p:ext>
            </p:extLst>
          </p:nvPr>
        </p:nvGraphicFramePr>
        <p:xfrm>
          <a:off x="323528" y="908720"/>
          <a:ext cx="8640960" cy="5789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/>
                <a:gridCol w="4176464"/>
              </a:tblGrid>
              <a:tr h="412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Титрант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стандартизации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7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 М (0,1 н.) раствор калия перманганата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тиосульфата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0,0167 М (0,1 н.) раствор калия дихромата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тиосульфата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– 0,005 М раствор тиосульфата натрия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0,0167 М (0,1 н.) – 0,0083 М (0,05 н.) раствору калия бромата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0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точной навеске дихромата калия РО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 М (1 н.) – 0,1 М (0,2 н.) – 0,05 М (0,1 н.)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тиосульфата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 М (0,02 н.)  раствор йода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0,01 М раствору натрия тиосульфата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3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раствор натрия перйодата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0,025 М раствору арсенита натрия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0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 М – 0,0167 М (0,1 н.) раствор калия йодата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тиосульфата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70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Цистеин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+ 2Na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2NaI +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остаток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30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(цистеина)=1/2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Ацетилцисцеин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определяют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30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(ацетилцистеина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)=1/2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20</a:t>
            </a:fld>
            <a:endParaRPr lang="ru-RU" altLang="ru-RU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981168"/>
              </p:ext>
            </p:extLst>
          </p:nvPr>
        </p:nvGraphicFramePr>
        <p:xfrm>
          <a:off x="713828" y="764704"/>
          <a:ext cx="788670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ISIS/Draw Sketch" r:id="rId3" imgW="4485960" imgH="1218960" progId="ISISServer">
                  <p:embed/>
                </p:oleObj>
              </mc:Choice>
              <mc:Fallback>
                <p:oleObj name="ISIS/Draw Sketch" r:id="rId3" imgW="4485960" imgH="12189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3828" y="764704"/>
                        <a:ext cx="7886700" cy="2144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3" y="1235224"/>
            <a:ext cx="1009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519655"/>
              </p:ext>
            </p:extLst>
          </p:nvPr>
        </p:nvGraphicFramePr>
        <p:xfrm>
          <a:off x="5076056" y="5013176"/>
          <a:ext cx="2952328" cy="1293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9" name="ISIS/Draw Sketch" r:id="rId6" imgW="1828800" imgH="799920" progId="ISISServer">
                  <p:embed/>
                </p:oleObj>
              </mc:Choice>
              <mc:Fallback>
                <p:oleObj name="ISIS/Draw Sketch" r:id="rId6" imgW="1828800" imgH="7999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013176"/>
                        <a:ext cx="2952328" cy="1293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99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Метамизол-натрий (анальгин)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Йодометрия прямая в слабокислой среде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Среда – водно-спиртовая</a:t>
            </a:r>
          </a:p>
        </p:txBody>
      </p:sp>
      <p:sp>
        <p:nvSpPr>
          <p:cNvPr id="4710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4BE8C4A-558D-4A9D-94AC-3064B9FF09A7}" type="slidenum">
              <a:rPr lang="ru-RU" altLang="ru-RU" smtClean="0"/>
              <a:pPr eaLnBrk="1" hangingPunct="1">
                <a:defRPr/>
              </a:pPr>
              <a:t>21</a:t>
            </a:fld>
            <a:endParaRPr lang="ru-RU" altLang="ru-RU" dirty="0" smtClean="0"/>
          </a:p>
        </p:txBody>
      </p:sp>
      <p:graphicFrame>
        <p:nvGraphicFramePr>
          <p:cNvPr id="4813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245237"/>
              </p:ext>
            </p:extLst>
          </p:nvPr>
        </p:nvGraphicFramePr>
        <p:xfrm>
          <a:off x="467544" y="2420888"/>
          <a:ext cx="7743435" cy="34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ISIS/Draw Sketch" r:id="rId3" imgW="5105160" imgH="2286000" progId="ISISServer">
                  <p:embed/>
                </p:oleObj>
              </mc:Choice>
              <mc:Fallback>
                <p:oleObj name="ISIS/Draw Sketch" r:id="rId3" imgW="5105160" imgH="22860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420888"/>
                        <a:ext cx="7743435" cy="345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3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Навеску ЛВ р-ряют в спирте в сухой колбе (во избежание преждевременного гидролиза), 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0,01 н. р-р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HCl (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для разложения метамизол-натрия) и титруют 0,1 н. р-ром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до желтого окрашивания  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При этом сульфитная сера (+4) окисляется до сульфатной (+6)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="1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(метам.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) = 1/2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Кислота необходима для гидролиза остатка натрия метиленсульфоната и предотвращения окисления выделяющегося формальдегида (альдегиды окисляются в щелочной среде)</a:t>
            </a:r>
          </a:p>
        </p:txBody>
      </p:sp>
      <p:sp>
        <p:nvSpPr>
          <p:cNvPr id="48131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153A7A1-D98E-4D30-91A5-C6DBF32BD71D}" type="slidenum">
              <a:rPr lang="ru-RU" altLang="ru-RU" smtClean="0"/>
              <a:pPr eaLnBrk="1" hangingPunct="1">
                <a:defRPr/>
              </a:pPr>
              <a:t>22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2780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1567346-9D21-4E3C-B902-CDAF79E3838E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 dirty="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324600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endParaRPr lang="ru-RU" alt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alt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Изониазид</a:t>
            </a:r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- обр. иодометрия</a:t>
            </a:r>
            <a:endParaRPr lang="ru-RU" altLang="ru-RU" sz="3600" dirty="0" smtClean="0"/>
          </a:p>
          <a:p>
            <a:pPr algn="ctr">
              <a:buFontTx/>
              <a:buNone/>
            </a:pPr>
            <a:endParaRPr lang="ru-RU" altLang="ru-RU" sz="3600" dirty="0" smtClean="0"/>
          </a:p>
          <a:p>
            <a:pPr algn="ctr">
              <a:buFontTx/>
              <a:buNone/>
            </a:pPr>
            <a:endParaRPr lang="ru-RU" altLang="ru-RU" sz="3600" dirty="0" smtClean="0"/>
          </a:p>
          <a:p>
            <a:pPr algn="ctr">
              <a:buFontTx/>
              <a:buNone/>
            </a:pPr>
            <a:endParaRPr lang="ru-RU" altLang="ru-RU" sz="3600" dirty="0" smtClean="0"/>
          </a:p>
          <a:p>
            <a:pPr algn="ctr">
              <a:lnSpc>
                <a:spcPct val="50000"/>
              </a:lnSpc>
              <a:buFontTx/>
              <a:buNone/>
            </a:pPr>
            <a:endParaRPr lang="ru-RU" alt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  <a:buFontTx/>
              <a:buNone/>
            </a:pPr>
            <a:endParaRPr lang="ru-RU" alt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  <a:buFontTx/>
              <a:buNone/>
            </a:pPr>
            <a:endParaRPr lang="ru-RU" alt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  <a:buFontTx/>
              <a:buNone/>
            </a:pPr>
            <a:endParaRPr lang="ru-RU" alt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  <a:buFontTx/>
              <a:buNone/>
            </a:pPr>
            <a:endParaRPr lang="ru-RU" alt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  <a:buFontTx/>
              <a:buNone/>
            </a:pP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 + 2Na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 2NaI + Na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3600" baseline="-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alt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600" baseline="30000" dirty="0" smtClean="0">
                <a:latin typeface="Times New Roman" pitchFamily="18" charset="0"/>
                <a:cs typeface="Times New Roman" pitchFamily="18" charset="0"/>
              </a:rPr>
              <a:t>2–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е   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3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70000"/>
              </a:lnSpc>
              <a:buNone/>
            </a:pP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3600" baseline="-25000" dirty="0" err="1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изониазида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)=1/4</a:t>
            </a:r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graphicFrame>
        <p:nvGraphicFramePr>
          <p:cNvPr id="3379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347241"/>
              </p:ext>
            </p:extLst>
          </p:nvPr>
        </p:nvGraphicFramePr>
        <p:xfrm>
          <a:off x="467544" y="1268760"/>
          <a:ext cx="7787530" cy="17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ISIS/Draw Sketch" r:id="rId3" imgW="5276520" imgH="1199880" progId="ISISServer">
                  <p:embed/>
                </p:oleObj>
              </mc:Choice>
              <mc:Fallback>
                <p:oleObj name="ISIS/Draw Sketch" r:id="rId3" imgW="5276520" imgH="11998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68760"/>
                        <a:ext cx="7787530" cy="17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6912"/>
            <a:ext cx="9048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679056"/>
            <a:ext cx="10048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00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B826275-3095-4754-9AEA-2A3159EA2B5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400" dirty="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1722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Фактически окислителем является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NaIO,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кот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й образуется при диспропорц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нии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в щелочной среде, создаваемой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NaHCO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+ 2NaHCO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NaI + NaIO + 2CO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NaIO + NaI + 2HCl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I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+ 2NaCl + 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+ 2Na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2NaI + Na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baseline="-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28048"/>
              </p:ext>
            </p:extLst>
          </p:nvPr>
        </p:nvGraphicFramePr>
        <p:xfrm>
          <a:off x="1691680" y="2780928"/>
          <a:ext cx="5616624" cy="1834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ISIS/Draw Sketch" r:id="rId3" imgW="3933720" imgH="1285560" progId="ISISServer">
                  <p:embed/>
                </p:oleObj>
              </mc:Choice>
              <mc:Fallback>
                <p:oleObj name="ISIS/Draw Sketch" r:id="rId3" imgW="3933720" imgH="12855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780928"/>
                        <a:ext cx="5616624" cy="1834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4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9CDDAC-47D9-4654-A9FE-BA5B9F488B3C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ru-RU" altLang="ru-RU" sz="14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воды по методу К. Фишера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титровании воды в анализируемом объекте реактивом Фишера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 Фишера – раствор диоксида серы, йода и пиридина в метаноле: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 –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пиридине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 –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метаноле</a:t>
            </a:r>
            <a:endParaRPr lang="en-US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смешивании: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de-DE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de-DE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CH</a:t>
            </a:r>
            <a:r>
              <a:rPr lang="de-DE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DE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 +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buFontTx/>
              <a:buNone/>
            </a:pP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buNone/>
            </a:pP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buNone/>
            </a:pPr>
            <a:endParaRPr lang="en-US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титровании навески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ЛВ, содержащего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0,03-0,05 г воды протекает реакция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11" y="4845934"/>
            <a:ext cx="1657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422" y="3530576"/>
            <a:ext cx="913829" cy="940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16" y="3427830"/>
            <a:ext cx="2067516" cy="141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0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EC52D1-5A93-48D9-B75A-28F34F05419B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4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324600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+ I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                   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endParaRPr lang="ru-RU" altLang="ru-RU" sz="28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Без воды реакция не протекает, т.к. вода служит источником ионов водорода и кислорода, при этом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Сера окисляется :          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4+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2e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6+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Йод восстанавливается: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+ 2e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2I</a:t>
            </a:r>
            <a:r>
              <a:rPr lang="en-US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Пиридин связывает кислые продукты реакции и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оптимальное рН среды в интервале 5-8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ГФ</a:t>
            </a:r>
            <a:r>
              <a:rPr lang="en-US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20000"/>
              </a:lnSpc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SO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N∙HI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NSO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NSO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CH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N∙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HSO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2" y="22468"/>
            <a:ext cx="1656185" cy="119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8246"/>
            <a:ext cx="698288" cy="792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53619"/>
            <a:ext cx="1693540" cy="119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90124"/>
            <a:ext cx="1152128" cy="118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6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932B5-055A-472F-A48A-D295C7305906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ru-RU" altLang="ru-RU" sz="14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титрования определяют визуально –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избыточная капля титранта окрашивает желтый 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 в красновато-коричневый цвет (свобод-ный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электрометрически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 проводят контрольный опыт</a:t>
            </a: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к.о.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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·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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),% = 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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а(ЛВ)</a:t>
            </a:r>
          </a:p>
          <a:p>
            <a:pPr algn="just" eaLnBrk="1" hangingPunct="1">
              <a:lnSpc>
                <a:spcPct val="50000"/>
              </a:lnSpc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50000"/>
              </a:lnSpc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– титр реактива Фишера</a:t>
            </a:r>
          </a:p>
          <a:p>
            <a:pPr eaLnBrk="1" hangingPunct="1">
              <a:buFontTx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2738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50C6D6-8E5E-47BF-B74C-4BA9867957ED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ru-RU" altLang="ru-RU" sz="1400" dirty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титра реактива Фишера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Точную массу воды (около 0,04 г) помещают в колбу для титрования, содержащую метанол и титруют реактивом Фишера 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 проводят контрольный опыт, титруя такой же объем метанола</a:t>
            </a: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(воды)</a:t>
            </a:r>
          </a:p>
          <a:p>
            <a:pPr algn="ctr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 =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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5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к.о.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50000"/>
              </a:lnSpc>
              <a:buFontTx/>
              <a:buNone/>
            </a:pPr>
            <a:endParaRPr lang="ru-RU" altLang="ru-RU" dirty="0" smtClean="0"/>
          </a:p>
          <a:p>
            <a:pPr eaLnBrk="1" hangingPunct="1">
              <a:buFontTx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18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ABCD8F-8D85-4DEF-A03D-5616CA1646C0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ru-RU" altLang="ru-RU" sz="1400" dirty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dirty="0" smtClean="0"/>
          </a:p>
          <a:p>
            <a:pPr algn="ctr"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метода:</a:t>
            </a:r>
          </a:p>
          <a:p>
            <a:pPr algn="ctr" eaLnBrk="1" hangingPunct="1"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Строгое соблюдение герметичности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Невозможность определения воды в присут-ствии веществ, реагирующих с компонентами реактива (аскорбиновая кислота, сульфиды, альдегиды, кетоны, карбонаты и гидрокарбо-наты щелочных металлов и др.)</a:t>
            </a:r>
          </a:p>
        </p:txBody>
      </p:sp>
    </p:spTree>
    <p:extLst>
      <p:ext uri="{BB962C8B-B14F-4D97-AF65-F5344CB8AC3E}">
        <p14:creationId xmlns:p14="http://schemas.microsoft.com/office/powerpoint/2010/main" val="26663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0,02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(0,1 н.) раствор калия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перманга-ната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1/5,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Навеску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растворяют в воде (в м.к.), раствор нагревают на водяной бане в течение 1 ч, охлаждают и фильтруют через стеклянный фильтр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раствору тиосульфа-та натрия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2KMnO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10KI + 8H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2MnSO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+ 5I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+ 6K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+ 8H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+ 2Na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2NaI + 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6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крахмал, добавляют в конце титрования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Хранят раствор калия перманганата в защищенном от света месте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3</a:t>
            </a:fld>
            <a:endParaRPr lang="ru-RU" altLang="ru-RU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267" y="4437112"/>
            <a:ext cx="4320480" cy="112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47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CD01C7-6734-4FB9-95F1-3792D19666B9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ru-RU" altLang="ru-RU" sz="1400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5211688" cy="6477000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«Метлер Толедо»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титрования применяют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прибор: закрытая система,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состоящая из бюретки,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защищенной осушительной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трубкой (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CaCl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силикагель),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сосуда для подачи реактива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колбы для титрования,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соединенных с бюреткой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Колба для титрования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осушительную трубку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Перемешивают магнитной мешалкой</a:t>
            </a:r>
          </a:p>
        </p:txBody>
      </p:sp>
      <p:pic>
        <p:nvPicPr>
          <p:cNvPr id="47108" name="Picture 4" descr="mt_v30_side_tp_cm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96752"/>
            <a:ext cx="2736304" cy="4178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1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DF37F5-A298-4364-A6AD-52F332F26D88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ru-RU" altLang="ru-RU" sz="1400" dirty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 eaLnBrk="1" hangingPunct="1"/>
            <a:endParaRPr lang="ru-RU" altLang="ru-RU" dirty="0" smtClean="0"/>
          </a:p>
          <a:p>
            <a:pPr eaLnBrk="1" hangingPunct="1">
              <a:buFontTx/>
              <a:buNone/>
            </a:pPr>
            <a:r>
              <a:rPr lang="ru-RU" altLang="ru-RU" dirty="0" smtClean="0"/>
              <a:t> 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«Метром»</a:t>
            </a:r>
          </a:p>
        </p:txBody>
      </p:sp>
      <p:pic>
        <p:nvPicPr>
          <p:cNvPr id="48132" name="Picture 3" descr="t787_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47864"/>
            <a:ext cx="5040560" cy="631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2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C61008-662A-4500-929D-A2EE67678241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ru-RU" altLang="ru-RU" sz="1400" dirty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Кулонометрическое титрование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методу Фишера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2I</a:t>
            </a:r>
            <a:r>
              <a:rPr lang="en-US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− 2 ē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endParaRPr lang="ru-RU" altLang="ru-RU" baseline="-250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>
              <a:lnSpc>
                <a:spcPct val="14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   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N</a:t>
            </a:r>
            <a:r>
              <a:rPr lang="en-US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H∙CH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SO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−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H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 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40000"/>
              </a:lnSpc>
              <a:buNone/>
            </a:pPr>
            <a:r>
              <a:rPr lang="en-US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2I</a:t>
            </a:r>
            <a:r>
              <a:rPr lang="en-US" altLang="ru-RU" u="sng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−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N</a:t>
            </a:r>
            <a:r>
              <a:rPr lang="en-US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H∙CH</a:t>
            </a:r>
            <a:r>
              <a:rPr lang="en-US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SO</a:t>
            </a:r>
            <a:r>
              <a:rPr lang="ru-RU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−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+ 2H</a:t>
            </a:r>
            <a:r>
              <a:rPr lang="en-US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</a:p>
          <a:p>
            <a:pPr eaLnBrk="1" hangingPunct="1">
              <a:buFontTx/>
              <a:buNone/>
            </a:pPr>
            <a:endParaRPr lang="en-US" altLang="ru-RU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endParaRPr lang="en-US" altLang="ru-RU" dirty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ГФ</a:t>
            </a:r>
            <a:r>
              <a:rPr lang="en-US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XIV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Микрометод определения воды (кулонометри-</a:t>
            </a:r>
          </a:p>
          <a:p>
            <a:pPr eaLnBrk="1" hangingPunct="1"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ческий)</a:t>
            </a: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05" name="Line 4"/>
          <p:cNvSpPr>
            <a:spLocks noChangeShapeType="1"/>
          </p:cNvSpPr>
          <p:nvPr/>
        </p:nvSpPr>
        <p:spPr bwMode="auto">
          <a:xfrm>
            <a:off x="899592" y="2362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51206" name="Line 5"/>
          <p:cNvSpPr>
            <a:spLocks noChangeShapeType="1"/>
          </p:cNvSpPr>
          <p:nvPr/>
        </p:nvSpPr>
        <p:spPr bwMode="auto">
          <a:xfrm>
            <a:off x="899592" y="2362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51207" name="Line 6"/>
          <p:cNvSpPr>
            <a:spLocks noChangeShapeType="1"/>
          </p:cNvSpPr>
          <p:nvPr/>
        </p:nvSpPr>
        <p:spPr bwMode="auto">
          <a:xfrm>
            <a:off x="899592" y="44196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51208" name="Line 7"/>
          <p:cNvSpPr>
            <a:spLocks noChangeShapeType="1"/>
          </p:cNvSpPr>
          <p:nvPr/>
        </p:nvSpPr>
        <p:spPr bwMode="auto">
          <a:xfrm>
            <a:off x="3947592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8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23FD3F-874D-4928-B906-A47D5895BBD3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ru-RU" altLang="ru-RU" sz="1400" dirty="0"/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2" y="911529"/>
            <a:ext cx="6696075" cy="509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250825" y="476250"/>
            <a:ext cx="52197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Титратор Фишера Эксперт-007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«Эконикс-Эксперт», г. Москва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 i="1" dirty="0">
              <a:latin typeface="Arial" charset="0"/>
            </a:endParaRPr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8747125" y="6365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154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C7D7E6-8E7A-45B6-81D6-1F15B46A283B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ru-RU" altLang="ru-RU" sz="1400" dirty="0"/>
          </a:p>
        </p:txBody>
      </p:sp>
      <p:sp>
        <p:nvSpPr>
          <p:cNvPr id="53251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3BABB21-B4B7-4BCE-9139-D5215DC1C2C2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53252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67DD419-8334-4EE3-8871-96DD660B041D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волюмометрического и кулонометрического титрований</a:t>
            </a:r>
          </a:p>
          <a:p>
            <a:pPr eaLnBrk="1" hangingPunct="1">
              <a:buFontTx/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Волюмометрия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alt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Кулонометрия</a:t>
            </a:r>
          </a:p>
          <a:p>
            <a:pPr eaLnBrk="1" hangingPunct="1"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</a:t>
            </a:r>
          </a:p>
          <a:p>
            <a:pPr eaLnBrk="1" hangingPunct="1">
              <a:buFontTx/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титранта                                    Не требуется</a:t>
            </a:r>
          </a:p>
          <a:p>
            <a:pPr eaLnBrk="1" hangingPunct="1"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3-4 титрования                        100-150 титрований          </a:t>
            </a:r>
          </a:p>
          <a:p>
            <a:pPr eaLnBrk="1" hangingPunct="1">
              <a:buFontTx/>
              <a:buNone/>
            </a:pPr>
            <a:r>
              <a:rPr lang="ru-RU" alt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ячейке                                         в ячейке</a:t>
            </a:r>
          </a:p>
          <a:p>
            <a:pPr eaLnBrk="1" hangingPunct="1"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                              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герметичности</a:t>
            </a:r>
          </a:p>
          <a:p>
            <a:pPr eaLnBrk="1" hangingPunct="1"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объем                 Измеряется количество </a:t>
            </a:r>
          </a:p>
          <a:p>
            <a:pPr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электричества              </a:t>
            </a:r>
          </a:p>
          <a:p>
            <a:pPr algn="ctr" eaLnBrk="1" hangingPunct="1"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Стандартный образец</a:t>
            </a:r>
          </a:p>
          <a:p>
            <a:pPr algn="ctr" eaLnBrk="1" hangingPunct="1"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автоматизированы</a:t>
            </a:r>
          </a:p>
        </p:txBody>
      </p:sp>
    </p:spTree>
    <p:extLst>
      <p:ext uri="{BB962C8B-B14F-4D97-AF65-F5344CB8AC3E}">
        <p14:creationId xmlns:p14="http://schemas.microsoft.com/office/powerpoint/2010/main" val="17517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E4BD89-1C9E-4BA7-9D9C-426EABFDD546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ru-RU" altLang="ru-RU" sz="14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424862" cy="6048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кулонометрического титрования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меньше требуется времени, т.к. не проводится предварительная стандартизация титранта и нет необходимости в построении кривых титрования;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выше точность, т.к. предварительно проверяется герметичность кулонометрической ячейки путем измерения дрейфа и удаляется вода путем предэлектролиза;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количество электричества измеряется  значительно точнее, чем объем; к тому же к.т.т. измеряется только электрометрически.</a:t>
            </a:r>
          </a:p>
        </p:txBody>
      </p:sp>
    </p:spTree>
    <p:extLst>
      <p:ext uri="{BB962C8B-B14F-4D97-AF65-F5344CB8AC3E}">
        <p14:creationId xmlns:p14="http://schemas.microsoft.com/office/powerpoint/2010/main" val="24656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раствор натрия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перйодата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NaIO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NaIO</a:t>
            </a:r>
            <a:r>
              <a:rPr lang="ru-RU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)=1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NaIO</a:t>
            </a:r>
            <a:r>
              <a:rPr lang="ru-RU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раст-ют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м.к.)  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станд.р-ру  арсениту натрия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NaAsO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смесь ксиленолового оранжевого и гексаметилентетрамина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Титруют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фиолетово-розовой окраски до жёлтой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36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9137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512" y="260648"/>
            <a:ext cx="5328591" cy="63357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Применяется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натрия перйодат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определения  ЛВ, содержащих смежные (вициналь-ные) гидроксильные группы (глицерин, рибофлавин)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Реакция окисления смежных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гидроксилов протекает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разры-вом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между соседними гидроксилсодержащими атомами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углерода  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образованием альдегидов и карбоновых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кислот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Малапрада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1934 г)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37</a:t>
            </a:fld>
            <a:endParaRPr lang="ru-RU" altLang="ru-RU" dirty="0" smtClean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440" y="332656"/>
            <a:ext cx="2448272" cy="345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134" y="4087149"/>
            <a:ext cx="2951615" cy="555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962" y="4735586"/>
            <a:ext cx="21907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6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Глицерин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(ГФ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 XIV)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Выделившуюся муравьиную кислоту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оттитровывают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стандартным раствором щелочи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HCOOH + </a:t>
            </a:r>
            <a:r>
              <a:rPr lang="en-US" altLang="ru-RU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altLang="ru-RU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HCOONa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+ H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ru-RU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– фенолфталеин,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 smtClean="0">
                <a:latin typeface="Times New Roman" pitchFamily="18" charset="0"/>
              </a:rPr>
              <a:t>глицерина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)=1,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alt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38</a:t>
            </a:fld>
            <a:endParaRPr lang="ru-RU" altLang="ru-RU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857661"/>
              </p:ext>
            </p:extLst>
          </p:nvPr>
        </p:nvGraphicFramePr>
        <p:xfrm>
          <a:off x="611560" y="1340768"/>
          <a:ext cx="7704856" cy="151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ISIS/Draw Sketch" r:id="rId3" imgW="5124240" imgH="1009440" progId="ISISServer">
                  <p:embed/>
                </p:oleObj>
              </mc:Choice>
              <mc:Fallback>
                <p:oleObj name="ISIS/Draw Sketch" r:id="rId3" imgW="5124240" imgH="10094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340768"/>
                        <a:ext cx="7704856" cy="1518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8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Рибофлавин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Окисляется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рибитильный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фрагмент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пер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одатом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натрия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NaIO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выделившуюся муравьиную к-ту титруют </a:t>
            </a:r>
            <a:r>
              <a:rPr lang="en-US" altLang="ru-RU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по ф/ф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HCOOH + </a:t>
            </a:r>
            <a:r>
              <a:rPr lang="en-US" altLang="ru-RU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altLang="ru-RU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HCOONa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+ H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 smtClean="0">
                <a:latin typeface="Times New Roman" pitchFamily="18" charset="0"/>
              </a:rPr>
              <a:t>рибофлавина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)=1/2, </a:t>
            </a:r>
            <a:r>
              <a:rPr lang="en-US" altLang="ru-RU" sz="2800" b="1" dirty="0" smtClean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b="1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39</a:t>
            </a:fld>
            <a:endParaRPr lang="ru-RU" altLang="ru-RU" sz="140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578502"/>
              </p:ext>
            </p:extLst>
          </p:nvPr>
        </p:nvGraphicFramePr>
        <p:xfrm>
          <a:off x="395536" y="2132856"/>
          <a:ext cx="7953703" cy="3240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ISIS/Draw Sketch" r:id="rId3" imgW="6743520" imgH="2743200" progId="ISISServer">
                  <p:embed/>
                </p:oleObj>
              </mc:Choice>
              <mc:Fallback>
                <p:oleObj name="ISIS/Draw Sketch" r:id="rId3" imgW="6743520" imgH="27432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132856"/>
                        <a:ext cx="7953703" cy="32405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09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перманганатометрии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Перекись водорода:</a:t>
            </a:r>
            <a:endParaRPr lang="ru-RU" altLang="ru-RU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5H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+ 2KMnO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5O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sz="28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2MnSO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 – сам титрант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30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)=1/2     </a:t>
            </a: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30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)=1/5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4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27408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alt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0,05 М – 0,0167 М (0,1 н.) раствор калия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йодата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KIO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Навеску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ют в воде (в м.к.)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раствору тиосульфа-та натрия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5KI + 3H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3I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3K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+ 2Na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2NaI + 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6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крахмал, добавляют в конце титрования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40</a:t>
            </a:fld>
            <a:endParaRPr lang="ru-RU" altLang="ru-RU" dirty="0" smtClean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691" y="4801944"/>
            <a:ext cx="3888432" cy="101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4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Аск.к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-та окисляется до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дегидроаскарбиновой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кислоты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5KI +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3I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6KCl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+ 3H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Ind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крахмал, добавляют в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начале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титрования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 err="1" smtClean="0">
                <a:latin typeface="Times New Roman" pitchFamily="18" charset="0"/>
              </a:rPr>
              <a:t>аск.к</a:t>
            </a:r>
            <a:r>
              <a:rPr lang="ru-RU" altLang="ru-RU" sz="2800" dirty="0" smtClean="0">
                <a:latin typeface="Times New Roman" pitchFamily="18" charset="0"/>
              </a:rPr>
              <a:t>-ты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)=1/2, </a:t>
            </a:r>
            <a:r>
              <a:rPr lang="en-US" altLang="ru-RU" sz="2800" b="1" dirty="0" smtClean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b="1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2E76ECBF-FF3B-4358-86B2-297AF466E3D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41</a:t>
            </a:fld>
            <a:endParaRPr lang="ru-RU" altLang="ru-RU" sz="140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268103"/>
              </p:ext>
            </p:extLst>
          </p:nvPr>
        </p:nvGraphicFramePr>
        <p:xfrm>
          <a:off x="827584" y="1412776"/>
          <a:ext cx="7013575" cy="218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ISIS/Draw Sketch" r:id="rId3" imgW="4667040" imgH="1457280" progId="ISISServer">
                  <p:embed/>
                </p:oleObj>
              </mc:Choice>
              <mc:Fallback>
                <p:oleObj name="ISIS/Draw Sketch" r:id="rId3" imgW="4667040" imgH="14572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412776"/>
                        <a:ext cx="7013575" cy="218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95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alt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42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6733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56A0B5-9D2D-47B7-93C6-B8BCC1148DB3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dirty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534400" cy="61722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перманганатометрия</a:t>
            </a:r>
          </a:p>
          <a:p>
            <a:pPr eaLnBrk="1" hangingPunct="1">
              <a:buFontTx/>
              <a:buNone/>
            </a:pP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Натрия нитрит: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5NaNO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+ 2KMnO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5NaNO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2MnSO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2KMnO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+ 10KI + 8H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2MnSO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+ 5I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ru-RU" baseline="-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+ 6K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+ 2Na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2NaI + Na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 –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 (в конце титрования)</a:t>
            </a:r>
          </a:p>
          <a:p>
            <a:pPr>
              <a:lnSpc>
                <a:spcPct val="15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(NaNO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1028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35927"/>
            <a:ext cx="933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8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3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0,0167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(0,1 н.) раствор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калия дихромата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800" b="1" baseline="-25000" dirty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1/6,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растворяют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 (в м.к.)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раствору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тиосульфа-та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натрия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6KI + 14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2CrCl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+ 3I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+ 8KCl + 7H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+ 2Na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2NaI + 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6</a:t>
            </a: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крахмал, добавляют в конце титрования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6</a:t>
            </a:fld>
            <a:endParaRPr lang="ru-RU" altLang="ru-RU" dirty="0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301208"/>
            <a:ext cx="4693531" cy="106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16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дихроматометрии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Железа (</a:t>
            </a:r>
            <a:r>
              <a:rPr lang="en-US" alt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ru-RU" alt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сульфат гептагидрат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ru-RU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 7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6FeSO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+ 7H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3Fe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+ 7H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– 2е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дифениламин (титруют до фиолетового окрашивания)</a:t>
            </a:r>
          </a:p>
          <a:p>
            <a:pPr>
              <a:spcBef>
                <a:spcPts val="0"/>
              </a:spcBef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∙7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ru-RU" altLang="ru-RU" dirty="0" smtClean="0">
              <a:cs typeface="Times New Roman" pitchFamily="18" charset="0"/>
            </a:endParaRP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41104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дихроматометрия 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 этиловый: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3CH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 + 2K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избыток</a:t>
            </a: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 typeface="Symbol" pitchFamily="18" charset="2"/>
              <a:buChar char="®"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3CH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COOH + 2Cr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+ 11H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 typeface="Symbol" pitchFamily="18" charset="2"/>
              <a:buChar char="®"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+ 6KI + 7H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3I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Cr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остаток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4K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+ 7H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+ 2Na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2NaI + Na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крахмал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                                       </a:t>
            </a:r>
            <a:r>
              <a:rPr lang="ru-RU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+</a:t>
            </a:r>
            <a:r>
              <a:rPr lang="ru-RU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– 4 е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(Сп.эт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0599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 М (1 н.) – 0,1 М (0,2 н.) – 0,05 М (0,1н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–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 М (0,02 н.)  раствор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йода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1/2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избыток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стандартному раствору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натрия тиосульфата 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+ 2Na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 2NaI + 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Na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S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6</a:t>
            </a: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Ind –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крахмал, добавляют в конце титрования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Хранят в защищенном от света месте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9</a:t>
            </a:fld>
            <a:endParaRPr lang="ru-RU" altLang="ru-RU" dirty="0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603" y="4725144"/>
            <a:ext cx="3672408" cy="100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3630</TotalTime>
  <Words>2009</Words>
  <Application>Microsoft Office PowerPoint</Application>
  <PresentationFormat>Экран (4:3)</PresentationFormat>
  <Paragraphs>422</Paragraphs>
  <Slides>42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74</cp:revision>
  <dcterms:created xsi:type="dcterms:W3CDTF">2020-10-12T20:29:23Z</dcterms:created>
  <dcterms:modified xsi:type="dcterms:W3CDTF">2021-03-24T16:35:44Z</dcterms:modified>
</cp:coreProperties>
</file>