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7" r:id="rId7"/>
    <p:sldId id="264" r:id="rId8"/>
    <p:sldId id="266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24.11.2021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300" y="216238"/>
            <a:ext cx="11696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Термопсиса ланцетного трава  </a:t>
            </a:r>
            <a:endParaRPr lang="ru-RU" sz="3600" b="1" dirty="0" smtClean="0">
              <a:latin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Thermopsidis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lanceolatae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r>
              <a:rPr lang="ru-RU" sz="3600" b="1" dirty="0">
                <a:latin typeface="Times New Roman" panose="02020603050405020304" pitchFamily="18" charset="0"/>
              </a:rPr>
              <a:t>Термопсиса ланцетного семена            </a:t>
            </a:r>
            <a:endParaRPr lang="ru-RU" sz="3600" b="1" dirty="0" smtClean="0">
              <a:latin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smtClean="0">
                <a:latin typeface="Times New Roman" panose="02020603050405020304" pitchFamily="18" charset="0"/>
              </a:rPr>
              <a:t>                                         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Thermopsidis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lanceolatae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semina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Термопсис </a:t>
            </a:r>
            <a:r>
              <a:rPr lang="ru-RU" sz="3600" dirty="0" smtClean="0">
                <a:latin typeface="Times New Roman" panose="02020603050405020304" pitchFamily="18" charset="0"/>
              </a:rPr>
              <a:t>ланцетный 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Thermopsis</a:t>
            </a:r>
            <a:r>
              <a:rPr lang="en-US" sz="3600" i="1" dirty="0" smtClean="0">
                <a:latin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</a:rPr>
              <a:t>lanceolatae</a:t>
            </a:r>
            <a:r>
              <a:rPr lang="en-US" sz="3600" i="1" dirty="0">
                <a:latin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</a:rPr>
              <a:t>R. Br. </a:t>
            </a:r>
            <a:r>
              <a:rPr lang="en-US" sz="3600" dirty="0" err="1">
                <a:latin typeface="Times New Roman" panose="02020603050405020304" pitchFamily="18" charset="0"/>
              </a:rPr>
              <a:t>s.l.</a:t>
            </a:r>
            <a:r>
              <a:rPr lang="en-US" sz="3600" dirty="0">
                <a:latin typeface="Times New Roman" panose="02020603050405020304" pitchFamily="18" charset="0"/>
              </a:rPr>
              <a:t> </a:t>
            </a:r>
            <a:endParaRPr lang="ru-RU" sz="3600" dirty="0"/>
          </a:p>
          <a:p>
            <a:pPr algn="just"/>
            <a:r>
              <a:rPr lang="ru-RU" sz="3600" dirty="0">
                <a:latin typeface="Times New Roman" panose="02020603050405020304" pitchFamily="18" charset="0"/>
              </a:rPr>
              <a:t>сем. Бобовые                     </a:t>
            </a:r>
            <a:r>
              <a:rPr lang="en-US" sz="3600" i="1" dirty="0" err="1" smtClean="0">
                <a:latin typeface="Times New Roman" panose="02020603050405020304" pitchFamily="18" charset="0"/>
              </a:rPr>
              <a:t>Fabaceae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368" y="0"/>
            <a:ext cx="10367912" cy="69087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05866" cy="690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61950" y="4882744"/>
            <a:ext cx="11632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</a:t>
            </a:r>
            <a:r>
              <a:rPr lang="ru-RU" dirty="0"/>
              <a:t> </a:t>
            </a:r>
            <a:r>
              <a:rPr lang="ru-RU" sz="2800" dirty="0" err="1" smtClean="0"/>
              <a:t>цитизин</a:t>
            </a:r>
            <a:r>
              <a:rPr lang="ru-RU" sz="2800" dirty="0" smtClean="0"/>
              <a:t>                                </a:t>
            </a:r>
            <a:r>
              <a:rPr lang="en-US" sz="2800" dirty="0" smtClean="0"/>
              <a:t>N</a:t>
            </a:r>
            <a:r>
              <a:rPr lang="ru-RU" sz="2800" dirty="0" smtClean="0"/>
              <a:t>-</a:t>
            </a:r>
            <a:r>
              <a:rPr lang="ru-RU" sz="2800" dirty="0" err="1" smtClean="0"/>
              <a:t>метилцитизин</a:t>
            </a:r>
            <a:r>
              <a:rPr lang="ru-RU" sz="2800" dirty="0" smtClean="0"/>
              <a:t>                             </a:t>
            </a:r>
            <a:r>
              <a:rPr lang="ru-RU" sz="2800" dirty="0" err="1" smtClean="0"/>
              <a:t>термопсин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2671720"/>
              </p:ext>
            </p:extLst>
          </p:nvPr>
        </p:nvGraphicFramePr>
        <p:xfrm>
          <a:off x="361950" y="2097881"/>
          <a:ext cx="2546635" cy="199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CS ChemDraw Drawing" r:id="rId3" imgW="1840473" imgH="1438413" progId="ChemDraw.Document.6.0">
                  <p:embed/>
                </p:oleObj>
              </mc:Choice>
              <mc:Fallback>
                <p:oleObj name="CS ChemDraw Drawing" r:id="rId3" imgW="1840473" imgH="143841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1950" y="2097881"/>
                        <a:ext cx="2546635" cy="1990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6973369"/>
              </p:ext>
            </p:extLst>
          </p:nvPr>
        </p:nvGraphicFramePr>
        <p:xfrm>
          <a:off x="4175241" y="2121693"/>
          <a:ext cx="2909019" cy="205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CS ChemDraw Drawing" r:id="rId5" imgW="2036972" imgH="1438089" progId="ChemDraw.Document.6.0">
                  <p:embed/>
                </p:oleObj>
              </mc:Choice>
              <mc:Fallback>
                <p:oleObj name="CS ChemDraw Drawing" r:id="rId5" imgW="2036972" imgH="1438089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75241" y="2121693"/>
                        <a:ext cx="2909019" cy="2054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0413959"/>
              </p:ext>
            </p:extLst>
          </p:nvPr>
        </p:nvGraphicFramePr>
        <p:xfrm>
          <a:off x="8211216" y="2121693"/>
          <a:ext cx="3419978" cy="207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" name="CS ChemDraw Drawing" r:id="rId7" imgW="2372576" imgH="1440033" progId="ChemDraw.Document.6.0">
                  <p:embed/>
                </p:oleObj>
              </mc:Choice>
              <mc:Fallback>
                <p:oleObj name="CS ChemDraw Drawing" r:id="rId7" imgW="2372576" imgH="144003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211216" y="2121693"/>
                        <a:ext cx="3419978" cy="207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8300" y="1181438"/>
            <a:ext cx="115697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4000" dirty="0">
                <a:latin typeface="Times New Roman" panose="02020603050405020304" pitchFamily="18" charset="0"/>
              </a:rPr>
              <a:t>термопсиса ланцетного стандартизуется ГФ </a:t>
            </a:r>
            <a:r>
              <a:rPr lang="ru-RU" sz="4000" dirty="0" smtClean="0">
                <a:latin typeface="Times New Roman" panose="02020603050405020304" pitchFamily="18" charset="0"/>
              </a:rPr>
              <a:t>ХI</a:t>
            </a:r>
            <a:r>
              <a:rPr lang="en-US" sz="4000" dirty="0" smtClean="0">
                <a:latin typeface="Times New Roman" panose="02020603050405020304" pitchFamily="18" charset="0"/>
              </a:rPr>
              <a:t>V –</a:t>
            </a:r>
            <a:r>
              <a:rPr lang="ru-RU" sz="4000" smtClean="0">
                <a:latin typeface="Times New Roman" panose="02020603050405020304" pitchFamily="18" charset="0"/>
              </a:rPr>
              <a:t> ФС.2.5.0096.18 </a:t>
            </a:r>
            <a:r>
              <a:rPr lang="ru-RU" sz="4000" dirty="0">
                <a:latin typeface="Times New Roman" panose="02020603050405020304" pitchFamily="18" charset="0"/>
              </a:rPr>
              <a:t>по содержанию суммы </a:t>
            </a:r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</a:rPr>
              <a:t>алкалоидов</a:t>
            </a:r>
            <a:r>
              <a:rPr lang="ru-RU" sz="4000" dirty="0">
                <a:latin typeface="Times New Roman" panose="02020603050405020304" pitchFamily="18" charset="0"/>
              </a:rPr>
              <a:t> в пересчете на </a:t>
            </a:r>
            <a:r>
              <a:rPr lang="ru-RU" sz="4000" dirty="0" err="1">
                <a:latin typeface="Times New Roman" panose="02020603050405020304" pitchFamily="18" charset="0"/>
              </a:rPr>
              <a:t>термопсин</a:t>
            </a:r>
            <a:r>
              <a:rPr lang="ru-RU" sz="4000" dirty="0">
                <a:latin typeface="Times New Roman" panose="02020603050405020304" pitchFamily="18" charset="0"/>
              </a:rPr>
              <a:t>, определяемой методом нейтрализации (не менее 1,5%). </a:t>
            </a:r>
            <a:endParaRPr lang="ru-RU" sz="40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      Семена </a:t>
            </a:r>
            <a:r>
              <a:rPr lang="ru-RU" sz="4000" dirty="0">
                <a:latin typeface="Times New Roman" panose="02020603050405020304" pitchFamily="18" charset="0"/>
              </a:rPr>
              <a:t>термопсиса ланцетного стандартизуются ТУ 64-4-17-76 по содержанию </a:t>
            </a:r>
            <a:r>
              <a:rPr lang="ru-RU" sz="40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цитизина</a:t>
            </a:r>
            <a:r>
              <a:rPr lang="ru-RU" sz="4000" dirty="0">
                <a:latin typeface="Times New Roman" panose="02020603050405020304" pitchFamily="18" charset="0"/>
              </a:rPr>
              <a:t> (не менее 1,75%), определяемого </a:t>
            </a:r>
            <a:r>
              <a:rPr lang="ru-RU" sz="4000" dirty="0" err="1">
                <a:latin typeface="Times New Roman" panose="02020603050405020304" pitchFamily="18" charset="0"/>
              </a:rPr>
              <a:t>полярографическим</a:t>
            </a:r>
            <a:r>
              <a:rPr lang="ru-RU" sz="4000" dirty="0">
                <a:latin typeface="Times New Roman" panose="02020603050405020304" pitchFamily="18" charset="0"/>
              </a:rPr>
              <a:t> методом.</a:t>
            </a:r>
            <a:endParaRPr lang="ru-RU" sz="40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44815" y="127000"/>
            <a:ext cx="78990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термопсиса ланцетного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4886"/>
            <a:ext cx="5829300" cy="31237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834885"/>
            <a:ext cx="6346155" cy="312371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344" y="3958603"/>
            <a:ext cx="5649912" cy="292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100" y="0"/>
            <a:ext cx="6858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22" y="652010"/>
            <a:ext cx="5681378" cy="585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0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617" y="2082800"/>
            <a:ext cx="5934677" cy="32130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4294" y="685801"/>
            <a:ext cx="3167706" cy="51053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2801"/>
            <a:ext cx="3206884" cy="3213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7692"/>
            <a:ext cx="7412498" cy="37568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699" y="1527965"/>
            <a:ext cx="4576301" cy="457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48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C:\Users\User\Downloads\d89710e4473cd27a20b878f37433f3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42777" y="1270000"/>
            <a:ext cx="8018823" cy="45105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900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</TotalTime>
  <Words>85</Words>
  <Application>Microsoft Office PowerPoint</Application>
  <PresentationFormat>Широкоэкранный</PresentationFormat>
  <Paragraphs>12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183</cp:revision>
  <dcterms:created xsi:type="dcterms:W3CDTF">2017-09-02T10:15:39Z</dcterms:created>
  <dcterms:modified xsi:type="dcterms:W3CDTF">2021-11-24T17:16:27Z</dcterms:modified>
</cp:coreProperties>
</file>