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7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" y="216238"/>
            <a:ext cx="1169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Термопсиса ланцетного трава  </a:t>
            </a:r>
            <a:endParaRPr lang="ru-RU" sz="3600" b="1" dirty="0" smtClean="0">
              <a:latin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    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Thermopsidis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lanceolatae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r>
              <a:rPr lang="ru-RU" sz="3600" b="1" dirty="0">
                <a:latin typeface="Times New Roman" panose="02020603050405020304" pitchFamily="18" charset="0"/>
              </a:rPr>
              <a:t>Термопсиса ланцетного семена            </a:t>
            </a:r>
            <a:endParaRPr lang="ru-RU" sz="3600" b="1" dirty="0" smtClean="0">
              <a:latin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    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Thermopsidis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lanceolatae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semina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Термопсис </a:t>
            </a:r>
            <a:r>
              <a:rPr lang="ru-RU" sz="3600" dirty="0" smtClean="0">
                <a:latin typeface="Times New Roman" panose="02020603050405020304" pitchFamily="18" charset="0"/>
              </a:rPr>
              <a:t>ланцетный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Thermopsis</a:t>
            </a:r>
            <a:r>
              <a:rPr lang="en-US" sz="3600" i="1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</a:rPr>
              <a:t>lanceolatae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R. Br. </a:t>
            </a:r>
            <a:r>
              <a:rPr lang="en-US" sz="3600" dirty="0" err="1">
                <a:latin typeface="Times New Roman" panose="02020603050405020304" pitchFamily="18" charset="0"/>
              </a:rPr>
              <a:t>s.l.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сем. Бобовые               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Fabaceae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68" y="0"/>
            <a:ext cx="10367912" cy="6908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5866" cy="69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61950" y="4882744"/>
            <a:ext cx="11632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dirty="0"/>
              <a:t> </a:t>
            </a:r>
            <a:r>
              <a:rPr lang="ru-RU" sz="2800" dirty="0" err="1" smtClean="0"/>
              <a:t>цитизин</a:t>
            </a:r>
            <a:r>
              <a:rPr lang="ru-RU" sz="2800" dirty="0" smtClean="0"/>
              <a:t>                                </a:t>
            </a:r>
            <a:r>
              <a:rPr lang="en-US" sz="2800" dirty="0" smtClean="0"/>
              <a:t>N</a:t>
            </a:r>
            <a:r>
              <a:rPr lang="ru-RU" sz="2800" dirty="0" smtClean="0"/>
              <a:t>-</a:t>
            </a:r>
            <a:r>
              <a:rPr lang="ru-RU" sz="2800" dirty="0" err="1" smtClean="0"/>
              <a:t>метилцитизин</a:t>
            </a:r>
            <a:r>
              <a:rPr lang="ru-RU" sz="2800" dirty="0" smtClean="0"/>
              <a:t>                             </a:t>
            </a:r>
            <a:r>
              <a:rPr lang="ru-RU" sz="2800" dirty="0" err="1" smtClean="0"/>
              <a:t>термопсин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71720"/>
              </p:ext>
            </p:extLst>
          </p:nvPr>
        </p:nvGraphicFramePr>
        <p:xfrm>
          <a:off x="361950" y="2097881"/>
          <a:ext cx="254663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CS ChemDraw Drawing" r:id="rId3" imgW="1840473" imgH="1438413" progId="ChemDraw.Document.6.0">
                  <p:embed/>
                </p:oleObj>
              </mc:Choice>
              <mc:Fallback>
                <p:oleObj name="CS ChemDraw Drawing" r:id="rId3" imgW="1840473" imgH="14384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0" y="2097881"/>
                        <a:ext cx="2546635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73369"/>
              </p:ext>
            </p:extLst>
          </p:nvPr>
        </p:nvGraphicFramePr>
        <p:xfrm>
          <a:off x="4175241" y="2121693"/>
          <a:ext cx="2909019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S ChemDraw Drawing" r:id="rId5" imgW="2036972" imgH="1438089" progId="ChemDraw.Document.6.0">
                  <p:embed/>
                </p:oleObj>
              </mc:Choice>
              <mc:Fallback>
                <p:oleObj name="CS ChemDraw Drawing" r:id="rId5" imgW="2036972" imgH="14380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5241" y="2121693"/>
                        <a:ext cx="2909019" cy="205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13959"/>
              </p:ext>
            </p:extLst>
          </p:nvPr>
        </p:nvGraphicFramePr>
        <p:xfrm>
          <a:off x="8211216" y="2121693"/>
          <a:ext cx="3419978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S ChemDraw Drawing" r:id="rId7" imgW="2372576" imgH="1440033" progId="ChemDraw.Document.6.0">
                  <p:embed/>
                </p:oleObj>
              </mc:Choice>
              <mc:Fallback>
                <p:oleObj name="CS ChemDraw Drawing" r:id="rId7" imgW="2372576" imgH="14400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1216" y="2121693"/>
                        <a:ext cx="3419978" cy="20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1181438"/>
            <a:ext cx="11569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4000" dirty="0">
                <a:latin typeface="Times New Roman" panose="02020603050405020304" pitchFamily="18" charset="0"/>
              </a:rPr>
              <a:t>термопсиса ланцетного стандартизуется ГФ </a:t>
            </a:r>
            <a:r>
              <a:rPr lang="ru-RU" sz="4000" dirty="0" smtClean="0">
                <a:latin typeface="Times New Roman" panose="02020603050405020304" pitchFamily="18" charset="0"/>
              </a:rPr>
              <a:t>ХI</a:t>
            </a:r>
            <a:r>
              <a:rPr lang="en-US" sz="4000" dirty="0" smtClean="0">
                <a:latin typeface="Times New Roman" panose="02020603050405020304" pitchFamily="18" charset="0"/>
              </a:rPr>
              <a:t>V –</a:t>
            </a:r>
            <a:r>
              <a:rPr lang="ru-RU" sz="4000" smtClean="0">
                <a:latin typeface="Times New Roman" panose="02020603050405020304" pitchFamily="18" charset="0"/>
              </a:rPr>
              <a:t> ФС.2.5.0096.18 </a:t>
            </a:r>
            <a:r>
              <a:rPr lang="ru-RU" sz="4000" dirty="0">
                <a:latin typeface="Times New Roman" panose="02020603050405020304" pitchFamily="18" charset="0"/>
              </a:rPr>
              <a:t>по содержанию суммы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алкалоидов</a:t>
            </a:r>
            <a:r>
              <a:rPr lang="ru-RU" sz="40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4000" dirty="0" err="1">
                <a:latin typeface="Times New Roman" panose="02020603050405020304" pitchFamily="18" charset="0"/>
              </a:rPr>
              <a:t>термопсин</a:t>
            </a:r>
            <a:r>
              <a:rPr lang="ru-RU" sz="4000" dirty="0">
                <a:latin typeface="Times New Roman" panose="02020603050405020304" pitchFamily="18" charset="0"/>
              </a:rPr>
              <a:t>, определяемой методом нейтрализации (не менее 1,5%). </a:t>
            </a:r>
            <a:endParaRPr lang="ru-RU" sz="40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Семена </a:t>
            </a:r>
            <a:r>
              <a:rPr lang="ru-RU" sz="4000" dirty="0">
                <a:latin typeface="Times New Roman" panose="02020603050405020304" pitchFamily="18" charset="0"/>
              </a:rPr>
              <a:t>термопсиса ланцетного стандартизуются ТУ 64-4-17-76 по содержанию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цитизина</a:t>
            </a:r>
            <a:r>
              <a:rPr lang="ru-RU" sz="4000" dirty="0">
                <a:latin typeface="Times New Roman" panose="02020603050405020304" pitchFamily="18" charset="0"/>
              </a:rPr>
              <a:t> (не менее 1,75%), определяемого </a:t>
            </a:r>
            <a:r>
              <a:rPr lang="ru-RU" sz="4000" dirty="0" err="1">
                <a:latin typeface="Times New Roman" panose="02020603050405020304" pitchFamily="18" charset="0"/>
              </a:rPr>
              <a:t>полярографическим</a:t>
            </a:r>
            <a:r>
              <a:rPr lang="ru-RU" sz="4000" dirty="0">
                <a:latin typeface="Times New Roman" panose="02020603050405020304" pitchFamily="18" charset="0"/>
              </a:rPr>
              <a:t> методом.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44815" y="127000"/>
            <a:ext cx="789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термопсиса ланцетного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886"/>
            <a:ext cx="5829300" cy="3123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834885"/>
            <a:ext cx="6346155" cy="31237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44" y="3958603"/>
            <a:ext cx="5649912" cy="29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0"/>
            <a:ext cx="6858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2" y="652010"/>
            <a:ext cx="5681378" cy="58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17" y="2082800"/>
            <a:ext cx="5934677" cy="3213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94" y="685801"/>
            <a:ext cx="3167706" cy="5105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1"/>
            <a:ext cx="3206884" cy="321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692"/>
            <a:ext cx="7412498" cy="3756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99" y="1527965"/>
            <a:ext cx="4576301" cy="45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ser\Downloads\d89710e4473cd27a20b878f37433f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777" y="1270000"/>
            <a:ext cx="8018823" cy="4510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85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183</cp:revision>
  <dcterms:created xsi:type="dcterms:W3CDTF">2017-09-02T10:15:39Z</dcterms:created>
  <dcterms:modified xsi:type="dcterms:W3CDTF">2021-11-24T17:16:27Z</dcterms:modified>
</cp:coreProperties>
</file>