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4" r:id="rId2"/>
    <p:sldId id="295" r:id="rId3"/>
    <p:sldId id="28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2" r:id="rId29"/>
    <p:sldId id="283" r:id="rId30"/>
    <p:sldId id="292" r:id="rId31"/>
    <p:sldId id="29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DE1B2-A847-425F-9106-EB0AD70ED2E4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EC3A5-41C2-4E71-A7C3-7AB2032A9B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8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0913"/>
            <a:fld id="{B4DF550C-F912-48C5-AA4F-164772ABBEB6}" type="slidenum">
              <a:rPr lang="ru-RU" smtClean="0">
                <a:cs typeface="Arial" pitchFamily="34" charset="0"/>
              </a:rPr>
              <a:pPr defTabSz="950913"/>
              <a:t>28</a:t>
            </a:fld>
            <a:endParaRPr 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DCFB1D-B257-469A-AE73-FE6E2D1500B8}" type="slidenum">
              <a:rPr lang="ru-RU" altLang="ru-RU" smtClean="0"/>
              <a:pPr/>
              <a:t>30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51D130-AC98-48D8-822A-D2ED8CC7E6B8}" type="slidenum">
              <a:rPr lang="ru-RU" altLang="ru-RU" smtClean="0"/>
              <a:pPr/>
              <a:t>31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4EE1-0D73-4B92-AAE2-EF3323F5F527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BC766-F2D7-4EAB-9481-5273B2301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regulation.gov.ru/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528" y="476250"/>
            <a:ext cx="8614097" cy="4321175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endParaRPr lang="ru-RU" sz="2800" dirty="0">
              <a:solidFill>
                <a:srgbClr val="7B9899"/>
              </a:solidFill>
              <a:ea typeface="+mj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800" b="1" dirty="0">
                <a:solidFill>
                  <a:srgbClr val="1C4B90"/>
                </a:solidFill>
                <a:ea typeface="+mj-ea"/>
              </a:rPr>
              <a:t>Кафедра профилактической медицины </a:t>
            </a:r>
            <a:endParaRPr lang="ru-RU" sz="2800" b="1" dirty="0" smtClean="0">
              <a:solidFill>
                <a:srgbClr val="1C4B90"/>
              </a:solidFill>
              <a:ea typeface="+mj-ea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800" b="1" dirty="0" smtClean="0">
                <a:solidFill>
                  <a:srgbClr val="1C4B90"/>
                </a:solidFill>
                <a:ea typeface="+mj-ea"/>
              </a:rPr>
              <a:t>и </a:t>
            </a:r>
            <a:r>
              <a:rPr lang="ru-RU" sz="2800" b="1" dirty="0">
                <a:solidFill>
                  <a:srgbClr val="1C4B90"/>
                </a:solidFill>
                <a:ea typeface="+mj-ea"/>
              </a:rPr>
              <a:t>экологии человека ФПК и ППС</a:t>
            </a:r>
            <a:br>
              <a:rPr lang="ru-RU" sz="2800" b="1" dirty="0">
                <a:solidFill>
                  <a:srgbClr val="1C4B90"/>
                </a:solidFill>
                <a:ea typeface="+mj-ea"/>
              </a:rPr>
            </a:br>
            <a:r>
              <a:rPr lang="ru-RU" sz="2800" b="1" dirty="0">
                <a:solidFill>
                  <a:srgbClr val="1C4B90"/>
                </a:solidFill>
                <a:ea typeface="+mj-ea"/>
              </a:rPr>
              <a:t> ФГБОУ ВО «Казанский государственный медицинский университет»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800" b="1" dirty="0">
                <a:solidFill>
                  <a:srgbClr val="1C4B90"/>
                </a:solidFill>
                <a:ea typeface="+mj-ea"/>
              </a:rPr>
              <a:t>Министерства здравоохранения </a:t>
            </a:r>
            <a:br>
              <a:rPr lang="ru-RU" sz="2800" b="1" dirty="0">
                <a:solidFill>
                  <a:srgbClr val="1C4B90"/>
                </a:solidFill>
                <a:ea typeface="+mj-ea"/>
              </a:rPr>
            </a:br>
            <a:r>
              <a:rPr lang="ru-RU" sz="2800" b="1" dirty="0">
                <a:solidFill>
                  <a:srgbClr val="1C4B90"/>
                </a:solidFill>
                <a:ea typeface="+mj-ea"/>
              </a:rPr>
              <a:t>Российской Федерации</a:t>
            </a:r>
            <a:br>
              <a:rPr lang="ru-RU" sz="2800" b="1" dirty="0">
                <a:solidFill>
                  <a:srgbClr val="1C4B90"/>
                </a:solidFill>
                <a:ea typeface="+mj-ea"/>
              </a:rPr>
            </a:br>
            <a:endParaRPr lang="ru-RU" sz="2800" b="1" dirty="0">
              <a:solidFill>
                <a:srgbClr val="1C4B90"/>
              </a:solidFill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11"/>
          <p:cNvSpPr>
            <a:spLocks noChangeArrowheads="1"/>
          </p:cNvSpPr>
          <p:nvPr/>
        </p:nvSpPr>
        <p:spPr bwMode="auto">
          <a:xfrm>
            <a:off x="827088" y="5445125"/>
            <a:ext cx="7632700" cy="100806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AutoShape 10"/>
          <p:cNvSpPr>
            <a:spLocks noChangeArrowheads="1"/>
          </p:cNvSpPr>
          <p:nvPr/>
        </p:nvSpPr>
        <p:spPr bwMode="auto">
          <a:xfrm>
            <a:off x="755650" y="4508500"/>
            <a:ext cx="7704138" cy="792163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AutoShape 9"/>
          <p:cNvSpPr>
            <a:spLocks noChangeArrowheads="1"/>
          </p:cNvSpPr>
          <p:nvPr/>
        </p:nvSpPr>
        <p:spPr bwMode="auto">
          <a:xfrm>
            <a:off x="395288" y="2349500"/>
            <a:ext cx="8424862" cy="2016125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AutoShape 7"/>
          <p:cNvSpPr>
            <a:spLocks noChangeArrowheads="1"/>
          </p:cNvSpPr>
          <p:nvPr/>
        </p:nvSpPr>
        <p:spPr bwMode="auto">
          <a:xfrm>
            <a:off x="468313" y="1773238"/>
            <a:ext cx="8280400" cy="433387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AutoShape 8"/>
          <p:cNvSpPr>
            <a:spLocks noChangeArrowheads="1"/>
          </p:cNvSpPr>
          <p:nvPr/>
        </p:nvSpPr>
        <p:spPr bwMode="auto">
          <a:xfrm>
            <a:off x="1547813" y="1196975"/>
            <a:ext cx="6119812" cy="433388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4600" b="1" dirty="0" smtClean="0">
                <a:solidFill>
                  <a:srgbClr val="C00000"/>
                </a:solidFill>
              </a:rPr>
              <a:t>Декларирование</a:t>
            </a:r>
          </a:p>
        </p:txBody>
      </p:sp>
      <p:sp>
        <p:nvSpPr>
          <p:cNvPr id="48137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4264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</a:tabLst>
            </a:pPr>
            <a:r>
              <a:rPr lang="ru-RU" sz="2000" b="0" dirty="0"/>
              <a:t>Декларация действительна в течение пяти лет </a:t>
            </a:r>
          </a:p>
          <a:p>
            <a:pPr algn="ctr">
              <a:tabLst>
                <a:tab pos="355600" algn="l"/>
              </a:tabLst>
            </a:pPr>
            <a:endParaRPr lang="ru-RU" sz="2000" b="0" dirty="0"/>
          </a:p>
          <a:p>
            <a:pPr algn="ctr">
              <a:tabLst>
                <a:tab pos="355600" algn="l"/>
              </a:tabLst>
            </a:pPr>
            <a:r>
              <a:rPr lang="ru-RU" sz="2000" b="0" dirty="0"/>
              <a:t>Срок исчисляется со дня утверждения отчета о проведении СОУТ </a:t>
            </a:r>
          </a:p>
          <a:p>
            <a:pPr>
              <a:tabLst>
                <a:tab pos="355600" algn="l"/>
              </a:tabLst>
            </a:pPr>
            <a:endParaRPr lang="ru-RU" sz="2000" b="0" dirty="0"/>
          </a:p>
          <a:p>
            <a:pPr algn="just">
              <a:tabLst>
                <a:tab pos="355600" algn="l"/>
              </a:tabLst>
            </a:pPr>
            <a:r>
              <a:rPr lang="ru-RU" sz="2000" b="0" dirty="0"/>
              <a:t>Если произошел несчастный случай на производстве </a:t>
            </a:r>
            <a:br>
              <a:rPr lang="ru-RU" sz="2000" b="0" dirty="0"/>
            </a:br>
            <a:r>
              <a:rPr lang="ru-RU" sz="2000" b="0" dirty="0"/>
              <a:t>(за исключением случая, произошедшего по вине третьих лиц) </a:t>
            </a:r>
            <a:br>
              <a:rPr lang="ru-RU" sz="2000" b="0" dirty="0"/>
            </a:br>
            <a:r>
              <a:rPr lang="ru-RU" sz="2000" b="0" dirty="0"/>
              <a:t>или у работника выявлено профессиональное заболевание, причиной которых явилось воздействие на работника вредных и (или) опасных факторов, действие данной декларации прекращается и проводится внеплановая </a:t>
            </a:r>
            <a:r>
              <a:rPr lang="ru-RU" sz="2000" b="0" dirty="0" err="1"/>
              <a:t>спецоценка</a:t>
            </a:r>
            <a:endParaRPr lang="ru-RU" sz="2000" b="0" dirty="0"/>
          </a:p>
          <a:p>
            <a:pPr algn="just">
              <a:tabLst>
                <a:tab pos="355600" algn="l"/>
              </a:tabLst>
            </a:pPr>
            <a:endParaRPr lang="ru-RU" sz="2000" b="0" dirty="0"/>
          </a:p>
          <a:p>
            <a:pPr algn="ctr">
              <a:tabLst>
                <a:tab pos="355600" algn="l"/>
              </a:tabLst>
            </a:pPr>
            <a:r>
              <a:rPr lang="ru-RU" sz="2000" dirty="0"/>
              <a:t>Решение о прекращении действия декларации принимает </a:t>
            </a:r>
            <a:endParaRPr lang="ru-RU" sz="2000" dirty="0" smtClean="0"/>
          </a:p>
          <a:p>
            <a:pPr algn="ctr">
              <a:tabLst>
                <a:tab pos="355600" algn="l"/>
              </a:tabLst>
            </a:pPr>
            <a:r>
              <a:rPr lang="ru-RU" sz="2000" dirty="0" smtClean="0"/>
              <a:t>Государственная </a:t>
            </a:r>
            <a:r>
              <a:rPr lang="ru-RU" sz="2000" dirty="0"/>
              <a:t>инспекция </a:t>
            </a:r>
            <a:r>
              <a:rPr lang="ru-RU" sz="2000" dirty="0" smtClean="0"/>
              <a:t>труда</a:t>
            </a:r>
            <a:endParaRPr lang="ru-RU" sz="2000" dirty="0"/>
          </a:p>
          <a:p>
            <a:pPr>
              <a:tabLst>
                <a:tab pos="355600" algn="l"/>
              </a:tabLst>
            </a:pPr>
            <a:endParaRPr lang="ru-RU" sz="2000" dirty="0"/>
          </a:p>
          <a:p>
            <a:pPr algn="ctr">
              <a:tabLst>
                <a:tab pos="355600" algn="l"/>
              </a:tabLst>
            </a:pPr>
            <a:r>
              <a:rPr lang="ru-RU" sz="2000" b="0" dirty="0"/>
              <a:t>Если несчастного случая не произошло и профессионального </a:t>
            </a:r>
            <a:endParaRPr lang="ru-RU" sz="2000" b="0" dirty="0" smtClean="0"/>
          </a:p>
          <a:p>
            <a:pPr algn="ctr">
              <a:tabLst>
                <a:tab pos="355600" algn="l"/>
              </a:tabLst>
            </a:pPr>
            <a:r>
              <a:rPr lang="ru-RU" sz="2000" b="0" dirty="0" smtClean="0"/>
              <a:t>заболевания </a:t>
            </a:r>
            <a:r>
              <a:rPr lang="ru-RU" sz="2000" b="0" dirty="0"/>
              <a:t>не выявлено, то декларация автоматически </a:t>
            </a:r>
            <a:br>
              <a:rPr lang="ru-RU" sz="2000" b="0" dirty="0"/>
            </a:br>
            <a:r>
              <a:rPr lang="ru-RU" sz="2000" b="0" dirty="0"/>
              <a:t>продляется еще на следующие пять лет</a:t>
            </a:r>
          </a:p>
        </p:txBody>
      </p:sp>
      <p:sp>
        <p:nvSpPr>
          <p:cNvPr id="48138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12, части 4 - 7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200" b="1" dirty="0" smtClean="0">
                <a:solidFill>
                  <a:srgbClr val="C00000"/>
                </a:solidFill>
              </a:rPr>
              <a:t> Исследования (испытания) и измерения 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вредных и (или) опасных производственных факторов</a:t>
            </a:r>
          </a:p>
        </p:txBody>
      </p:sp>
      <p:sp>
        <p:nvSpPr>
          <p:cNvPr id="49156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</a:tabLst>
            </a:pPr>
            <a:r>
              <a:rPr lang="ru-RU" sz="2100"/>
              <a:t>Все вредные и (или) опасные производственные факторы, </a:t>
            </a:r>
          </a:p>
          <a:p>
            <a:pPr algn="ctr">
              <a:tabLst>
                <a:tab pos="355600" algn="l"/>
              </a:tabLst>
            </a:pPr>
            <a:r>
              <a:rPr lang="ru-RU" sz="2100">
                <a:solidFill>
                  <a:srgbClr val="C00000"/>
                </a:solidFill>
              </a:rPr>
              <a:t>которые были идентифицированы</a:t>
            </a:r>
            <a:r>
              <a:rPr lang="ru-RU" sz="2100"/>
              <a:t>, </a:t>
            </a:r>
          </a:p>
          <a:p>
            <a:pPr algn="ctr">
              <a:tabLst>
                <a:tab pos="355600" algn="l"/>
              </a:tabLst>
            </a:pPr>
            <a:r>
              <a:rPr lang="ru-RU" sz="2100"/>
              <a:t>подлежат исследованиям (испытаниям) и измерениям.</a:t>
            </a:r>
          </a:p>
          <a:p>
            <a:pPr>
              <a:tabLst>
                <a:tab pos="355600" algn="l"/>
              </a:tabLst>
            </a:pPr>
            <a:endParaRPr lang="ru-RU" sz="2000" b="0"/>
          </a:p>
          <a:p>
            <a:pPr algn="ctr">
              <a:tabLst>
                <a:tab pos="355600" algn="l"/>
              </a:tabLst>
            </a:pPr>
            <a:r>
              <a:rPr lang="ru-RU" sz="2200"/>
              <a:t>Перечень указанных факторов формируется комиссией.</a:t>
            </a:r>
          </a:p>
          <a:p>
            <a:pPr>
              <a:tabLst>
                <a:tab pos="355600" algn="l"/>
              </a:tabLst>
            </a:pPr>
            <a:endParaRPr lang="ru-RU" sz="2000" b="0"/>
          </a:p>
          <a:p>
            <a:pPr algn="just">
              <a:tabLst>
                <a:tab pos="355600" algn="l"/>
              </a:tabLst>
            </a:pPr>
            <a:r>
              <a:rPr lang="ru-RU" sz="2400" b="0"/>
              <a:t>Исследования (испытания) и измерения фактических значений факторов осуществляются представителями организации, проводящей СОУТ:</a:t>
            </a:r>
          </a:p>
          <a:p>
            <a:pPr algn="ctr">
              <a:tabLst>
                <a:tab pos="355600" algn="l"/>
              </a:tabLst>
            </a:pPr>
            <a:endParaRPr lang="ru-RU" sz="1400" b="0"/>
          </a:p>
          <a:p>
            <a:pPr algn="ctr">
              <a:tabLst>
                <a:tab pos="355600" algn="l"/>
              </a:tabLst>
            </a:pPr>
            <a:r>
              <a:rPr lang="ru-RU" sz="2400" b="0"/>
              <a:t>испытательная лаборатория (центр)</a:t>
            </a:r>
          </a:p>
          <a:p>
            <a:pPr algn="ctr">
              <a:tabLst>
                <a:tab pos="355600" algn="l"/>
              </a:tabLst>
            </a:pPr>
            <a:endParaRPr lang="ru-RU" sz="1400" b="0"/>
          </a:p>
          <a:p>
            <a:pPr algn="ctr">
              <a:tabLst>
                <a:tab pos="355600" algn="l"/>
              </a:tabLst>
            </a:pPr>
            <a:r>
              <a:rPr lang="ru-RU" sz="2400" b="0"/>
              <a:t>эксперты</a:t>
            </a:r>
          </a:p>
          <a:p>
            <a:pPr algn="ctr">
              <a:tabLst>
                <a:tab pos="355600" algn="l"/>
              </a:tabLst>
            </a:pPr>
            <a:endParaRPr lang="ru-RU" sz="1400" b="0"/>
          </a:p>
          <a:p>
            <a:pPr algn="ctr">
              <a:tabLst>
                <a:tab pos="355600" algn="l"/>
              </a:tabLst>
            </a:pPr>
            <a:r>
              <a:rPr lang="ru-RU" sz="2400" b="0"/>
              <a:t>иные работники организации, проводящие СОУТ</a:t>
            </a:r>
            <a:endParaRPr lang="ru-RU" sz="2400"/>
          </a:p>
        </p:txBody>
      </p:sp>
      <p:sp>
        <p:nvSpPr>
          <p:cNvPr id="49157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12, части 1 - 3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Скругленный прямоугольник 2"/>
          <p:cNvSpPr>
            <a:spLocks noChangeArrowheads="1"/>
          </p:cNvSpPr>
          <p:nvPr/>
        </p:nvSpPr>
        <p:spPr bwMode="auto">
          <a:xfrm>
            <a:off x="395288" y="5229225"/>
            <a:ext cx="8353425" cy="862013"/>
          </a:xfrm>
          <a:prstGeom prst="roundRect">
            <a:avLst>
              <a:gd name="adj" fmla="val 16667"/>
            </a:avLst>
          </a:prstGeom>
          <a:solidFill>
            <a:srgbClr val="FF575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7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200" b="1" dirty="0" smtClean="0">
                <a:solidFill>
                  <a:srgbClr val="C00000"/>
                </a:solidFill>
              </a:rPr>
              <a:t> Исследования (испытания) и измерения 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вредных и (или) опасных производственных факторов</a:t>
            </a:r>
          </a:p>
        </p:txBody>
      </p:sp>
      <p:sp>
        <p:nvSpPr>
          <p:cNvPr id="50181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</a:tabLst>
            </a:pPr>
            <a:r>
              <a:rPr lang="ru-RU" sz="2400"/>
              <a:t>Методы исследований (испытаний) </a:t>
            </a:r>
            <a:br>
              <a:rPr lang="ru-RU" sz="2400"/>
            </a:br>
            <a:r>
              <a:rPr lang="ru-RU" sz="2400"/>
              <a:t>и методики (методы) измерений </a:t>
            </a:r>
          </a:p>
          <a:p>
            <a:pPr algn="ctr">
              <a:tabLst>
                <a:tab pos="355600" algn="l"/>
              </a:tabLst>
            </a:pPr>
            <a:endParaRPr lang="ru-RU" sz="2400"/>
          </a:p>
          <a:p>
            <a:pPr algn="ctr">
              <a:tabLst>
                <a:tab pos="355600" algn="l"/>
              </a:tabLst>
            </a:pPr>
            <a:r>
              <a:rPr lang="ru-RU" sz="2400"/>
              <a:t>Утверждены. Аттестованы</a:t>
            </a:r>
          </a:p>
          <a:p>
            <a:pPr algn="ctr">
              <a:tabLst>
                <a:tab pos="355600" algn="l"/>
              </a:tabLst>
            </a:pPr>
            <a:endParaRPr lang="ru-RU" sz="2400"/>
          </a:p>
          <a:p>
            <a:pPr algn="ctr">
              <a:tabLst>
                <a:tab pos="355600" algn="l"/>
              </a:tabLst>
            </a:pPr>
            <a:r>
              <a:rPr lang="ru-RU" sz="2400"/>
              <a:t>Средства измерения </a:t>
            </a:r>
          </a:p>
          <a:p>
            <a:pPr algn="ctr">
              <a:tabLst>
                <a:tab pos="355600" algn="l"/>
              </a:tabLst>
            </a:pPr>
            <a:endParaRPr lang="ru-RU" sz="2400"/>
          </a:p>
          <a:p>
            <a:pPr algn="ctr">
              <a:tabLst>
                <a:tab pos="355600" algn="l"/>
              </a:tabLst>
            </a:pPr>
            <a:r>
              <a:rPr lang="ru-RU" sz="2400"/>
              <a:t>Поверены. </a:t>
            </a:r>
          </a:p>
          <a:p>
            <a:pPr algn="ctr">
              <a:tabLst>
                <a:tab pos="355600" algn="l"/>
              </a:tabLst>
            </a:pPr>
            <a:r>
              <a:rPr lang="ru-RU" sz="2400"/>
              <a:t>Внесены в Федеральный информационный фонд </a:t>
            </a:r>
            <a:br>
              <a:rPr lang="ru-RU" sz="2400"/>
            </a:br>
            <a:r>
              <a:rPr lang="ru-RU" sz="2400"/>
              <a:t>по обеспечению единства измерений</a:t>
            </a:r>
          </a:p>
          <a:p>
            <a:pPr algn="ctr">
              <a:tabLst>
                <a:tab pos="355600" algn="l"/>
              </a:tabLst>
            </a:pPr>
            <a:endParaRPr lang="ru-RU" sz="2400"/>
          </a:p>
          <a:p>
            <a:pPr algn="ctr">
              <a:tabLst>
                <a:tab pos="355600" algn="l"/>
              </a:tabLst>
            </a:pPr>
            <a:r>
              <a:rPr lang="ru-RU" sz="2400"/>
              <a:t>Результаты оформляются протоколами в отношении каждого из производственного фактора</a:t>
            </a:r>
          </a:p>
        </p:txBody>
      </p:sp>
      <p:sp>
        <p:nvSpPr>
          <p:cNvPr id="50182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12, части 4 - 6</a:t>
            </a:r>
          </a:p>
        </p:txBody>
      </p:sp>
      <p:sp>
        <p:nvSpPr>
          <p:cNvPr id="50183" name="Стрелка вниз 1"/>
          <p:cNvSpPr>
            <a:spLocks noChangeArrowheads="1"/>
          </p:cNvSpPr>
          <p:nvPr/>
        </p:nvSpPr>
        <p:spPr bwMode="auto">
          <a:xfrm>
            <a:off x="2339975" y="1989138"/>
            <a:ext cx="4464050" cy="36036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4" name="Стрелка вниз 6"/>
          <p:cNvSpPr>
            <a:spLocks noChangeArrowheads="1"/>
          </p:cNvSpPr>
          <p:nvPr/>
        </p:nvSpPr>
        <p:spPr bwMode="auto">
          <a:xfrm>
            <a:off x="2339975" y="3429000"/>
            <a:ext cx="4464050" cy="36036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200" b="1" dirty="0" smtClean="0">
                <a:solidFill>
                  <a:srgbClr val="C00000"/>
                </a:solidFill>
              </a:rPr>
              <a:t> Исследования (испытания) и измерения </a:t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вредных и (или) опасных производственных факторов</a:t>
            </a:r>
          </a:p>
        </p:txBody>
      </p:sp>
      <p:sp>
        <p:nvSpPr>
          <p:cNvPr id="51204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0" dirty="0"/>
              <a:t>В качестве результатов измерений соответствующих факторов могут быть использованы результаты исследований производственных факторов при осуществлении производственного контроля, но не ранее чем за 6 месяцев до проведения СОУТ. </a:t>
            </a:r>
          </a:p>
          <a:p>
            <a:pPr algn="ctr"/>
            <a:r>
              <a:rPr lang="ru-RU" sz="2000" b="0" dirty="0">
                <a:solidFill>
                  <a:srgbClr val="C00000"/>
                </a:solidFill>
              </a:rPr>
              <a:t>Решение о возможности использования указанных результатов принимается комиссией по представлению эксперта. </a:t>
            </a:r>
          </a:p>
          <a:p>
            <a:pPr algn="ctr"/>
            <a:r>
              <a:rPr lang="ru-RU" sz="2000" b="0" dirty="0">
                <a:solidFill>
                  <a:srgbClr val="C00000"/>
                </a:solidFill>
              </a:rPr>
              <a:t>Решение прикладывается к протоколу.</a:t>
            </a:r>
          </a:p>
          <a:p>
            <a:pPr algn="ctr"/>
            <a:endParaRPr lang="ru-RU" sz="2000" b="0" dirty="0"/>
          </a:p>
          <a:p>
            <a:pPr algn="ctr"/>
            <a:r>
              <a:rPr lang="ru-RU" sz="2000" b="0" dirty="0"/>
              <a:t>Исследования (испытания) и измерения выявленных факторов проводятся в ходе осуществления штатных производственных процессов и (или) штатной деятельности.</a:t>
            </a:r>
          </a:p>
          <a:p>
            <a:pPr algn="ctr"/>
            <a:r>
              <a:rPr lang="ru-RU" sz="2000" b="0" dirty="0"/>
              <a:t> </a:t>
            </a:r>
            <a:r>
              <a:rPr lang="ru-RU" sz="2000" b="0" dirty="0" smtClean="0"/>
              <a:t>По </a:t>
            </a:r>
            <a:r>
              <a:rPr lang="ru-RU" sz="2000" b="0" dirty="0"/>
              <a:t>результатам проведения измерений </a:t>
            </a:r>
            <a:br>
              <a:rPr lang="ru-RU" sz="2000" b="0" dirty="0"/>
            </a:br>
            <a:r>
              <a:rPr lang="ru-RU" sz="2000" b="0" dirty="0">
                <a:solidFill>
                  <a:srgbClr val="C00000"/>
                </a:solidFill>
              </a:rPr>
              <a:t>осуществляется отнесение условий труда</a:t>
            </a:r>
            <a:r>
              <a:rPr lang="ru-RU" sz="2000" b="0" dirty="0"/>
              <a:t> </a:t>
            </a:r>
            <a:br>
              <a:rPr lang="ru-RU" sz="2000" b="0" dirty="0"/>
            </a:br>
            <a:r>
              <a:rPr lang="ru-RU" sz="2000" b="0" dirty="0"/>
              <a:t>на рабочих местах по степени вредности и (или) опасности </a:t>
            </a:r>
            <a:br>
              <a:rPr lang="ru-RU" sz="2000" b="0" dirty="0"/>
            </a:br>
            <a:r>
              <a:rPr lang="ru-RU" sz="2000" b="0" dirty="0">
                <a:solidFill>
                  <a:srgbClr val="C00000"/>
                </a:solidFill>
              </a:rPr>
              <a:t>к классам (подклассам) условий труда.</a:t>
            </a:r>
            <a:endParaRPr lang="ru-RU" sz="2000" b="0" dirty="0"/>
          </a:p>
        </p:txBody>
      </p:sp>
      <p:sp>
        <p:nvSpPr>
          <p:cNvPr id="51205" name="TextBox 7"/>
          <p:cNvSpPr txBox="1">
            <a:spLocks noChangeArrowheads="1"/>
          </p:cNvSpPr>
          <p:nvPr/>
        </p:nvSpPr>
        <p:spPr bwMode="auto">
          <a:xfrm>
            <a:off x="173162" y="6021288"/>
            <a:ext cx="89708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ФЗ от 28.12.2013 № 426-ФЗ, ст. 12, части 7 – 8</a:t>
            </a:r>
          </a:p>
          <a:p>
            <a:r>
              <a:rPr lang="ru-RU" b="0" dirty="0"/>
              <a:t>Приказ Минтруда России от 24.01.2014 № 33н, приложение № 1, п. 15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Решение о невозможности проведения исследований (испытаний) и измерений</a:t>
            </a:r>
          </a:p>
        </p:txBody>
      </p:sp>
      <p:sp>
        <p:nvSpPr>
          <p:cNvPr id="52228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dirty="0"/>
              <a:t>Комиссия вправе принять решение о невозможности проведения измерений вредных факторов в случае, если проведение указанных измерений может создать угрозу для жизни специалистов организации, проводящей СОУТ. Условия труда на таких рабочих местах относятся к опасному классу без проведения соответствующих исследований (испытаний) и измерений.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Решение о невозможности проведения измерений оформляется протоколом комиссии, содержащим обоснование принятия этого решения, который прилагается к отчету о проведении СОУТ.</a:t>
            </a:r>
          </a:p>
          <a:p>
            <a:pPr algn="just"/>
            <a:endParaRPr lang="ru-RU" sz="2000" dirty="0"/>
          </a:p>
          <a:p>
            <a:pPr algn="ctr"/>
            <a:r>
              <a:rPr lang="ru-RU" sz="2000" dirty="0">
                <a:solidFill>
                  <a:srgbClr val="C00000"/>
                </a:solidFill>
              </a:rPr>
              <a:t>Копию протокола в течение 10 рабочих дней работодатель направляет в территориальный орган Государственной </a:t>
            </a:r>
            <a:r>
              <a:rPr lang="ru-RU" sz="2000" dirty="0" smtClean="0">
                <a:solidFill>
                  <a:srgbClr val="C00000"/>
                </a:solidFill>
              </a:rPr>
              <a:t>инспекции труда</a:t>
            </a:r>
            <a:endParaRPr lang="ru-RU" sz="2000" dirty="0">
              <a:solidFill>
                <a:srgbClr val="C00000"/>
              </a:solidFill>
            </a:endParaRPr>
          </a:p>
          <a:p>
            <a:pPr algn="ctr"/>
            <a:endParaRPr lang="ru-RU" sz="2000" dirty="0"/>
          </a:p>
        </p:txBody>
      </p:sp>
      <p:sp>
        <p:nvSpPr>
          <p:cNvPr id="52229" name="TextBox 7"/>
          <p:cNvSpPr txBox="1">
            <a:spLocks noChangeArrowheads="1"/>
          </p:cNvSpPr>
          <p:nvPr/>
        </p:nvSpPr>
        <p:spPr bwMode="auto">
          <a:xfrm>
            <a:off x="179512" y="6309320"/>
            <a:ext cx="7026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 dirty="0"/>
              <a:t>ФЗ от 28.12.2013 № 426-ФЗ, ст. 12, части 9 - 11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Вредные и (или) опасные факторы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производственной среды и трудового процесса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sp>
        <p:nvSpPr>
          <p:cNvPr id="53252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3200"/>
          </a:p>
          <a:p>
            <a:pPr algn="ctr"/>
            <a:r>
              <a:rPr lang="ru-RU" sz="3200">
                <a:solidFill>
                  <a:srgbClr val="7030A0"/>
                </a:solidFill>
              </a:rPr>
              <a:t>Химический фактор</a:t>
            </a:r>
          </a:p>
          <a:p>
            <a:pPr algn="ctr"/>
            <a:r>
              <a:rPr lang="ru-RU" sz="3200">
                <a:solidFill>
                  <a:srgbClr val="7030A0"/>
                </a:solidFill>
              </a:rPr>
              <a:t>Биологический фактор</a:t>
            </a:r>
          </a:p>
          <a:p>
            <a:pPr algn="ctr"/>
            <a:r>
              <a:rPr lang="ru-RU" sz="3200">
                <a:solidFill>
                  <a:srgbClr val="7030A0"/>
                </a:solidFill>
              </a:rPr>
              <a:t>Физические факторы</a:t>
            </a:r>
          </a:p>
          <a:p>
            <a:pPr algn="ctr"/>
            <a:r>
              <a:rPr lang="ru-RU" sz="3200">
                <a:solidFill>
                  <a:srgbClr val="7030A0"/>
                </a:solidFill>
              </a:rPr>
              <a:t>Факторы трудового процесса</a:t>
            </a:r>
          </a:p>
          <a:p>
            <a:pPr algn="ctr"/>
            <a:endParaRPr lang="ru-RU" sz="2000"/>
          </a:p>
          <a:p>
            <a:pPr algn="ctr"/>
            <a:endParaRPr lang="ru-RU" sz="2000"/>
          </a:p>
          <a:p>
            <a:pPr algn="just"/>
            <a:r>
              <a:rPr lang="ru-RU" sz="2000" b="0"/>
              <a:t>Приказ Минтруда России от 24.01.2014 № 33н «Об утверждении Методики проведения специальной оценки условий труда, </a:t>
            </a:r>
            <a:r>
              <a:rPr lang="ru-RU" sz="2400">
                <a:solidFill>
                  <a:srgbClr val="C00000"/>
                </a:solidFill>
              </a:rPr>
              <a:t>Классификатора вредных и (или) опасных производственных факторов</a:t>
            </a:r>
            <a:r>
              <a:rPr lang="ru-RU" sz="2000" b="0"/>
              <a:t>, формы отчета о проведении специальной оценки условий труда и инструкции по ее заполнению»</a:t>
            </a:r>
          </a:p>
          <a:p>
            <a:pPr algn="ctr"/>
            <a:endParaRPr lang="ru-RU" sz="2000"/>
          </a:p>
        </p:txBody>
      </p:sp>
      <p:sp>
        <p:nvSpPr>
          <p:cNvPr id="53253" name="TextBox 7"/>
          <p:cNvSpPr txBox="1">
            <a:spLocks noChangeArrowheads="1"/>
          </p:cNvSpPr>
          <p:nvPr/>
        </p:nvSpPr>
        <p:spPr bwMode="auto">
          <a:xfrm>
            <a:off x="282029" y="6309320"/>
            <a:ext cx="7026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 dirty="0"/>
              <a:t>ФЗ от 28.12.2013 № 426-ФЗ, ст. 13, части 1 - 3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274" name="Прямая соединительная линия 4"/>
          <p:cNvCxnSpPr>
            <a:cxnSpLocks noChangeShapeType="1"/>
          </p:cNvCxnSpPr>
          <p:nvPr/>
        </p:nvCxnSpPr>
        <p:spPr bwMode="auto">
          <a:xfrm flipH="1" flipV="1">
            <a:off x="395288" y="1196975"/>
            <a:ext cx="8353425" cy="172720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4275" name="Прямая соединительная линия 2"/>
          <p:cNvCxnSpPr>
            <a:cxnSpLocks noChangeShapeType="1"/>
          </p:cNvCxnSpPr>
          <p:nvPr/>
        </p:nvCxnSpPr>
        <p:spPr bwMode="auto">
          <a:xfrm flipV="1">
            <a:off x="395288" y="1196975"/>
            <a:ext cx="8353425" cy="1655763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427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</a:p>
        </p:txBody>
      </p:sp>
      <p:sp>
        <p:nvSpPr>
          <p:cNvPr id="54278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572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dirty="0"/>
          </a:p>
          <a:p>
            <a:pPr algn="ctr"/>
            <a:r>
              <a:rPr lang="ru-RU" sz="2400" dirty="0"/>
              <a:t>Руководство по гигиенической оценке факторов рабочей среды и трудового процесса Р 2.2.2006-05, утвержденное </a:t>
            </a:r>
            <a:r>
              <a:rPr lang="ru-RU" sz="2400" dirty="0" err="1"/>
              <a:t>Роспотребнадзором</a:t>
            </a:r>
            <a:r>
              <a:rPr lang="ru-RU" sz="2400" dirty="0"/>
              <a:t> 29.07.2005</a:t>
            </a:r>
          </a:p>
          <a:p>
            <a:pPr algn="ctr">
              <a:lnSpc>
                <a:spcPct val="90000"/>
              </a:lnSpc>
            </a:pPr>
            <a:endParaRPr lang="ru-RU" sz="2400" dirty="0">
              <a:solidFill>
                <a:srgbClr val="C0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dirty="0">
                <a:solidFill>
                  <a:srgbClr val="C00000"/>
                </a:solidFill>
              </a:rPr>
              <a:t>Отсутствие статуса НПД</a:t>
            </a:r>
          </a:p>
          <a:p>
            <a:pPr algn="ctr">
              <a:lnSpc>
                <a:spcPct val="90000"/>
              </a:lnSpc>
            </a:pPr>
            <a:r>
              <a:rPr lang="ru-RU" dirty="0">
                <a:solidFill>
                  <a:srgbClr val="C00000"/>
                </a:solidFill>
              </a:rPr>
              <a:t>Избыточный набор исследуемых факторов</a:t>
            </a:r>
          </a:p>
          <a:p>
            <a:pPr algn="ctr">
              <a:lnSpc>
                <a:spcPct val="90000"/>
              </a:lnSpc>
            </a:pPr>
            <a:r>
              <a:rPr lang="ru-RU" dirty="0">
                <a:solidFill>
                  <a:srgbClr val="C00000"/>
                </a:solidFill>
              </a:rPr>
              <a:t>Завышенные уровни допустимых значений факторов </a:t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>
                <a:solidFill>
                  <a:srgbClr val="C00000"/>
                </a:solidFill>
              </a:rPr>
              <a:t>по сравнению с ЕС и ОЭСР</a:t>
            </a:r>
          </a:p>
          <a:p>
            <a:pPr algn="ctr">
              <a:lnSpc>
                <a:spcPct val="90000"/>
              </a:lnSpc>
            </a:pPr>
            <a:endParaRPr lang="ru-RU" sz="1200" dirty="0">
              <a:solidFill>
                <a:srgbClr val="2A7642"/>
              </a:solidFill>
            </a:endParaRPr>
          </a:p>
          <a:p>
            <a:pPr algn="ctr">
              <a:lnSpc>
                <a:spcPct val="90000"/>
              </a:lnSpc>
            </a:pPr>
            <a:endParaRPr lang="ru-RU" sz="1200" dirty="0">
              <a:solidFill>
                <a:srgbClr val="2A7642"/>
              </a:solidFill>
            </a:endParaRPr>
          </a:p>
          <a:p>
            <a:pPr algn="ctr"/>
            <a:r>
              <a:rPr lang="ru-RU" sz="2400" dirty="0">
                <a:solidFill>
                  <a:srgbClr val="2A7642"/>
                </a:solidFill>
              </a:rPr>
              <a:t>Приказ Минтруда России от 24.01.2014 № 33н </a:t>
            </a:r>
          </a:p>
          <a:p>
            <a:pPr algn="ctr"/>
            <a:r>
              <a:rPr lang="ru-RU" sz="2400" dirty="0">
                <a:solidFill>
                  <a:srgbClr val="2A7642"/>
                </a:solidFill>
              </a:rPr>
              <a:t>«Об утверждении Методики проведения специальной оценки условий труда, Классификатора вредных и (или) опасных производственных факторов, формы отчета о проведении специальной оценки условий труда и инструкции </a:t>
            </a:r>
            <a:br>
              <a:rPr lang="ru-RU" sz="2400" dirty="0">
                <a:solidFill>
                  <a:srgbClr val="2A7642"/>
                </a:solidFill>
              </a:rPr>
            </a:br>
            <a:r>
              <a:rPr lang="ru-RU" sz="2400" dirty="0">
                <a:solidFill>
                  <a:srgbClr val="2A7642"/>
                </a:solidFill>
              </a:rPr>
              <a:t>по её заполнению»</a:t>
            </a:r>
          </a:p>
        </p:txBody>
      </p:sp>
      <p:sp>
        <p:nvSpPr>
          <p:cNvPr id="54279" name="Стрелка вниз 6"/>
          <p:cNvSpPr>
            <a:spLocks noChangeArrowheads="1"/>
          </p:cNvSpPr>
          <p:nvPr/>
        </p:nvSpPr>
        <p:spPr bwMode="auto">
          <a:xfrm>
            <a:off x="2916238" y="2636838"/>
            <a:ext cx="3095625" cy="287337"/>
          </a:xfrm>
          <a:prstGeom prst="downArrow">
            <a:avLst>
              <a:gd name="adj1" fmla="val 50000"/>
              <a:gd name="adj2" fmla="val 6963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80" name="Стрелка вниз 11"/>
          <p:cNvSpPr>
            <a:spLocks noChangeArrowheads="1"/>
          </p:cNvSpPr>
          <p:nvPr/>
        </p:nvSpPr>
        <p:spPr bwMode="auto">
          <a:xfrm>
            <a:off x="3024188" y="3916363"/>
            <a:ext cx="3095625" cy="288925"/>
          </a:xfrm>
          <a:prstGeom prst="downArrow">
            <a:avLst>
              <a:gd name="adj1" fmla="val 50000"/>
              <a:gd name="adj2" fmla="val 69639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323850" y="1052513"/>
            <a:ext cx="8569325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Химический фактор</a:t>
            </a:r>
          </a:p>
          <a:p>
            <a:pPr indent="533400" algn="just">
              <a:defRPr/>
            </a:pPr>
            <a:r>
              <a:rPr lang="ru-RU" sz="190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на рабочих местах при добыче, обогащении, химическом синтезе, использовании в технологическом процессе и/или химическом анализе химических веществ и смесей, </a:t>
            </a:r>
            <a:r>
              <a:rPr lang="ru-RU" sz="1900" dirty="0">
                <a:solidFill>
                  <a:srgbClr val="C00000"/>
                </a:solidFill>
                <a:latin typeface="Arial" charset="0"/>
                <a:cs typeface="Arial" charset="0"/>
              </a:rPr>
              <a:t>выделении химических веществ в ходе технологического процесса</a:t>
            </a:r>
            <a:r>
              <a:rPr lang="ru-RU" sz="1900" dirty="0">
                <a:solidFill>
                  <a:srgbClr val="3553A9"/>
                </a:solidFill>
                <a:latin typeface="Arial" charset="0"/>
                <a:cs typeface="Arial" charset="0"/>
              </a:rPr>
              <a:t>, а также при производстве веществ биологической природы.</a:t>
            </a:r>
          </a:p>
          <a:p>
            <a:pPr indent="533400" algn="just">
              <a:defRPr/>
            </a:pPr>
            <a:endParaRPr lang="ru-RU" sz="1050" dirty="0">
              <a:solidFill>
                <a:srgbClr val="3553A9"/>
              </a:solidFill>
              <a:latin typeface="Arial" charset="0"/>
              <a:cs typeface="Arial" charset="0"/>
            </a:endParaRPr>
          </a:p>
          <a:p>
            <a:pPr indent="533400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Оценка проводится относительно степени превышения концентрации веществ над ПДК с учетом особенностей воздействия: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раздражающего действия;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опасные для развития острого отравления;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канцерогены;  аллергены;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опасные для репродуктивного здоровья человека;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противоопухолевые лекарственные средства, гормоны (эстрогены);</a:t>
            </a:r>
          </a:p>
          <a:p>
            <a:pPr marL="1588" algn="ctr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наркотические анальгетики.</a:t>
            </a:r>
          </a:p>
          <a:p>
            <a:pPr algn="ctr">
              <a:defRPr/>
            </a:pPr>
            <a:r>
              <a:rPr lang="ru-RU" sz="1900" b="0" dirty="0">
                <a:solidFill>
                  <a:srgbClr val="C00000"/>
                </a:solidFill>
                <a:latin typeface="Arial" charset="0"/>
                <a:cs typeface="Arial" charset="0"/>
              </a:rPr>
              <a:t>+ ФЕРМЕНТЫ МИКРОБНОГО ПРОИСХОЖДЕНИЯ </a:t>
            </a:r>
          </a:p>
        </p:txBody>
      </p:sp>
      <p:sp>
        <p:nvSpPr>
          <p:cNvPr id="55301" name="TextBox 7"/>
          <p:cNvSpPr txBox="1">
            <a:spLocks noChangeArrowheads="1"/>
          </p:cNvSpPr>
          <p:nvPr/>
        </p:nvSpPr>
        <p:spPr bwMode="auto">
          <a:xfrm>
            <a:off x="112266" y="6309320"/>
            <a:ext cx="79161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1052513"/>
            <a:ext cx="864235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Биологический фактор</a:t>
            </a:r>
          </a:p>
          <a:p>
            <a:pPr>
              <a:defRPr/>
            </a:pPr>
            <a:r>
              <a:rPr lang="ru-RU" sz="2000" dirty="0">
                <a:latin typeface="Arial" charset="0"/>
                <a:cs typeface="Arial" charset="0"/>
              </a:rPr>
              <a:t>Микроорганизмы-продуценты, живые клетки и споры, содержащиеся в бактериальных препаратах оцениваются в зависимости от превышения ПДК.</a:t>
            </a:r>
          </a:p>
          <a:p>
            <a:pPr marL="1790700">
              <a:defRPr/>
            </a:pPr>
            <a:r>
              <a:rPr lang="ru-RU" sz="1800" b="0" dirty="0">
                <a:latin typeface="Arial" charset="0"/>
                <a:cs typeface="Arial" charset="0"/>
              </a:rPr>
              <a:t>ГН 2.2.6.2178-07 «Предельно допустимые концентрации (ПДК) микроорганизмов-продуцентов, бактериальных препаратов и их компонентов в воздухе рабочей зоны».</a:t>
            </a:r>
          </a:p>
          <a:p>
            <a:pPr>
              <a:defRPr/>
            </a:pPr>
            <a:endParaRPr lang="ru-RU" sz="1800" b="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ru-RU" sz="2000" dirty="0">
                <a:latin typeface="Arial" charset="0"/>
                <a:cs typeface="Arial" charset="0"/>
              </a:rPr>
              <a:t>Патогенные микроорганизмы оцениваются исходя из имеющихся разрешительных документах (лицензий) на право выполнения работ с патогенными биологическими агентами (ПБА) I - IV групп патогенности и возбудителями паразитарных болезней.</a:t>
            </a:r>
          </a:p>
          <a:p>
            <a:pPr marL="1790700">
              <a:defRPr/>
            </a:pPr>
            <a:r>
              <a:rPr lang="ru-RU" sz="1800" b="0" dirty="0">
                <a:latin typeface="Arial" charset="0"/>
                <a:cs typeface="Arial" charset="0"/>
              </a:rPr>
              <a:t>СН 1.3.1285-03 «Безопасность работы с микроорганизмами </a:t>
            </a:r>
            <a:br>
              <a:rPr lang="ru-RU" sz="1800" b="0" dirty="0">
                <a:latin typeface="Arial" charset="0"/>
                <a:cs typeface="Arial" charset="0"/>
              </a:rPr>
            </a:br>
            <a:r>
              <a:rPr lang="ru-RU" sz="1800" b="0" dirty="0">
                <a:latin typeface="Arial" charset="0"/>
                <a:cs typeface="Arial" charset="0"/>
              </a:rPr>
              <a:t>I и II групп патогенности (опасности)» </a:t>
            </a:r>
          </a:p>
          <a:p>
            <a:pPr marL="1790700">
              <a:defRPr/>
            </a:pPr>
            <a:r>
              <a:rPr lang="ru-RU" sz="1800" b="0" dirty="0">
                <a:latin typeface="Arial" charset="0"/>
                <a:cs typeface="Arial" charset="0"/>
              </a:rPr>
              <a:t>СП 1.3.2322-08 «Безопасность работы с микроорганизмами </a:t>
            </a:r>
            <a:br>
              <a:rPr lang="ru-RU" sz="1800" b="0" dirty="0">
                <a:latin typeface="Arial" charset="0"/>
                <a:cs typeface="Arial" charset="0"/>
              </a:rPr>
            </a:br>
            <a:r>
              <a:rPr lang="ru-RU" sz="1800" b="0" dirty="0">
                <a:latin typeface="Arial" charset="0"/>
                <a:cs typeface="Arial" charset="0"/>
              </a:rPr>
              <a:t>III - IV групп патогенности (опасности) и возбудителями паразитарных болезней»</a:t>
            </a:r>
          </a:p>
        </p:txBody>
      </p:sp>
      <p:sp>
        <p:nvSpPr>
          <p:cNvPr id="56325" name="TextBox 7"/>
          <p:cNvSpPr txBox="1">
            <a:spLocks noChangeArrowheads="1"/>
          </p:cNvSpPr>
          <p:nvPr/>
        </p:nvSpPr>
        <p:spPr bwMode="auto">
          <a:xfrm>
            <a:off x="184274" y="6381328"/>
            <a:ext cx="7628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Физические факторы </a:t>
            </a:r>
          </a:p>
          <a:p>
            <a:pPr algn="ctr">
              <a:defRPr/>
            </a:pP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Микроклимат</a:t>
            </a:r>
          </a:p>
          <a:p>
            <a:pPr indent="4445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Идентифицируется как вредный и (или) опасный фактор на рабочих местах, расположенных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в закрытых производственных помещениях, на которых имеется технологическое оборудование, являющееся искусственным источником тепла и (или) холода </a:t>
            </a:r>
            <a:r>
              <a:rPr lang="ru-RU" sz="2000" dirty="0">
                <a:latin typeface="Arial" charset="0"/>
                <a:cs typeface="Arial" charset="0"/>
              </a:rPr>
              <a:t/>
            </a:r>
            <a:br>
              <a:rPr lang="ru-RU" sz="2000" dirty="0">
                <a:latin typeface="Arial" charset="0"/>
                <a:cs typeface="Arial" charset="0"/>
              </a:rPr>
            </a:b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(за исключением климатического оборудования, не используемого в технологическом процессе и предназначенного для создания комфортных условий труда).</a:t>
            </a:r>
          </a:p>
          <a:p>
            <a:pPr algn="just">
              <a:defRPr/>
            </a:pPr>
            <a:endParaRPr lang="ru-RU" sz="1050" b="0" dirty="0">
              <a:solidFill>
                <a:srgbClr val="3553A9"/>
              </a:solidFill>
              <a:latin typeface="Arial" charset="0"/>
              <a:cs typeface="Arial" charset="0"/>
            </a:endParaRPr>
          </a:p>
          <a:p>
            <a:pPr marL="717550" indent="-285750">
              <a:buFont typeface="Arial" panose="020B0604020202020204" pitchFamily="34" charset="0"/>
              <a:buChar char="•"/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Температура воздуха</a:t>
            </a:r>
          </a:p>
          <a:p>
            <a:pPr marL="717550" indent="-285750">
              <a:buFont typeface="Arial" panose="020B0604020202020204" pitchFamily="34" charset="0"/>
              <a:buChar char="•"/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Относительная влажность воздуха</a:t>
            </a:r>
          </a:p>
          <a:p>
            <a:pPr marL="717550" indent="-285750">
              <a:buFont typeface="Arial" panose="020B0604020202020204" pitchFamily="34" charset="0"/>
              <a:buChar char="•"/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Скорость движения воздуха</a:t>
            </a:r>
          </a:p>
          <a:p>
            <a:pPr marL="717550" indent="-285750">
              <a:buFont typeface="Arial" panose="020B0604020202020204" pitchFamily="34" charset="0"/>
              <a:buChar char="•"/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Тепловое излучение</a:t>
            </a:r>
          </a:p>
          <a:p>
            <a:pPr indent="444500" algn="just">
              <a:defRPr/>
            </a:pPr>
            <a:endParaRPr lang="ru-RU" sz="900" b="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Исключена оценка микроклимата на открытой территории в рамках исключения дублирования учета климатических особенностей в оценке условий труда, содержащихся в статьях 148, 316 и 321 ТК РФ.</a:t>
            </a:r>
          </a:p>
          <a:p>
            <a:pPr indent="444500" algn="just">
              <a:defRPr/>
            </a:pPr>
            <a:endParaRPr lang="ru-RU" sz="900" b="0" dirty="0">
              <a:latin typeface="Arial" charset="0"/>
              <a:cs typeface="Arial" charset="0"/>
            </a:endParaRPr>
          </a:p>
          <a:p>
            <a:pPr>
              <a:defRPr/>
            </a:pPr>
            <a:endParaRPr lang="ru-RU" sz="1800" b="0" dirty="0">
              <a:latin typeface="Arial" charset="0"/>
              <a:cs typeface="Arial" charset="0"/>
            </a:endParaRPr>
          </a:p>
        </p:txBody>
      </p:sp>
      <p:sp>
        <p:nvSpPr>
          <p:cNvPr id="57349" name="TextBox 7"/>
          <p:cNvSpPr txBox="1">
            <a:spLocks noChangeArrowheads="1"/>
          </p:cNvSpPr>
          <p:nvPr/>
        </p:nvSpPr>
        <p:spPr bwMode="auto">
          <a:xfrm>
            <a:off x="-31750" y="6519863"/>
            <a:ext cx="7340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556792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Проведение измерений (оценок) уровней факторов производственной среды и трудового процесса.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Особенности их идентификации</a:t>
            </a:r>
            <a:endParaRPr lang="ru-RU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Физические факторы </a:t>
            </a:r>
          </a:p>
          <a:p>
            <a:pPr algn="ctr">
              <a:defRPr/>
            </a:pP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Аэрозоли преимущественно </a:t>
            </a:r>
            <a:r>
              <a:rPr lang="ru-RU" sz="2800" b="0" dirty="0" err="1">
                <a:solidFill>
                  <a:srgbClr val="7030A0"/>
                </a:solidFill>
                <a:latin typeface="Arial" charset="0"/>
                <a:cs typeface="Arial" charset="0"/>
              </a:rPr>
              <a:t>фиброгенного</a:t>
            </a: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 действия (АПФД)</a:t>
            </a:r>
          </a:p>
          <a:p>
            <a:pPr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indent="5334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на рабочих местах, на которых осуществляется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добыча, обогащение, производство и использование в технологическом процессе пылящих веществ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, относящихся к АПФД, а также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эксплуатируется оборудование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, работа на котором сопровождается выделением АПФД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(пыли, содержащие природные и искусственные минеральные волокна, угольная пыль)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.</a:t>
            </a:r>
            <a:endParaRPr lang="ru-RU" sz="1800" b="0" dirty="0">
              <a:latin typeface="Arial" charset="0"/>
              <a:cs typeface="Arial" charset="0"/>
            </a:endParaRPr>
          </a:p>
          <a:p>
            <a:pPr indent="533400" algn="just">
              <a:defRPr/>
            </a:pPr>
            <a:endParaRPr lang="ru-RU" sz="1100" b="0" dirty="0">
              <a:latin typeface="Arial" charset="0"/>
              <a:cs typeface="Arial" charset="0"/>
            </a:endParaRPr>
          </a:p>
          <a:p>
            <a:pPr indent="5334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Оценка условий труда по фактору АПФД проводится относительно годовой пылевой нагрузки в рамках исключения несоответствий статьей 8 Федерального закона «О специальной оценке условий труда», которая обязывает проводить оценку условий труда на рабочем месте.</a:t>
            </a:r>
            <a:endParaRPr lang="ru-RU" sz="1200" b="0" dirty="0">
              <a:latin typeface="Arial" charset="0"/>
              <a:cs typeface="Arial" charset="0"/>
            </a:endParaRPr>
          </a:p>
        </p:txBody>
      </p:sp>
      <p:sp>
        <p:nvSpPr>
          <p:cNvPr id="58373" name="TextBox 7"/>
          <p:cNvSpPr txBox="1">
            <a:spLocks noChangeArrowheads="1"/>
          </p:cNvSpPr>
          <p:nvPr/>
        </p:nvSpPr>
        <p:spPr bwMode="auto">
          <a:xfrm>
            <a:off x="112266" y="6453336"/>
            <a:ext cx="75560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Физические факторы </a:t>
            </a:r>
          </a:p>
          <a:p>
            <a:pPr algn="ctr">
              <a:defRPr/>
            </a:pPr>
            <a:r>
              <a:rPr lang="ru-RU" sz="2800" b="0" dirty="0" err="1">
                <a:solidFill>
                  <a:srgbClr val="7030A0"/>
                </a:solidFill>
                <a:latin typeface="Arial" charset="0"/>
                <a:cs typeface="Arial" charset="0"/>
              </a:rPr>
              <a:t>Виброакустические</a:t>
            </a: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 факторы </a:t>
            </a:r>
            <a:endParaRPr lang="ru-RU" sz="2000" b="0" dirty="0">
              <a:solidFill>
                <a:srgbClr val="7030A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ru-RU" sz="200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на рабочих местах, на которых имеется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технологическое оборудование, являющееся источником указанных </a:t>
            </a:r>
            <a:r>
              <a:rPr lang="ru-RU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виброакустических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факторов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.</a:t>
            </a:r>
          </a:p>
          <a:p>
            <a:pPr indent="444500" algn="just"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Условия труда по факторам </a:t>
            </a: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ШУМ, ВИБРАЦИЯ ОБЩАЯ, ВИБРАЦИЯ ЛОКАЛЬНАЯ, ИНФРАЗВУК и УЛЬТРАЗВУК ВОЗДУШНЫЙ </a:t>
            </a:r>
            <a:r>
              <a:rPr lang="ru-RU" sz="2000" b="0" dirty="0">
                <a:latin typeface="Arial" charset="0"/>
                <a:cs typeface="Arial" charset="0"/>
              </a:rPr>
              <a:t>оцениваются относительно единого ПДУ для каждого фактора, установленных в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Методике проведения СОУТ</a:t>
            </a:r>
            <a:r>
              <a:rPr lang="ru-RU" sz="2000" b="0" dirty="0">
                <a:latin typeface="Arial" charset="0"/>
                <a:cs typeface="Arial" charset="0"/>
              </a:rPr>
              <a:t>.</a:t>
            </a: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Условия труда по факторам </a:t>
            </a: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ВИБРАЦИЯ ЛОКАЛЬНАЯ и УЛЬТРАЗВУК ВОЗДУШНЫЙ</a:t>
            </a:r>
            <a:r>
              <a:rPr lang="ru-RU" sz="2000" b="0" dirty="0">
                <a:latin typeface="Arial" charset="0"/>
                <a:cs typeface="Arial" charset="0"/>
              </a:rPr>
              <a:t> оцениваются относительно единого ПДУ для каждого фактора, установленных документами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санитарного законодательства</a:t>
            </a:r>
            <a:r>
              <a:rPr lang="ru-RU" sz="2000" b="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9397" name="TextBox 7"/>
          <p:cNvSpPr txBox="1">
            <a:spLocks noChangeArrowheads="1"/>
          </p:cNvSpPr>
          <p:nvPr/>
        </p:nvSpPr>
        <p:spPr bwMode="auto">
          <a:xfrm>
            <a:off x="184274" y="6381328"/>
            <a:ext cx="7340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Физические факторы </a:t>
            </a:r>
          </a:p>
          <a:p>
            <a:pPr algn="ctr">
              <a:defRPr/>
            </a:pP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Световая среда</a:t>
            </a:r>
          </a:p>
          <a:p>
            <a:pPr>
              <a:defRPr/>
            </a:pPr>
            <a:endParaRPr lang="ru-RU" sz="200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Для показателей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Прямая </a:t>
            </a:r>
            <a:r>
              <a:rPr lang="ru-RU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блесткость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и Отраженная </a:t>
            </a:r>
            <a:r>
              <a:rPr lang="ru-RU" sz="2000" dirty="0" err="1">
                <a:solidFill>
                  <a:srgbClr val="C00000"/>
                </a:solidFill>
                <a:latin typeface="Arial" charset="0"/>
                <a:cs typeface="Arial" charset="0"/>
              </a:rPr>
              <a:t>блесткость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при выполнении прецизионных работ с величиной объектов различения менее 0,5 мм, при наличии слепящих источников света, при проведении работ с объектами различения и рабочими поверхностями, обладающими направленно-рассеянным и смешанным отражением.</a:t>
            </a:r>
          </a:p>
          <a:p>
            <a:pPr indent="444500" algn="just"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Исключена оценка Коэффициента естественного освещения в рамках исключения несоответствий документам, устанавливающим требования к нормативных правовых актов, содержащим государственные нормативные требования охраны труда.</a:t>
            </a:r>
          </a:p>
        </p:txBody>
      </p:sp>
      <p:sp>
        <p:nvSpPr>
          <p:cNvPr id="60421" name="TextBox 7"/>
          <p:cNvSpPr txBox="1">
            <a:spLocks noChangeArrowheads="1"/>
          </p:cNvSpPr>
          <p:nvPr/>
        </p:nvSpPr>
        <p:spPr bwMode="auto">
          <a:xfrm>
            <a:off x="256282" y="6381328"/>
            <a:ext cx="7340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61444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7030A0"/>
                </a:solidFill>
              </a:rPr>
              <a:t>Физические факторы </a:t>
            </a:r>
          </a:p>
          <a:p>
            <a:pPr algn="ctr"/>
            <a:r>
              <a:rPr lang="ru-RU" sz="2800" b="0">
                <a:solidFill>
                  <a:srgbClr val="7030A0"/>
                </a:solidFill>
              </a:rPr>
              <a:t>Неионизирующие излучения</a:t>
            </a:r>
          </a:p>
          <a:p>
            <a:endParaRPr lang="ru-RU" sz="900"/>
          </a:p>
          <a:p>
            <a:r>
              <a:rPr lang="ru-RU" sz="2000" b="0">
                <a:solidFill>
                  <a:srgbClr val="3553A9"/>
                </a:solidFill>
              </a:rPr>
              <a:t>Идентифицируется экспертом и утверждается комиссией.</a:t>
            </a:r>
          </a:p>
          <a:p>
            <a:r>
              <a:rPr lang="ru-RU" sz="2000">
                <a:solidFill>
                  <a:srgbClr val="C00000"/>
                </a:solidFill>
              </a:rPr>
              <a:t>За исключением рабочих мест, на которых работники исключительно заняты на ПЭВМ (ПК) </a:t>
            </a:r>
            <a:r>
              <a:rPr lang="ru-RU" sz="2000" b="0">
                <a:solidFill>
                  <a:srgbClr val="3553A9"/>
                </a:solidFill>
              </a:rPr>
              <a:t>и (или) эксплуатируют аппараты копировально-множительной техники настольного типа, единичные стационарные копировально-множительные аппараты, используемые периодически для нужд самой организации, иную офисную оргтехнику, а также бытовую технику, не используемую в техпроцессе производства.</a:t>
            </a:r>
          </a:p>
          <a:p>
            <a:r>
              <a:rPr lang="ru-RU" sz="1100" b="0"/>
              <a:t> </a:t>
            </a:r>
          </a:p>
          <a:p>
            <a:pPr algn="ctr"/>
            <a:r>
              <a:rPr lang="ru-RU" sz="2000" b="0"/>
              <a:t>Переменное электромагнитное поле (промышленная частота 50 Гц)</a:t>
            </a:r>
          </a:p>
          <a:p>
            <a:pPr algn="ctr"/>
            <a:r>
              <a:rPr lang="ru-RU" sz="2000" b="0"/>
              <a:t>Переменное электромагнитное поле радиочастотного диапазона</a:t>
            </a:r>
          </a:p>
          <a:p>
            <a:pPr algn="ctr"/>
            <a:r>
              <a:rPr lang="ru-RU" sz="2000" b="0"/>
              <a:t>Электростатическое поле</a:t>
            </a:r>
          </a:p>
          <a:p>
            <a:pPr algn="ctr"/>
            <a:r>
              <a:rPr lang="ru-RU" sz="2000" b="0"/>
              <a:t>Постоянное магнитное поле</a:t>
            </a:r>
          </a:p>
          <a:p>
            <a:pPr algn="ctr"/>
            <a:r>
              <a:rPr lang="ru-RU" sz="2000" b="0"/>
              <a:t>Ультрафиолетовое излучение</a:t>
            </a:r>
          </a:p>
          <a:p>
            <a:pPr algn="ctr"/>
            <a:r>
              <a:rPr lang="ru-RU" sz="2000" b="0"/>
              <a:t>Лазерное излучение</a:t>
            </a:r>
          </a:p>
        </p:txBody>
      </p:sp>
      <p:sp>
        <p:nvSpPr>
          <p:cNvPr id="61445" name="TextBox 7"/>
          <p:cNvSpPr txBox="1">
            <a:spLocks noChangeArrowheads="1"/>
          </p:cNvSpPr>
          <p:nvPr/>
        </p:nvSpPr>
        <p:spPr bwMode="auto">
          <a:xfrm>
            <a:off x="112266" y="6381328"/>
            <a:ext cx="7484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64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Физические факторы</a:t>
            </a:r>
          </a:p>
          <a:p>
            <a:pPr algn="ctr">
              <a:defRPr/>
            </a:pPr>
            <a:r>
              <a:rPr lang="ru-RU" sz="2800" b="0" dirty="0">
                <a:solidFill>
                  <a:srgbClr val="7030A0"/>
                </a:solidFill>
                <a:latin typeface="Arial" charset="0"/>
                <a:cs typeface="Arial" charset="0"/>
              </a:rPr>
              <a:t>Ионизирующие излучения</a:t>
            </a:r>
          </a:p>
          <a:p>
            <a:pPr algn="ctr">
              <a:defRPr/>
            </a:pPr>
            <a:endParaRPr lang="ru-RU" sz="1050" b="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на рабочих местах, на которых осуществляется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добыча, обогащение, производство и использование в технологическом процессе радиоактивных веществ и изотопов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, а также при эксплуатации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оборудования, создающего ионизирующее излучение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.</a:t>
            </a: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Исключено несоответствие требованиям НРБ 99/2009 с возможностью учета результатов индивидуального дозиметрического контроля при оценке условий труда работников в зоне действия ионизирующего излучения, являющегося обязательным мероприятием по мониторингу уровня воздействия излучений.</a:t>
            </a:r>
          </a:p>
          <a:p>
            <a:pPr algn="just">
              <a:defRPr/>
            </a:pPr>
            <a:r>
              <a:rPr lang="ru-RU" sz="1050" b="0" dirty="0">
                <a:latin typeface="Arial" charset="0"/>
                <a:cs typeface="Arial" charset="0"/>
              </a:rPr>
              <a:t> 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Рентгеновское, гамма- и нейтронное излучение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Радиоактивное загрязнение производственных помещений, элементов производственного оборудования, средств индивидуальной защиты и кожных покровов работника</a:t>
            </a:r>
          </a:p>
        </p:txBody>
      </p:sp>
      <p:sp>
        <p:nvSpPr>
          <p:cNvPr id="62469" name="TextBox 7"/>
          <p:cNvSpPr txBox="1">
            <a:spLocks noChangeArrowheads="1"/>
          </p:cNvSpPr>
          <p:nvPr/>
        </p:nvSpPr>
        <p:spPr bwMode="auto">
          <a:xfrm>
            <a:off x="256282" y="6453336"/>
            <a:ext cx="75560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Тяжесть трудового процесса</a:t>
            </a:r>
          </a:p>
          <a:p>
            <a:pPr>
              <a:defRPr/>
            </a:pPr>
            <a:endParaRPr lang="ru-RU" sz="900" dirty="0">
              <a:latin typeface="Arial" charset="0"/>
              <a:cs typeface="Arial" charset="0"/>
            </a:endParaRPr>
          </a:p>
          <a:p>
            <a:pPr indent="444500" algn="just">
              <a:defRPr/>
            </a:pP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только на рабочих местах, на которых работниками </a:t>
            </a:r>
            <a:r>
              <a:rPr lang="ru-RU" sz="2000" dirty="0">
                <a:solidFill>
                  <a:srgbClr val="C00000"/>
                </a:solidFill>
                <a:latin typeface="Arial" charset="0"/>
                <a:cs typeface="Arial" charset="0"/>
              </a:rPr>
              <a:t>осуществляется выполнение обусловленных технологическим процессом (трудовой функцией) работ </a:t>
            </a:r>
            <a:r>
              <a:rPr lang="ru-RU" sz="2000" b="0" dirty="0">
                <a:solidFill>
                  <a:srgbClr val="3553A9"/>
                </a:solidFill>
                <a:latin typeface="Arial" charset="0"/>
                <a:cs typeface="Arial" charset="0"/>
              </a:rPr>
              <a:t>по поднятию и переноске грузов вручную, работ в вынужденном положении или положении «стоя», при перемещении в пространстве.</a:t>
            </a:r>
          </a:p>
          <a:p>
            <a:pPr indent="4445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Введена оценка рабочей позы сидя для возможности более корректной оценки условий труда водителей автотранспортных средств.</a:t>
            </a:r>
          </a:p>
          <a:p>
            <a:pPr>
              <a:defRPr/>
            </a:pPr>
            <a:r>
              <a:rPr lang="ru-RU" sz="900" b="0" dirty="0">
                <a:latin typeface="Arial" charset="0"/>
                <a:cs typeface="Arial" charset="0"/>
              </a:rPr>
              <a:t> 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Физическая динамическая нагрузка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Масса поднимаемого и перемещаемого груза вручную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Стереотипные рабочие движения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Статическая нагрузка. Рабочая поза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Наклоны корпуса тела работника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Перемещение в пространстве</a:t>
            </a:r>
          </a:p>
        </p:txBody>
      </p:sp>
      <p:sp>
        <p:nvSpPr>
          <p:cNvPr id="63493" name="TextBox 7"/>
          <p:cNvSpPr txBox="1">
            <a:spLocks noChangeArrowheads="1"/>
          </p:cNvSpPr>
          <p:nvPr/>
        </p:nvSpPr>
        <p:spPr bwMode="auto">
          <a:xfrm>
            <a:off x="184274" y="6453336"/>
            <a:ext cx="7340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Методика проведения СОУТ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250825" y="908050"/>
            <a:ext cx="864235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7030A0"/>
                </a:solidFill>
                <a:latin typeface="Arial" charset="0"/>
                <a:cs typeface="Arial" charset="0"/>
              </a:rPr>
              <a:t>Напряженность трудового процесса</a:t>
            </a:r>
          </a:p>
          <a:p>
            <a:pPr>
              <a:defRPr/>
            </a:pPr>
            <a:endParaRPr lang="ru-RU" sz="900" dirty="0">
              <a:latin typeface="Arial" charset="0"/>
              <a:cs typeface="Arial" charset="0"/>
            </a:endParaRPr>
          </a:p>
          <a:p>
            <a:pPr indent="442913" algn="just">
              <a:defRPr/>
            </a:pPr>
            <a:r>
              <a:rPr lang="ru-RU" sz="1900" dirty="0">
                <a:solidFill>
                  <a:srgbClr val="C00000"/>
                </a:solidFill>
                <a:latin typeface="Arial" charset="0"/>
                <a:cs typeface="Arial" charset="0"/>
              </a:rPr>
              <a:t>Показатели отмеченные * </a:t>
            </a:r>
            <a:r>
              <a:rPr lang="ru-RU" sz="1900" b="0" dirty="0">
                <a:solidFill>
                  <a:srgbClr val="3553A9"/>
                </a:solidFill>
                <a:latin typeface="Arial" charset="0"/>
                <a:cs typeface="Arial" charset="0"/>
              </a:rPr>
              <a:t>идентифицируются как вредные и (или) опасные факторы при выполнении работ </a:t>
            </a:r>
            <a:r>
              <a:rPr lang="ru-RU" sz="1900" dirty="0">
                <a:solidFill>
                  <a:srgbClr val="C00000"/>
                </a:solidFill>
                <a:latin typeface="Arial" charset="0"/>
                <a:cs typeface="Arial" charset="0"/>
              </a:rPr>
              <a:t>по диспетчеризации производственных процессо</a:t>
            </a:r>
            <a:r>
              <a:rPr lang="ru-RU" sz="1900" b="0" dirty="0">
                <a:solidFill>
                  <a:srgbClr val="3553A9"/>
                </a:solidFill>
                <a:latin typeface="Arial" charset="0"/>
                <a:cs typeface="Arial" charset="0"/>
              </a:rPr>
              <a:t>в, в том числе </a:t>
            </a:r>
            <a:r>
              <a:rPr lang="ru-RU" sz="1900" dirty="0">
                <a:solidFill>
                  <a:srgbClr val="C00000"/>
                </a:solidFill>
                <a:latin typeface="Arial" charset="0"/>
                <a:cs typeface="Arial" charset="0"/>
              </a:rPr>
              <a:t>конвейерного типа, на рабочих местах операторов технологического (производственного) оборудования, при управлении транспортными средствами</a:t>
            </a:r>
            <a:r>
              <a:rPr lang="ru-RU" sz="1900" b="0" dirty="0">
                <a:solidFill>
                  <a:srgbClr val="3553A9"/>
                </a:solidFill>
                <a:latin typeface="Arial" charset="0"/>
                <a:cs typeface="Arial" charset="0"/>
              </a:rPr>
              <a:t>.</a:t>
            </a:r>
          </a:p>
          <a:p>
            <a:pPr indent="442913" algn="just">
              <a:defRPr/>
            </a:pPr>
            <a:r>
              <a:rPr lang="ru-RU" sz="1900" b="0" dirty="0">
                <a:solidFill>
                  <a:srgbClr val="3553A9"/>
                </a:solidFill>
                <a:latin typeface="Arial" charset="0"/>
                <a:cs typeface="Arial" charset="0"/>
              </a:rPr>
              <a:t>Остальные показатели фактора идентифицируется экспертом и утверждается комиссией.</a:t>
            </a:r>
          </a:p>
          <a:p>
            <a:pPr indent="442913" algn="just">
              <a:defRPr/>
            </a:pPr>
            <a:endParaRPr lang="ru-RU" sz="900" b="0" dirty="0">
              <a:latin typeface="Arial" charset="0"/>
              <a:cs typeface="Arial" charset="0"/>
            </a:endParaRPr>
          </a:p>
          <a:p>
            <a:pPr indent="442913" algn="just">
              <a:defRPr/>
            </a:pPr>
            <a:r>
              <a:rPr lang="ru-RU" sz="1900" b="0" dirty="0">
                <a:latin typeface="Arial" charset="0"/>
                <a:cs typeface="Arial" charset="0"/>
              </a:rPr>
              <a:t>Исключена оценка по показателям интеллектуальные и эмоциональные нагрузки, а также показателя режим работы в рамках исключения дублирования учета режимов работы, установленных статьями 151 – 154 ТК РФ.</a:t>
            </a:r>
          </a:p>
          <a:p>
            <a:pPr algn="ctr">
              <a:tabLst>
                <a:tab pos="4845050" algn="l"/>
                <a:tab pos="4930775" algn="l"/>
              </a:tabLst>
              <a:defRPr/>
            </a:pPr>
            <a:r>
              <a:rPr lang="ru-RU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Длительность </a:t>
            </a:r>
            <a:r>
              <a:rPr lang="ru-RU" b="0" dirty="0">
                <a:solidFill>
                  <a:srgbClr val="C00000"/>
                </a:solidFill>
                <a:latin typeface="Arial" charset="0"/>
                <a:cs typeface="Arial" charset="0"/>
              </a:rPr>
              <a:t>сосредоточенного наблюдения*.	</a:t>
            </a:r>
            <a:endParaRPr lang="ru-RU" b="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tabLst>
                <a:tab pos="4845050" algn="l"/>
                <a:tab pos="4930775" algn="l"/>
              </a:tabLst>
              <a:defRPr/>
            </a:pPr>
            <a:r>
              <a:rPr lang="ru-RU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Нагрузка </a:t>
            </a:r>
            <a:r>
              <a:rPr lang="ru-RU" b="0" dirty="0">
                <a:solidFill>
                  <a:srgbClr val="C00000"/>
                </a:solidFill>
                <a:latin typeface="Arial" charset="0"/>
                <a:cs typeface="Arial" charset="0"/>
              </a:rPr>
              <a:t>на слуховой анализатор*</a:t>
            </a:r>
          </a:p>
          <a:p>
            <a:pPr algn="ctr">
              <a:defRPr/>
            </a:pPr>
            <a:r>
              <a:rPr lang="ru-RU" b="0" dirty="0">
                <a:solidFill>
                  <a:srgbClr val="C00000"/>
                </a:solidFill>
                <a:latin typeface="Arial" charset="0"/>
                <a:cs typeface="Arial" charset="0"/>
              </a:rPr>
              <a:t>Плотность сигналов и сообщений в единицу времени*</a:t>
            </a:r>
          </a:p>
          <a:p>
            <a:pPr algn="ctr">
              <a:defRPr/>
            </a:pPr>
            <a:r>
              <a:rPr lang="ru-RU" b="0" dirty="0">
                <a:solidFill>
                  <a:srgbClr val="C00000"/>
                </a:solidFill>
                <a:latin typeface="Arial" charset="0"/>
                <a:cs typeface="Arial" charset="0"/>
              </a:rPr>
              <a:t>Число производственных объектов одновременного наблюдения*</a:t>
            </a:r>
          </a:p>
          <a:p>
            <a:pPr algn="ctr">
              <a:defRPr/>
            </a:pPr>
            <a:r>
              <a:rPr lang="ru-RU" b="0" dirty="0">
                <a:solidFill>
                  <a:srgbClr val="C00000"/>
                </a:solidFill>
                <a:latin typeface="Arial" charset="0"/>
                <a:cs typeface="Arial" charset="0"/>
              </a:rPr>
              <a:t>Активное наблюдение за ходом производственного процесса*</a:t>
            </a:r>
          </a:p>
          <a:p>
            <a:pPr algn="ctr">
              <a:defRPr/>
            </a:pPr>
            <a:r>
              <a:rPr lang="ru-RU" b="0" dirty="0">
                <a:latin typeface="Arial" charset="0"/>
                <a:cs typeface="Arial" charset="0"/>
              </a:rPr>
              <a:t>Работа с оптическими приборами.	Нагрузка на голосовой аппарат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184274" y="6519863"/>
            <a:ext cx="7628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Приказ Минтруда России от 24.01.2014 № 33н, приложения № 1 и №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Классификация условий труда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41316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cap="all" dirty="0">
                <a:solidFill>
                  <a:srgbClr val="C00000"/>
                </a:solidFill>
                <a:latin typeface="Arial" charset="0"/>
                <a:cs typeface="Arial" charset="0"/>
              </a:rPr>
              <a:t>Классификация не изменилась</a:t>
            </a:r>
          </a:p>
          <a:p>
            <a:pPr algn="ctr"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Условия труда по степени вредности и (или) опасности подразделяются на четыре класса условий труда: </a:t>
            </a:r>
          </a:p>
          <a:p>
            <a:pPr indent="723900">
              <a:tabLst>
                <a:tab pos="4394200" algn="l"/>
              </a:tabLst>
              <a:defRPr/>
            </a:pP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оптимальные (1 класс)	допустимые (2 класс)</a:t>
            </a:r>
          </a:p>
          <a:p>
            <a:pPr lvl="1">
              <a:defRPr/>
            </a:pP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	вредные (3 класс) 		опасные (4 класс)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Вредные условия труда (3 класс) подразделяются на 4 подкласса: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подкласс 3.1 (вредные условия труда 1 степени);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подкласс 3.2 (вредные условия труда 2 степени);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подкласс 3.3 (вредные условия труда 3 степени);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подкласс 3.4 (вредные условия труда 4 степени).</a:t>
            </a:r>
          </a:p>
          <a:p>
            <a:pPr>
              <a:defRPr/>
            </a:pPr>
            <a:r>
              <a:rPr lang="ru-RU" sz="2000" b="0" dirty="0">
                <a:latin typeface="Arial" charset="0"/>
                <a:cs typeface="Arial" charset="0"/>
              </a:rPr>
              <a:t> </a:t>
            </a:r>
          </a:p>
          <a:p>
            <a:pPr algn="just">
              <a:defRPr/>
            </a:pP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В случае применения работниками эффективных СИЗ, прошедших обязательную сертификацию класс (подкласс) условий труда может быть снижен комиссией на основании заключения эксперта оценочной организации на одну степень в соответствии с методикой, которую должен утвердить Минтруда России.</a:t>
            </a:r>
          </a:p>
        </p:txBody>
      </p:sp>
      <p:sp>
        <p:nvSpPr>
          <p:cNvPr id="65541" name="TextBox 7"/>
          <p:cNvSpPr txBox="1">
            <a:spLocks noChangeArrowheads="1"/>
          </p:cNvSpPr>
          <p:nvPr/>
        </p:nvSpPr>
        <p:spPr bwMode="auto">
          <a:xfrm>
            <a:off x="138013" y="6453336"/>
            <a:ext cx="7026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 dirty="0"/>
              <a:t>ФЗ от 28.12.2013 № 426-ФЗ, ст. 14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95288" y="1557338"/>
            <a:ext cx="8569325" cy="287972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сведения об организации, проводящей специальную оценку условий труда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перечень рабочих мест, на которых проводилась специальная оценка условий труда, с указанием идентифицированных потенциально вредных (опасных) факторов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карты специальной оценки условий труда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протоколы исследований и измерений идентифицированных потенциально вредных (опасных) факторов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протоколы оценки эффективности средств индивидуальной защиты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протокол комиссии, содержащий решение  о  невозможности проведения исследований (испытаний) и измерений  идентифицированных  потенциально вредных (опасных) факторов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сводную ведомость результатов специальной оценки условий труда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1500" b="0" dirty="0">
                <a:solidFill>
                  <a:schemeClr val="tx1"/>
                </a:solidFill>
              </a:rPr>
              <a:t>перечень рекомендуемых мероприятий по улучшению условий труда</a:t>
            </a:r>
          </a:p>
        </p:txBody>
      </p:sp>
      <p:sp>
        <p:nvSpPr>
          <p:cNvPr id="21" name="Выноска со стрелкой вниз 20"/>
          <p:cNvSpPr/>
          <p:nvPr/>
        </p:nvSpPr>
        <p:spPr>
          <a:xfrm>
            <a:off x="684213" y="1123950"/>
            <a:ext cx="7920037" cy="433388"/>
          </a:xfrm>
          <a:prstGeom prst="downArrowCallout">
            <a:avLst>
              <a:gd name="adj1" fmla="val 25000"/>
              <a:gd name="adj2" fmla="val 25000"/>
              <a:gd name="adj3" fmla="val 20595"/>
              <a:gd name="adj4" fmla="val 71585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</a:rPr>
              <a:t>Отчет по результатам специальной оценки условий труда включает</a:t>
            </a:r>
          </a:p>
        </p:txBody>
      </p:sp>
      <p:sp>
        <p:nvSpPr>
          <p:cNvPr id="22" name="Выноска со стрелкой вверх 21"/>
          <p:cNvSpPr/>
          <p:nvPr/>
        </p:nvSpPr>
        <p:spPr>
          <a:xfrm>
            <a:off x="684213" y="4437063"/>
            <a:ext cx="7991475" cy="719137"/>
          </a:xfrm>
          <a:prstGeom prst="upArrowCallout">
            <a:avLst>
              <a:gd name="adj1" fmla="val 23004"/>
              <a:gd name="adj2" fmla="val 25000"/>
              <a:gd name="adj3" fmla="val 14706"/>
              <a:gd name="adj4" fmla="val 76742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</a:rPr>
              <a:t>Отчет подписывается всеми членами комиссии и утверждается председателем комиссии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3850" y="5229225"/>
            <a:ext cx="8640763" cy="10795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Работодатель организует ознакомление работника с результатами специальной оценки условий труда на его рабочем месте под роспись в срок не позднее 30 календарных дней с момента утверждения отчета комиссии, не считая периода временной нетрудоспособности работника, нахождения его в отпуске или в командировке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79388" y="260350"/>
            <a:ext cx="8824912" cy="720725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800" kern="0" dirty="0" smtClean="0">
                <a:solidFill>
                  <a:srgbClr val="C00000"/>
                </a:solidFill>
                <a:latin typeface="Helios"/>
              </a:rPr>
              <a:t>Результаты специальной оценки условий труда</a:t>
            </a:r>
            <a:endParaRPr lang="ru-RU" sz="2800" b="0" kern="0" dirty="0">
              <a:solidFill>
                <a:srgbClr val="C00000"/>
              </a:solidFill>
            </a:endParaRPr>
          </a:p>
        </p:txBody>
      </p:sp>
      <p:sp>
        <p:nvSpPr>
          <p:cNvPr id="67592" name="TextBox 7"/>
          <p:cNvSpPr txBox="1">
            <a:spLocks noChangeArrowheads="1"/>
          </p:cNvSpPr>
          <p:nvPr/>
        </p:nvSpPr>
        <p:spPr bwMode="auto">
          <a:xfrm>
            <a:off x="-31750" y="6519863"/>
            <a:ext cx="7026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15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кругленный прямоугольник 25"/>
          <p:cNvSpPr/>
          <p:nvPr/>
        </p:nvSpPr>
        <p:spPr>
          <a:xfrm>
            <a:off x="5940425" y="1411288"/>
            <a:ext cx="3024188" cy="4681537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0" dirty="0">
                <a:solidFill>
                  <a:srgbClr val="FF0000"/>
                </a:solidFill>
              </a:rPr>
              <a:t>Федеральная государственная информационная система учета результатов специальной оценки условий труда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9388" y="1411288"/>
            <a:ext cx="2305050" cy="4681537"/>
          </a:xfrm>
          <a:prstGeom prst="rect">
            <a:avLst/>
          </a:prstGeom>
          <a:solidFill>
            <a:srgbClr val="0070C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C000"/>
                </a:solidFill>
              </a:rPr>
              <a:t>Организации, проводящие специальную оценку условий труда</a:t>
            </a:r>
          </a:p>
        </p:txBody>
      </p:sp>
      <p:sp>
        <p:nvSpPr>
          <p:cNvPr id="42" name="Стрелка вправо 41"/>
          <p:cNvSpPr/>
          <p:nvPr/>
        </p:nvSpPr>
        <p:spPr>
          <a:xfrm>
            <a:off x="2962275" y="1125538"/>
            <a:ext cx="2808288" cy="1800225"/>
          </a:xfrm>
          <a:prstGeom prst="rightArrow">
            <a:avLst/>
          </a:prstGeom>
          <a:solidFill>
            <a:srgbClr val="0070C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FF66"/>
                </a:solidFill>
              </a:rPr>
              <a:t>сведения о работодателе</a:t>
            </a:r>
          </a:p>
        </p:txBody>
      </p:sp>
      <p:sp>
        <p:nvSpPr>
          <p:cNvPr id="43" name="Стрелка вправо 42"/>
          <p:cNvSpPr/>
          <p:nvPr/>
        </p:nvSpPr>
        <p:spPr>
          <a:xfrm>
            <a:off x="2627313" y="2852738"/>
            <a:ext cx="2808287" cy="1800225"/>
          </a:xfrm>
          <a:prstGeom prst="rightArrow">
            <a:avLst/>
          </a:prstGeom>
          <a:solidFill>
            <a:srgbClr val="1C4B9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FF66"/>
                </a:solidFill>
              </a:rPr>
              <a:t>сведения о рабочем месте</a:t>
            </a:r>
          </a:p>
        </p:txBody>
      </p:sp>
      <p:sp>
        <p:nvSpPr>
          <p:cNvPr id="50" name="Стрелка вправо 49"/>
          <p:cNvSpPr/>
          <p:nvPr/>
        </p:nvSpPr>
        <p:spPr>
          <a:xfrm>
            <a:off x="2987675" y="4471988"/>
            <a:ext cx="2808288" cy="1873250"/>
          </a:xfrm>
          <a:prstGeom prst="rightArrow">
            <a:avLst/>
          </a:prstGeom>
          <a:solidFill>
            <a:srgbClr val="3553A9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FF66"/>
                </a:solidFill>
              </a:rPr>
              <a:t>сведения об организации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79388" y="260350"/>
            <a:ext cx="8824912" cy="720725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2800" kern="0" dirty="0" smtClean="0">
                <a:solidFill>
                  <a:srgbClr val="C00000"/>
                </a:solidFill>
                <a:latin typeface="Helios"/>
              </a:rPr>
              <a:t>Передача результатов СОУТ в информационную систему</a:t>
            </a:r>
            <a:endParaRPr lang="ru-RU" sz="2800" b="0" kern="0" dirty="0">
              <a:solidFill>
                <a:srgbClr val="C00000"/>
              </a:solidFill>
            </a:endParaRPr>
          </a:p>
        </p:txBody>
      </p:sp>
      <p:sp>
        <p:nvSpPr>
          <p:cNvPr id="68617" name="TextBox 7"/>
          <p:cNvSpPr txBox="1">
            <a:spLocks noChangeArrowheads="1"/>
          </p:cNvSpPr>
          <p:nvPr/>
        </p:nvSpPr>
        <p:spPr bwMode="auto">
          <a:xfrm>
            <a:off x="0" y="6519863"/>
            <a:ext cx="59404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18, 1 - 4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1628800"/>
            <a:ext cx="8424863" cy="1368425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Специальная оценка условий труда</a:t>
            </a:r>
            <a:endParaRPr lang="ru-RU" sz="3400" dirty="0" smtClean="0"/>
          </a:p>
        </p:txBody>
      </p:sp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3276600" y="3501008"/>
            <a:ext cx="554355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0" dirty="0"/>
              <a:t>Федеральный закон от 28.12.2013 № 426-ФЗ</a:t>
            </a:r>
          </a:p>
          <a:p>
            <a:r>
              <a:rPr lang="ru-RU" b="0" dirty="0"/>
              <a:t>«О специальной оценке условий труда»</a:t>
            </a:r>
          </a:p>
          <a:p>
            <a:endParaRPr lang="ru-RU" sz="700" b="0" dirty="0"/>
          </a:p>
          <a:p>
            <a:r>
              <a:rPr lang="ru-RU" b="0" dirty="0"/>
              <a:t>Приказ Минтруда России от 24.01.2014 № 33н </a:t>
            </a:r>
          </a:p>
          <a:p>
            <a:r>
              <a:rPr lang="ru-RU" b="0" dirty="0"/>
              <a:t>«Об утверждении Методики проведения специальной </a:t>
            </a:r>
            <a:br>
              <a:rPr lang="ru-RU" b="0" dirty="0"/>
            </a:br>
            <a:r>
              <a:rPr lang="ru-RU" b="0" dirty="0"/>
              <a:t>оценки условий труда, Классификатора вредных и (или) опасных производственных факторов, формы отчета о проведении специальной оценки условий труда </a:t>
            </a:r>
            <a:br>
              <a:rPr lang="ru-RU" b="0" dirty="0"/>
            </a:br>
            <a:r>
              <a:rPr lang="ru-RU" b="0" dirty="0"/>
              <a:t>и инструкции по её заполнению»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азвание 1"/>
          <p:cNvSpPr>
            <a:spLocks noGrp="1"/>
          </p:cNvSpPr>
          <p:nvPr>
            <p:ph type="title"/>
          </p:nvPr>
        </p:nvSpPr>
        <p:spPr>
          <a:xfrm>
            <a:off x="1073150" y="0"/>
            <a:ext cx="7412038" cy="944563"/>
          </a:xfrm>
        </p:spPr>
        <p:txBody>
          <a:bodyPr/>
          <a:lstStyle/>
          <a:p>
            <a:r>
              <a:rPr lang="ru-RU" altLang="ru-RU" sz="2200" dirty="0" smtClean="0">
                <a:solidFill>
                  <a:srgbClr val="FF0000"/>
                </a:solidFill>
              </a:rPr>
              <a:t>Нормативная правовая основа обеспечения работников средствами индивидуальной защиты</a:t>
            </a:r>
          </a:p>
        </p:txBody>
      </p:sp>
      <p:sp>
        <p:nvSpPr>
          <p:cNvPr id="44036" name="AutoShape 2" descr="data:image/jpeg;base64,/9j/4AAQSkZJRgABAQAAAQABAAD/2wCEAAkGBxIQEBUQEBARDxAQEhAREBQQFBcSFA8UFBUWFhQSFRQYHSggGBolGxQVLTQhJSkrLi4vGB8zODMsNygtLysBCgoKDg0OGxAQGywlIB0sLCwsLCwsLCwsLCwsLCwsLCwsLCwsLCwsLCwsLCwsLCwvLCwsLCwsLSwsLCwsLywuLP/AABEIAJQBVQMBEQACEQEDEQH/xAAcAAEAAgMBAQEAAAAAAAAAAAAABAUCAwYHAQj/xABLEAABAwIDAwUKCgcHBQAAAAABAAIDBBEFEiEGMUETUWFxchQiIzJSgZGSsdEVMzRCU1Sys8HSFiRjc5Oh4kNig6Kj0+EHF2TC8P/EABoBAQADAQEBAAAAAAAAAAAAAAABAgMEBQb/xAAzEQEAAQMBBAgFBAIDAAAAAAAAAQIDETEEEhMhFDIzQVFhgbEicZGh8FLB0eEFQiRicv/aAAwDAQACEQMRAD8A7avbrm59D1r5exVmN1W5He0Mctphm3xnVYVcoWjVJDlSGmTMrwjL7mVoRkzK0GS6tCMvuZWMvoKtBlsaVeAn8R3Zd7CtadYHmsS9ZDtMMpXGGMgaFgI1C465+KWNVM5YYzA5sYJt44H8itLU81qKZiVbGt2qTEpSlxoLig8XzlUq1Z1apE24daUpoZ0+8K7SdFgxQpDONS0SmKRkgICAgICAgICAgICAgICAgICAg882jlLaWRzSWuAbYjeO+C+X2GIqv0xP5yK9HAfCs/00npX0nR7X6YYPQ6d3sXzt2OS1KRmWOFsub2xrpIuS5OR0eblL5Ta9str+kr0/8daor3t6M6fuiZc38NVP08nrL0+jWf0wrmT4aqfp5PWTo9r9MJyfDVT9Yk9ZOj2v0wjLvdn5HyU0bnEucW3JO86leVepiLkxCVPtrWywuiEcjmZmvJym17FtvaurZLdNUTvQSoY8aqfrEnrLr4NvwgT6LGKhz2tdPIWue0EE6EEgEFJt0RHKE5d8MIp/q8XqBcsXKvFZLEIDQ1oDQBYAaADmATVEwpdpPim/vB9ly2s6qxqo410LJUalLqqWljyNORty1t9BzLLM5Vy0Vrix+VnetsDYaC+uqvTzTHN8Y8nebq2E4TKYd8ETOie1tlCjONS0SWKRmgICAgICAgICAgICAgICAgICAg4PEKUTRuicSGvABLbXFiDpfqXydiubVcVxrCJ5uen2RiAuJJTz3Lfyr1bf+SuVTiYj7/yzqjEcl3THRcd2OasN2dZYTlyu3Dx4L/E/9F6n+NjG96fuKPB6Zs0zY3Ehrs1y219Gk8R0Lu2i5Nu3NUdw6UbKQfSS+ln5V58bfdnuj7/yONDl6w9K2ZkHckXZP2ivIv8AaytCh2/eC+Hsye1q6tj0klV7OUTKiYRvc5rcrjdtr6dYK3u1zRTmEOvp9loGuDhJLdpDhcs4G/krn49U90JdKJgs4S56u2lkjlfGGRkNdYE5rn+a6abUTGRErcXdO0Nc1rQDm72/MRxPStKaIp5mGNHHme1p3OcAbdKtM4gnRfswhnlP9I9ypFcqb61i0AHMAPQoRljLSNecxJBtbS3uV4laJYT0wYAQSbm2qtErROW2k8YKVlq1EPrYwiW1oUpZICAgICAgICAgICAgICAgICAgIPMKLaSGaRsbBJmde2ZoA0BPP0L5+5sFy3RNU4xDPeW11yRAjSMyC/zSTbo6F0xO8pMYS8Hwp9T3xJjiBtm4vI3hvvXXY2WbnOdE005W1VsXRTACWJ0hbexMsjTra/iOA4Belas0W+r3tN2GFLsLh8Tg9lOWuF7HlpjvFjoXq9dEVxu1aJ3YT/0dpvoz/Ek/Msei2vD7ybsKv/t5hv1Z38ef/cXQbsLKm2ZpY2BjIiGtFgOUkNvOXXWVViiqczBiGiv2OopyDLCXFtw3wsrbX37njmVqLdNHVMQxotiqGF2eOAtdYi/KzHQ79C9TVTFUYkxCf8CQeQfXf+ZU4NHgYh9+BoPIPrv96nhUeBiECq2OpJCXZHte7UubI+9+pxI/krxERyMOSxzZ99GQ7NykLnBrXWs4E3NnDdw38VEow00Mga5rjuDgTboUTzhE6OgZirOZ3oHvWe5LPclIZiTOZ3oHvVt2U7kptNMHi4vbdqmMI0KzxR1/grQvSxp3WIPMrLrFk46URhvZIFKcNzSiX1AQEBAQEBAQEBAQEBAQEBAQEBB4Hsz8ri63/YcufbOwq9PeGEPQbr5/CcotTiMBjymaHj/aNvf0rootXI/1n6SvGJjEu/o6cRRtjbuY0NHTbiveppimIiFojDcrJEBAQEBAQEBAQQ8ZpRNTyRkeMx1uhwF2nzEBB5tSQPy3LHgWuSWnRUzCmUqJSlLjQXOHSAM1IGp3lRLOqObfUvBAsQdeBUwmmHyIKWiXG08x9CGUuMdCJSWKRkgICAgICAgICAgICAgICAgICAg8C2bP61H1v+w5YbZ2NX53wwd+CvBwh5XUbz1/ivpY0WfpJGwg5XFtoHyTmlpJGNdlZdzWGaRxeL+DYO9ADcpzvIb3w5tYcVzaJqr4duef1nn4fzPLmvKWBlLES+VxDbuklnfmJPFznHQDoFgOAUummIt085+cypxtHNUkjDqblWAkd0VBMcNx5I8Z46rI5uk13OxpzHjPKP5ljDilT3DWSSPZ3RTGpa10bbNaY4w4ENde+p4qExducKuap50508ob8YrakOpY6Z8TXztlLuWaS12RjXa5dRvO5FrtdzNMUTGZzq1fpLLTENxCmMDSQBPCTLAT/e+czzqVOlVW+V6nHnHOP6W1fTtqYg6KV7TbPDLA+3DT+69p5jcI6K6YuU5pn5TH5zVGB7Qu5Y01S9hkylzXBjoXXDg0skjduccwILSWnWx0uYYWdonf4dcxn6fWPyJdOpdjCfxXdk+xBx0Z8A79277K541YRqqY1s1S40SkxoJcaCbTeMFKJ0WbUVbWqVobWos+oCAgICAgICAgICAgICAgICAgIPzjFI5pDmuLXDcWmxHUQlURMYlgkfCc/wBPL/Ed71nwbf6Y+kDvH4XBkuYIb/u2e5eNTeuTPWn6yvTHJ6UvdaOf2yrnNp5IIg508sfehnjZXSRxEjmPhdPPzI5druTFE006zH7xH7tuBRGKJ88wghDmh5bFYtjYxtgXy/2jg0DXcAAAOJLWYmmma68R8u7171PRQOxeTuifM3D43HueHd3QWm3Kyc45h5ufMc1FM7VVv1dSNI8fOfz++xYwNAa0AAAAACwAG4AI9GIw5GT5Din72u+6aocFXZXfnV7J9T8qoOxU/ctRtV2lv19l/LGHAtcA5rgQ4OFw4HeCDvCl0TETGJcZUsdg8oljzOw2Z4Eseru5HuOj2ccp5vNvsoefVnZKt6OpOseHnHkttqKR0sXKRNhnBY9hY+wLmytLLwy/NeQ+2twbjcpb7RRNVOYxP98uU90t+y+IGWBjJbieOKHlQ7RxzN0cRwuWu87Si2z3JqoiKtYiMrSfxHdk+xHQ42I+Ad2Hexc8auaNVZEtm6VGiVvQMBbqAdTvChlXM5b52gAWAGvAKU0TJGVLRLjeecoYSoyiUpikZICAgICAgICAgICAgICAgICAgIPE8UwGKKJ72mTM0C1yLbwObpXDZ2quuuInHNzZ5ubXcu9SqD3noXz1Gq0O+X0LRxuKwmprQ5khjp7OoqlwJDiWSMdyLSNQXukA6muUOC5TNy7mJ5dWfrHL1y27bOL+58Oi7zuqQB+XTJBFYuAHD+khSbZ8W7Yp/wBp+0aupp4GxsbGwBrGNDWgbgALAI7qaYpjEdzYiXHyfIcU/e133TVDgq7K786vZPqflVB2Kn7lqNqu0t+vs6FS6WiupGTRPikF2SNLXDoI4dKK10RXTNM6S5nYh/KU01BUAPNK99O8Hc+M3DfNo4DoARxbFO9bqs1892cejDAWPp6txllMzJ+TpqWQm7nNjE8hEnO9uUtPG9lBYiqi5O9OYnERPyzPPzjR1k/iO7LvYpd8uLhPgXdh3sWEauWNYV0a1dK5ho22BudQD/8AaKuWM3Jbc/J963Ub9VK0Rvc5SYXZ9Dw10Ukxu6JTIB0qU78t7Ih0qU70pDGInLe1FmSAgICAgICAgICAgICAgICAgICDyraVtoZekA+lwXj7JOaqXNMfE4Ur2FnplQ7vfMvnqNUxL0NfQtnGYdSt7vdNn/VjUTGJnHuw5oZbjjZkT3dT1Dz7dEcaas/DmcR/20n7RM+q6fhWevbWGRpEcBiZHbUOLiS+9+YkblLomzm9FzOkYwuUdAg4+T5Din72u+6aocFXZXfnV7J9T8qoOxU/ctRtV2lv19nQqXSIKWgwjka2oqeVblqRGDHaxa5gAve+t9eHFHNRZ3LtVzPWxy+SoFGG4gJ8/wCrcq4xt/8AMkzQyNA5rRucek34qGO5i/vZ+HPL/wBTyn2y62pPeO7LvYpd7zylxJjoi0B1y0gaDiOtZRS54tzE5YxqzddRVrbAWdoAOHvTDGbc5bMnKd8NBu1UrRO5ylLpoi3fZEVVRKWDZSiGxko6VLTdlIY9E4b2IlkiRAQEBAQEBAQEBAQEBAQEBAQEHnG1NIXUzi1pc4gNsNSe+B/ArxNlmKa4yyrjGJcF8FzfQyeqV63Gt/qhXMOvqcUht8dH64Xk02LmerP0VjL1Ve26XE1NI2KufM1/gInulni0BZPNCGNlbzteHnXg5pUPOmiKb01RPKJzMecxjPyn3c2zD2YZjELGlxivHlc+2bLK0xkkgAaOLuHBHFFuNm2umI0/nl7vWlL3hBx8nyHFP3td901Q4Kuyu/Or2T6n5VQdip+5ajartLfr7OhUukQeSYRh7MSxOeR5cImukmDo7XIa8CIXIO8exQ8CzbjaNpqqnSOfL58nS4ZAJsQbKX+AkHd1PHxc58MTHyu5mjMAOdxPMUd1unfvxVnlPxRHpEZ/O92NV8W7su9hUvReU4YCWgDUm1lRVbxUz/Id6ERv0+KVHA7yXehE70eK0omkN1FtSpY1zEylggb9FKIjLZmBGhujSImJZRtPMjTMJMYUpylMQZICAgICAgICAgICAgICAgICAgIOUnjzNLeceg8D6V8/CKozGHPB1jY7wbFbTDjedVG/z/ivZh0Q/SKlq43b7D2nJNn5Bz7QPlPxZ74PibNbxWZm+P8ANJF7g6Q8/brccqs47s93jGfLPf3KrbSldWU76lo8JRVE8Mlt5hzZmu08lpYeouKOfbKJu0TXGtEzE/L+uTptisfFZTjMfDxANmHEnhJ1Ot6bhS7dj2iL1HPWNf59XQo63HyfIcU/e133TVDgq7K786vZPqflVB2Kn7lqNqu0t+vs6FS6XK7f7QClpzEx3h52lrbb2MOjpDzcQOnqKOHbtpi1RuxrP5lUbKUpoaaJzgGy18js2bTJCyGV7bk7tQD0ZuhQw2WibNuJnWuftETP581p/wBPsOayIzZjM4hsDJSLNdHEALRg7mZs2u85b8bBDfYbcRTvZz3Z8o8PL31dRVfFu7LvYVLueXYF40faaqKVdWXYNUOVmFKWxqlL5PuHWpa29WVPvCQ1q0WDFLOG5iLQ3NRdkgICAgICAgICAgICAgICAgICAg8T/TCq8qP1AuXodpnvSiS7QTucXEsudTZtlbo1GMKTREzlSzfit1n6RUtWuogbIwse0PY4EODgCCDzgoiqmKoxLz2eZuGEtMcsJbNG8jV9PUxWMcgjcblpLCDkcTYxtsTxh5VVUbNyxMc4+UxpOPTunw5IeLYS+inNZhr88TMrnsZ33JNeA8BzfnwkEWI3W6Loyu2arNfFsTyj7Z94dPgO3dNUANlcKaXiJD3jjztk3eY2Kl22NvtXOVXKfPT6phwhzqasjY+NxrHVD4zc5W8qwNaHEA8RwuoazZmbddMT1s/eEmqorSU8zpGMbStlD8xsDnYG6E9XFSvVR8VNUz1cqXaDb+ngBbTkVMvAtPgmnnL/AJ3U30hHLf8A8jbojFHOft9XP4JgxmmNdij7AtfO2OTR0jY7Evc35sTbjTjccN8OSzYmuvi7R88eOP2j885lDbEzFmjkldykssziS2ngbIRZhOhkeI2sAaNLkk31RrR/ycZiZ5zM+EZ95xiMaeL0KOMNAa0BrWgBoaLBoG4ADcFL1YiIjEMKr4t3Zd7CiXleFOLQ0jeLEKisxmF3HiEnOPQinCpSGVz+j0Inh0rKkkLm3O+5VoZ1RiUjIDvUlMzDYIwNRwReKpnk2RyFQvuwkxuUpwksRLJAQEBAQEBAQEBAQEBAQEBAQEBB4vieyboInSmZrgwA2DSL3IG+/SuS3tUV1RTjVnhzhC6kLCqwRzdC8Ag2It/ysOPE9zLi88Ye9rodQg0VlKJWZSXN4tcw2cwjc5p9+h1BBBIRWunejDmKillppjLJUOymEw54qRziW3uwu5IuaHsJJBMYBzEa30hxVU126t6au7HKn+M84+WFJV4ZT1MXLS0k8UgcRPLSxvY1w4Ttie2zmH51u/Gu/ejmrtW7lO9VRMT3zETHriY+veq5NnqeM+CxiBo0PFp1Fxqx+qMOjW6ereiPzykZs9TPu6XFo5MovlY0yPdrazbuuSSRoASh0a3V1rsT9591vT4bDSNjcymmjmkdfl6qN0xpo/LysYWCU8Gi9vnHeEdFNqi1ETFMxM98xnEekYz4R9V3BQy1M752Tlkb2Mju6mIc1jTcMjMx11Ny4x2JtzaHVTRVcrmuJ5Ty6vtn3w6alpxGwMbcgcXHM5xO8kneSpdlNMUxiG1EtVV8W7su9hQeWYSzNlbuvYelUVmcRlfsws+WPQjLjR4NYbYkcxI9CNoWFJUBrbWvqSpiVKqMymMqRzFTlXht7Jc2lt6nK27jm3xxdKYTvN8ahdKYpGSAgICAgICAgICAgICAgICAgICDz/ak/qcvZb9pq8jZ+0hR5qV6yHV7QV9O4B7JWl2gcBfXmO5cFq3XHKYY10TM5h6+CvQdQgICCrrtn6aa+aJtz0XAPPkPek9YKYY12LdWsfnshu2LoCbmnzE7yZJCT/mRlOxWJ5zT95/l8/Qqg4U9uGkkn5teoodBsfp+8rDD8FggtkjF27idbdIG5p6gEbUWaKNIWKNRAQaqs+Df2HewoPMMEGrOtqopX1ZdcxS5IVT/ABndo+1Q7KdIbokWTIWk7tVMKzMRqmQMIIJFgpRMxMck5jxzqVYiWcahqlMUjJAQEBAQEBAQEBAQEBAQEBAQEBB57tSf1SXst+01eTs/aQzebgr1EsJLEKR7D/0/2lZV07YXuAqYWhj2k6yNboJW89xa/MesXlaHWIkQEBAQEBAQEBBzu2WLCKEwsN5Je8NvmNcO+J6SL267qJlGYzhyWGNs9nab7VVWvqy6his5IVb/ABndo+1VdlOkN0aLLGh3nqVqWVzROduKtKtOr5Eqt0uNBKYpGSAgICAgICAgICAgICAgICAgICDznak/qkvZb9pq8mx2kMnm2Zeol6mWi24egLyebGZcFtJdtY9zCWObyZa5hLS05G6gjUFehY6kNaNFjhm1mIWI7reQLWzMjcePznMJPnK0qqmFLtyqnGEiq2txBrCRVEHT+yh5x/cVYqnLO3dqmrEygDbXEvrh/hQf7avmXVlfjaOu+sk/4cX5Fz8WrxcPHr8VPXbY4i2RzRVkAEW8FBzD9mtqapmMuu3VNVMTLQNtcS+uH+FB/tq2ZaLHB9q8QkkyuqiRYn4qEexiiapwyvVzTTmF+3Gqz6wfUj/Kq78uXj1+La3F6v6c+pH+VTvSnj1+KorcerS5zDUvDb271rGH1mtB/mrZdlEzNMTL7gTPCEuJcS0klxuSbjU34oyv9VeTeI7su9ilhRPxQrI3HnKq7sOhg8UdQ9i0hyTq3tClLaxEtzVK0N7FC0PrFVslMUjJAQEBAQEBAQEBAQEBAQEBAQEBB4FWbQ1ErDHI8FjtCMjRfW+8DoWFNiimcxDFVLVK4/Saq+kHqN9yx4FHgruwr6uqdK8yPN3Otc2A3AAaDoC0ppimMQtEYZU9Y9gc1pFn2vcA7r2tfdvKiaYmcoqpirUfVucLE6HoCYhFNumJzDUHKWiZ8KS+UPQPcqblLHgUeCypqVkrRI9t3OF3G5F+G4HoVJmYnEOeu7VRO7TpCQ3C4fI/zO96b0q9IueLKogbAzlIhleLC9y7QnXQq8TnVe3cquVbtWjTHi0vlD1R7lbEOno9vwSo8Ul8oeqPcieBR4PmcuJcdSdSpaRERGIWuC+Oez+IUwx2jqwu7XFjuOhVnLE4nL4ykZ5P8z703YbcavxTY9NOZWVywmmIdYHSyrM4b26ImMy2Mndz/wAk3pacOlIZMedMynchJjkKnJuwkRqFkmNSM0BAQEBAQEBAQEBAQEBAQEBAQEHi52P/AG/+n/UuHpfl93NvsTsj+3/0/wCpT0ryRxIYnZT9uPU/qTpXkji+TA7L/tv8n9SnpHkjjeTbBsg52vLWHOWb+oZlPH8lou57m39DD9Y/0/6lPG8k8RFrdlnxjMJM7eJDbEea+5Wi5lWb2O5znKDnHpWuHQ6TDHeCb1fiVhVHN5t7ry+12JiEtBF81zvtuU005LVniZ56MYq8VXggMl++vfN4uu5Xxhtw5s/Hqktwewvym4E+L/ypWjaszoiRSDnHpCnEuxd0mHZmh2fxgDuv+KnDnq2jdmYwmMZ3P35Oa/e+T0/gpxhXe43w6JMGIhxAtvIHjc6mJKrGIzlZNKswYCtANrbiRvUbzpizmM5b2N5Tvr24c6YzzW3uH8LcYsvFRNOGlFe82w6kC6RC0ziE6OHpU4V30hjEwneSGBFmSAgICAgICAgICAgICAgICAgICDz5xXjOGWl5RWWlxVlUqigaRmIub8dyvC9FMTzTSrLywKsqxKtCrxpm4dQXc9B1mEnwLOr8SuevV5V/tJV+03jR9TvaFpbdGx6SbM/HjsuVqtGm1dm7Bx709l3sVYefTrDk4Vo9l2uFfEx9kKHmXevL5jPxY7Y9hUtdm63oh4f8YztN9qOu51ZdO1WeerHeM7tH2qr0aOrC4wzxPOVaGF3rJNVuHX+CSta1faXxgohrVotWKWcNzFC0NzVC8PqJEBAQEBAQEBAQEBAQEBAQEBAQf//Z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pic>
        <p:nvPicPr>
          <p:cNvPr id="44037" name="Picture 2" descr="C:\Users\oe050\Desktop\Документы\Инфоцентр\Картинки\СИЗ\6e14a9e5-d8b8-4d61-926a-3186adb47ab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1425" y="1433513"/>
            <a:ext cx="27908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TextBox 1"/>
          <p:cNvSpPr txBox="1">
            <a:spLocks noChangeArrowheads="1"/>
          </p:cNvSpPr>
          <p:nvPr/>
        </p:nvSpPr>
        <p:spPr bwMode="auto">
          <a:xfrm>
            <a:off x="127000" y="1130300"/>
            <a:ext cx="6138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В 2012 году приоритетным направлением деятельности Минтруда России стало обеспечение эффективной защиты работников от воздействия факторов производственной среды путем применения современных средств индивидуальной защиты.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88113" y="3497263"/>
            <a:ext cx="2503487" cy="28924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</a:rPr>
              <a:t>Государственный надзор и контроль за соблюдением требований Технического регламента «О безопасности средств индивидуальной</a:t>
            </a:r>
            <a:r>
              <a:rPr lang="en-US" sz="1400" b="1" dirty="0">
                <a:solidFill>
                  <a:schemeClr val="tx2"/>
                </a:solidFill>
              </a:rPr>
              <a:t> </a:t>
            </a:r>
            <a:r>
              <a:rPr lang="ru-RU" sz="1400" b="1" dirty="0">
                <a:solidFill>
                  <a:schemeClr val="tx2"/>
                </a:solidFill>
              </a:rPr>
              <a:t>защиты» возложен на Федеральную службу по надзору в сфере защиты прав потребителей и благополучия человека (</a:t>
            </a:r>
            <a:r>
              <a:rPr lang="ru-RU" sz="1400" b="1" dirty="0" err="1">
                <a:solidFill>
                  <a:schemeClr val="tx2"/>
                </a:solidFill>
              </a:rPr>
              <a:t>Роспотребнадзор</a:t>
            </a:r>
            <a:r>
              <a:rPr lang="ru-RU" sz="1400" b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44040" name="TextBox 5"/>
          <p:cNvSpPr txBox="1">
            <a:spLocks noChangeArrowheads="1"/>
          </p:cNvSpPr>
          <p:nvPr/>
        </p:nvSpPr>
        <p:spPr bwMode="auto">
          <a:xfrm>
            <a:off x="119063" y="3338513"/>
            <a:ext cx="6146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По данным Единой общероссийской справочно-информационной системы по охране труда (ЕИСОТ) в настоящее время в Росси утверждены и действуют 73 документа, регламентирующие выдачу средств индивидуальной защиты (СИЗ), в 14 отраслях экономики.</a:t>
            </a:r>
          </a:p>
        </p:txBody>
      </p:sp>
      <p:sp>
        <p:nvSpPr>
          <p:cNvPr id="44041" name="TextBox 6"/>
          <p:cNvSpPr txBox="1">
            <a:spLocks noChangeArrowheads="1"/>
          </p:cNvSpPr>
          <p:nvPr/>
        </p:nvSpPr>
        <p:spPr bwMode="auto">
          <a:xfrm>
            <a:off x="119063" y="4346575"/>
            <a:ext cx="6156325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В целях применения современных СИЗ Минтруд России в 2012 году продолжал работу по подготовке Типовых норм  бесплатной выдачи сертифицированных специальной одежды, специальной обуви и других средств индивидуальной защиты работникам, занятым во вредных условиях труда. </a:t>
            </a:r>
          </a:p>
        </p:txBody>
      </p:sp>
      <p:sp>
        <p:nvSpPr>
          <p:cNvPr id="44042" name="TextBox 7"/>
          <p:cNvSpPr txBox="1">
            <a:spLocks noChangeArrowheads="1"/>
          </p:cNvSpPr>
          <p:nvPr/>
        </p:nvSpPr>
        <p:spPr bwMode="auto">
          <a:xfrm>
            <a:off x="127000" y="5595938"/>
            <a:ext cx="61388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В 2012 году был подготовлен проект приказа Минтруда России «Об утверждении Стандарта безопасности труда «Процедуры и критерии оценки эффективности использования средств индивидуальной защиты в зависимости от условий труда на рабочих местах».</a:t>
            </a:r>
          </a:p>
        </p:txBody>
      </p:sp>
      <p:sp>
        <p:nvSpPr>
          <p:cNvPr id="44043" name="TextBox 1"/>
          <p:cNvSpPr txBox="1">
            <a:spLocks noChangeArrowheads="1"/>
          </p:cNvSpPr>
          <p:nvPr/>
        </p:nvSpPr>
        <p:spPr bwMode="auto">
          <a:xfrm>
            <a:off x="119063" y="2119313"/>
            <a:ext cx="61468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С 1 июня 2012 г. Вступил с действие Технический регламент Таможенного союза от 29.12.2011 № 878 «О безопасности средств индивидуальной защиты» (ТР ТС 019/2011), устанавливающий минимальные требования к безопасности средств индивидуальной защиты.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азвание 1"/>
          <p:cNvSpPr>
            <a:spLocks noGrp="1"/>
          </p:cNvSpPr>
          <p:nvPr>
            <p:ph type="title"/>
          </p:nvPr>
        </p:nvSpPr>
        <p:spPr>
          <a:xfrm>
            <a:off x="1073150" y="0"/>
            <a:ext cx="7412038" cy="944563"/>
          </a:xfrm>
        </p:spPr>
        <p:txBody>
          <a:bodyPr/>
          <a:lstStyle/>
          <a:p>
            <a:r>
              <a:rPr lang="ru-RU" altLang="ru-RU" sz="2200" dirty="0" smtClean="0">
                <a:solidFill>
                  <a:srgbClr val="FF0000"/>
                </a:solidFill>
              </a:rPr>
              <a:t>Актуализация Типовых норм выдачи работникам средств индивидуальной защиты</a:t>
            </a:r>
          </a:p>
        </p:txBody>
      </p:sp>
      <p:sp>
        <p:nvSpPr>
          <p:cNvPr id="45060" name="AutoShape 2" descr="data:image/jpeg;base64,/9j/4AAQSkZJRgABAQAAAQABAAD/2wCEAAkGBxIQEBUQEBARDxAQEhAREBQQFBcSFA8UFBUWFhQSFRQYHSggGBolGxQVLTQhJSkrLi4vGB8zODMsNygtLysBCgoKDg0OGxAQGywlIB0sLCwsLCwsLCwsLCwsLCwsLCwsLCwsLCwsLCwsLCwsLCwvLCwsLCwsLSwsLCwsLywuLP/AABEIAJQBVQMBEQACEQEDEQH/xAAcAAEAAgMBAQEAAAAAAAAAAAAABAUCAwYHAQj/xABLEAABAwIDAwUKCgcHBQAAAAABAAIDBBEFEiEGMUETUWFxchQiIzJSgZGSsdEVMzRCU1Sys8HSFiRjc5Oh4kNig6Kj0+EHF2TC8P/EABoBAQADAQEBAAAAAAAAAAAAAAABAgMEBQb/xAAzEQEAAQMBBAgFBAIDAAAAAAAAAQIDETEEEhMhFDIzQVFhgbEicZGh8FLB0eEFQiRicv/aAAwDAQACEQMRAD8A7avbrm59D1r5exVmN1W5He0Mctphm3xnVYVcoWjVJDlSGmTMrwjL7mVoRkzK0GS6tCMvuZWMvoKtBlsaVeAn8R3Zd7CtadYHmsS9ZDtMMpXGGMgaFgI1C465+KWNVM5YYzA5sYJt44H8itLU81qKZiVbGt2qTEpSlxoLig8XzlUq1Z1apE24daUpoZ0+8K7SdFgxQpDONS0SmKRkgICAgICAgICAgICAgICAgICAg882jlLaWRzSWuAbYjeO+C+X2GIqv0xP5yK9HAfCs/00npX0nR7X6YYPQ6d3sXzt2OS1KRmWOFsub2xrpIuS5OR0eblL5Ta9str+kr0/8daor3t6M6fuiZc38NVP08nrL0+jWf0wrmT4aqfp5PWTo9r9MJyfDVT9Yk9ZOj2v0wjLvdn5HyU0bnEucW3JO86leVepiLkxCVPtrWywuiEcjmZmvJym17FtvaurZLdNUTvQSoY8aqfrEnrLr4NvwgT6LGKhz2tdPIWue0EE6EEgEFJt0RHKE5d8MIp/q8XqBcsXKvFZLEIDQ1oDQBYAaADmATVEwpdpPim/vB9ly2s6qxqo410LJUalLqqWljyNORty1t9BzLLM5Vy0Vrix+VnetsDYaC+uqvTzTHN8Y8nebq2E4TKYd8ETOie1tlCjONS0SWKRmgICAgICAgICAgICAgICAgICAg4PEKUTRuicSGvABLbXFiDpfqXydiubVcVxrCJ5uen2RiAuJJTz3Lfyr1bf+SuVTiYj7/yzqjEcl3THRcd2OasN2dZYTlyu3Dx4L/E/9F6n+NjG96fuKPB6Zs0zY3Ehrs1y219Gk8R0Lu2i5Nu3NUdw6UbKQfSS+ln5V58bfdnuj7/yONDl6w9K2ZkHckXZP2ivIv8AaytCh2/eC+Hsye1q6tj0klV7OUTKiYRvc5rcrjdtr6dYK3u1zRTmEOvp9loGuDhJLdpDhcs4G/krn49U90JdKJgs4S56u2lkjlfGGRkNdYE5rn+a6abUTGRErcXdO0Nc1rQDm72/MRxPStKaIp5mGNHHme1p3OcAbdKtM4gnRfswhnlP9I9ypFcqb61i0AHMAPQoRljLSNecxJBtbS3uV4laJYT0wYAQSbm2qtErROW2k8YKVlq1EPrYwiW1oUpZICAgICAgICAgICAgICAgICAgIPMKLaSGaRsbBJmde2ZoA0BPP0L5+5sFy3RNU4xDPeW11yRAjSMyC/zSTbo6F0xO8pMYS8Hwp9T3xJjiBtm4vI3hvvXXY2WbnOdE005W1VsXRTACWJ0hbexMsjTra/iOA4Belas0W+r3tN2GFLsLh8Tg9lOWuF7HlpjvFjoXq9dEVxu1aJ3YT/0dpvoz/Ek/Msei2vD7ybsKv/t5hv1Z38ef/cXQbsLKm2ZpY2BjIiGtFgOUkNvOXXWVViiqczBiGiv2OopyDLCXFtw3wsrbX37njmVqLdNHVMQxotiqGF2eOAtdYi/KzHQ79C9TVTFUYkxCf8CQeQfXf+ZU4NHgYh9+BoPIPrv96nhUeBiECq2OpJCXZHte7UubI+9+pxI/krxERyMOSxzZ99GQ7NykLnBrXWs4E3NnDdw38VEow00Mga5rjuDgTboUTzhE6OgZirOZ3oHvWe5LPclIZiTOZ3oHvVt2U7kptNMHi4vbdqmMI0KzxR1/grQvSxp3WIPMrLrFk46URhvZIFKcNzSiX1AQEBAQEBAQEBAQEBAQEBAQEBB4Hsz8ri63/YcufbOwq9PeGEPQbr5/CcotTiMBjymaHj/aNvf0rootXI/1n6SvGJjEu/o6cRRtjbuY0NHTbiveppimIiFojDcrJEBAQEBAQEBAQQ8ZpRNTyRkeMx1uhwF2nzEBB5tSQPy3LHgWuSWnRUzCmUqJSlLjQXOHSAM1IGp3lRLOqObfUvBAsQdeBUwmmHyIKWiXG08x9CGUuMdCJSWKRkgICAgICAgICAgICAgICAgICAg8C2bP61H1v+w5YbZ2NX53wwd+CvBwh5XUbz1/ivpY0WfpJGwg5XFtoHyTmlpJGNdlZdzWGaRxeL+DYO9ADcpzvIb3w5tYcVzaJqr4duef1nn4fzPLmvKWBlLES+VxDbuklnfmJPFznHQDoFgOAUummIt085+cypxtHNUkjDqblWAkd0VBMcNx5I8Z46rI5uk13OxpzHjPKP5ljDilT3DWSSPZ3RTGpa10bbNaY4w4ENde+p4qExducKuap50508ob8YrakOpY6Z8TXztlLuWaS12RjXa5dRvO5FrtdzNMUTGZzq1fpLLTENxCmMDSQBPCTLAT/e+czzqVOlVW+V6nHnHOP6W1fTtqYg6KV7TbPDLA+3DT+69p5jcI6K6YuU5pn5TH5zVGB7Qu5Y01S9hkylzXBjoXXDg0skjduccwILSWnWx0uYYWdonf4dcxn6fWPyJdOpdjCfxXdk+xBx0Z8A79277K541YRqqY1s1S40SkxoJcaCbTeMFKJ0WbUVbWqVobWos+oCAgICAgICAgICAgICAgICAgIPzjFI5pDmuLXDcWmxHUQlURMYlgkfCc/wBPL/Ed71nwbf6Y+kDvH4XBkuYIb/u2e5eNTeuTPWn6yvTHJ6UvdaOf2yrnNp5IIg508sfehnjZXSRxEjmPhdPPzI5druTFE006zH7xH7tuBRGKJ88wghDmh5bFYtjYxtgXy/2jg0DXcAAAOJLWYmmma68R8u7171PRQOxeTuifM3D43HueHd3QWm3Kyc45h5ufMc1FM7VVv1dSNI8fOfz++xYwNAa0AAAAACwAG4AI9GIw5GT5Din72u+6aocFXZXfnV7J9T8qoOxU/ctRtV2lv19l/LGHAtcA5rgQ4OFw4HeCDvCl0TETGJcZUsdg8oljzOw2Z4Eseru5HuOj2ccp5vNvsoefVnZKt6OpOseHnHkttqKR0sXKRNhnBY9hY+wLmytLLwy/NeQ+2twbjcpb7RRNVOYxP98uU90t+y+IGWBjJbieOKHlQ7RxzN0cRwuWu87Si2z3JqoiKtYiMrSfxHdk+xHQ42I+Ad2Hexc8auaNVZEtm6VGiVvQMBbqAdTvChlXM5b52gAWAGvAKU0TJGVLRLjeecoYSoyiUpikZICAgICAgICAgICAgICAgICAgIPE8UwGKKJ72mTM0C1yLbwObpXDZ2quuuInHNzZ5ubXcu9SqD3noXz1Gq0O+X0LRxuKwmprQ5khjp7OoqlwJDiWSMdyLSNQXukA6muUOC5TNy7mJ5dWfrHL1y27bOL+58Oi7zuqQB+XTJBFYuAHD+khSbZ8W7Yp/wBp+0aupp4GxsbGwBrGNDWgbgALAI7qaYpjEdzYiXHyfIcU/e133TVDgq7K786vZPqflVB2Kn7lqNqu0t+vs6FS6WiupGTRPikF2SNLXDoI4dKK10RXTNM6S5nYh/KU01BUAPNK99O8Hc+M3DfNo4DoARxbFO9bqs1892cejDAWPp6txllMzJ+TpqWQm7nNjE8hEnO9uUtPG9lBYiqi5O9OYnERPyzPPzjR1k/iO7LvYpd8uLhPgXdh3sWEauWNYV0a1dK5ho22BudQD/8AaKuWM3Jbc/J963Ub9VK0Rvc5SYXZ9Dw10Ukxu6JTIB0qU78t7Ih0qU70pDGInLe1FmSAgICAgICAgICAgICAgICAgICDyraVtoZekA+lwXj7JOaqXNMfE4Ur2FnplQ7vfMvnqNUxL0NfQtnGYdSt7vdNn/VjUTGJnHuw5oZbjjZkT3dT1Dz7dEcaas/DmcR/20n7RM+q6fhWevbWGRpEcBiZHbUOLiS+9+YkblLomzm9FzOkYwuUdAg4+T5Din72u+6aocFXZXfnV7J9T8qoOxU/ctRtV2lv19nQqXSIKWgwjka2oqeVblqRGDHaxa5gAve+t9eHFHNRZ3LtVzPWxy+SoFGG4gJ8/wCrcq4xt/8AMkzQyNA5rRucek34qGO5i/vZ+HPL/wBTyn2y62pPeO7LvYpd7zylxJjoi0B1y0gaDiOtZRS54tzE5YxqzddRVrbAWdoAOHvTDGbc5bMnKd8NBu1UrRO5ylLpoi3fZEVVRKWDZSiGxko6VLTdlIY9E4b2IlkiRAQEBAQEBAQEBAQEBAQEBAQEHnG1NIXUzi1pc4gNsNSe+B/ArxNlmKa4yyrjGJcF8FzfQyeqV63Gt/qhXMOvqcUht8dH64Xk02LmerP0VjL1Ve26XE1NI2KufM1/gInulni0BZPNCGNlbzteHnXg5pUPOmiKb01RPKJzMecxjPyn3c2zD2YZjELGlxivHlc+2bLK0xkkgAaOLuHBHFFuNm2umI0/nl7vWlL3hBx8nyHFP3td901Q4Kuyu/Or2T6n5VQdip+5ajartLfr7OhUukQeSYRh7MSxOeR5cImukmDo7XIa8CIXIO8exQ8CzbjaNpqqnSOfL58nS4ZAJsQbKX+AkHd1PHxc58MTHyu5mjMAOdxPMUd1unfvxVnlPxRHpEZ/O92NV8W7su9hUvReU4YCWgDUm1lRVbxUz/Id6ERv0+KVHA7yXehE70eK0omkN1FtSpY1zEylggb9FKIjLZmBGhujSImJZRtPMjTMJMYUpylMQZICAgICAgICAgICAgICAgICAgIOUnjzNLeceg8D6V8/CKozGHPB1jY7wbFbTDjedVG/z/ivZh0Q/SKlq43b7D2nJNn5Bz7QPlPxZ74PibNbxWZm+P8ANJF7g6Q8/brccqs47s93jGfLPf3KrbSldWU76lo8JRVE8Mlt5hzZmu08lpYeouKOfbKJu0TXGtEzE/L+uTptisfFZTjMfDxANmHEnhJ1Ot6bhS7dj2iL1HPWNf59XQo63HyfIcU/e133TVDgq7K786vZPqflVB2Kn7lqNqu0t+vs6FS6XK7f7QClpzEx3h52lrbb2MOjpDzcQOnqKOHbtpi1RuxrP5lUbKUpoaaJzgGy18js2bTJCyGV7bk7tQD0ZuhQw2WibNuJnWuftETP581p/wBPsOayIzZjM4hsDJSLNdHEALRg7mZs2u85b8bBDfYbcRTvZz3Z8o8PL31dRVfFu7LvYVLueXYF40faaqKVdWXYNUOVmFKWxqlL5PuHWpa29WVPvCQ1q0WDFLOG5iLQ3NRdkgICAgICAgICAgICAgICAgICAg8T/TCq8qP1AuXodpnvSiS7QTucXEsudTZtlbo1GMKTREzlSzfit1n6RUtWuogbIwse0PY4EODgCCDzgoiqmKoxLz2eZuGEtMcsJbNG8jV9PUxWMcgjcblpLCDkcTYxtsTxh5VVUbNyxMc4+UxpOPTunw5IeLYS+inNZhr88TMrnsZ33JNeA8BzfnwkEWI3W6Loyu2arNfFsTyj7Z94dPgO3dNUANlcKaXiJD3jjztk3eY2Kl22NvtXOVXKfPT6phwhzqasjY+NxrHVD4zc5W8qwNaHEA8RwuoazZmbddMT1s/eEmqorSU8zpGMbStlD8xsDnYG6E9XFSvVR8VNUz1cqXaDb+ngBbTkVMvAtPgmnnL/AJ3U30hHLf8A8jbojFHOft9XP4JgxmmNdij7AtfO2OTR0jY7Evc35sTbjTjccN8OSzYmuvi7R88eOP2j885lDbEzFmjkldykssziS2ngbIRZhOhkeI2sAaNLkk31RrR/ycZiZ5zM+EZ95xiMaeL0KOMNAa0BrWgBoaLBoG4ADcFL1YiIjEMKr4t3Zd7CiXleFOLQ0jeLEKisxmF3HiEnOPQinCpSGVz+j0Inh0rKkkLm3O+5VoZ1RiUjIDvUlMzDYIwNRwReKpnk2RyFQvuwkxuUpwksRLJAQEBAQEBAQEBAQEBAQEBAQEBB4vieyboInSmZrgwA2DSL3IG+/SuS3tUV1RTjVnhzhC6kLCqwRzdC8Ag2It/ysOPE9zLi88Ye9rodQg0VlKJWZSXN4tcw2cwjc5p9+h1BBBIRWunejDmKillppjLJUOymEw54qRziW3uwu5IuaHsJJBMYBzEa30hxVU126t6au7HKn+M84+WFJV4ZT1MXLS0k8UgcRPLSxvY1w4Ttie2zmH51u/Gu/ejmrtW7lO9VRMT3zETHriY+veq5NnqeM+CxiBo0PFp1Fxqx+qMOjW6ereiPzykZs9TPu6XFo5MovlY0yPdrazbuuSSRoASh0a3V1rsT9591vT4bDSNjcymmjmkdfl6qN0xpo/LysYWCU8Gi9vnHeEdFNqi1ETFMxM98xnEekYz4R9V3BQy1M752Tlkb2Mju6mIc1jTcMjMx11Ny4x2JtzaHVTRVcrmuJ5Ty6vtn3w6alpxGwMbcgcXHM5xO8kneSpdlNMUxiG1EtVV8W7su9hQeWYSzNlbuvYelUVmcRlfsws+WPQjLjR4NYbYkcxI9CNoWFJUBrbWvqSpiVKqMymMqRzFTlXht7Jc2lt6nK27jm3xxdKYTvN8ahdKYpGSAgICAgICAgICAgICAgICAgICDz/ak/qcvZb9pq8jZ+0hR5qV6yHV7QV9O4B7JWl2gcBfXmO5cFq3XHKYY10TM5h6+CvQdQgICCrrtn6aa+aJtz0XAPPkPek9YKYY12LdWsfnshu2LoCbmnzE7yZJCT/mRlOxWJ5zT95/l8/Qqg4U9uGkkn5teoodBsfp+8rDD8FggtkjF27idbdIG5p6gEbUWaKNIWKNRAQaqs+Df2HewoPMMEGrOtqopX1ZdcxS5IVT/ABndo+1Q7KdIbokWTIWk7tVMKzMRqmQMIIJFgpRMxMck5jxzqVYiWcahqlMUjJAQEBAQEBAQEBAQEBAQEBAQEBB57tSf1SXst+01eTs/aQzebgr1EsJLEKR7D/0/2lZV07YXuAqYWhj2k6yNboJW89xa/MesXlaHWIkQEBAQEBAQEBBzu2WLCKEwsN5Je8NvmNcO+J6SL267qJlGYzhyWGNs9nab7VVWvqy6his5IVb/ABndo+1VdlOkN0aLLGh3nqVqWVzROduKtKtOr5Eqt0uNBKYpGSAgICAgICAgICAgICAgICAgICDznak/qkvZb9pq8mx2kMnm2Zeol6mWi24egLyebGZcFtJdtY9zCWObyZa5hLS05G6gjUFehY6kNaNFjhm1mIWI7reQLWzMjcePznMJPnK0qqmFLtyqnGEiq2txBrCRVEHT+yh5x/cVYqnLO3dqmrEygDbXEvrh/hQf7avmXVlfjaOu+sk/4cX5Fz8WrxcPHr8VPXbY4i2RzRVkAEW8FBzD9mtqapmMuu3VNVMTLQNtcS+uH+FB/tq2ZaLHB9q8QkkyuqiRYn4qEexiiapwyvVzTTmF+3Gqz6wfUj/Kq78uXj1+La3F6v6c+pH+VTvSnj1+KorcerS5zDUvDb271rGH1mtB/mrZdlEzNMTL7gTPCEuJcS0klxuSbjU34oyv9VeTeI7su9ilhRPxQrI3HnKq7sOhg8UdQ9i0hyTq3tClLaxEtzVK0N7FC0PrFVslMUjJAQEBAQEBAQEBAQEBAQEBAQEBB4FWbQ1ErDHI8FjtCMjRfW+8DoWFNiimcxDFVLVK4/Saq+kHqN9yx4FHgruwr6uqdK8yPN3Otc2A3AAaDoC0ppimMQtEYZU9Y9gc1pFn2vcA7r2tfdvKiaYmcoqpirUfVucLE6HoCYhFNumJzDUHKWiZ8KS+UPQPcqblLHgUeCypqVkrRI9t3OF3G5F+G4HoVJmYnEOeu7VRO7TpCQ3C4fI/zO96b0q9IueLKogbAzlIhleLC9y7QnXQq8TnVe3cquVbtWjTHi0vlD1R7lbEOno9vwSo8Ul8oeqPcieBR4PmcuJcdSdSpaRERGIWuC+Oez+IUwx2jqwu7XFjuOhVnLE4nL4ykZ5P8z703YbcavxTY9NOZWVywmmIdYHSyrM4b26ImMy2Mndz/wAk3pacOlIZMedMynchJjkKnJuwkRqFkmNSM0BAQEBAQEBAQEBAQEBAQEBAQEHi52P/AG/+n/UuHpfl93NvsTsj+3/0/wCpT0ryRxIYnZT9uPU/qTpXkji+TA7L/tv8n9SnpHkjjeTbBsg52vLWHOWb+oZlPH8lou57m39DD9Y/0/6lPG8k8RFrdlnxjMJM7eJDbEea+5Wi5lWb2O5znKDnHpWuHQ6TDHeCb1fiVhVHN5t7ry+12JiEtBF81zvtuU005LVniZ56MYq8VXggMl++vfN4uu5Xxhtw5s/Hqktwewvym4E+L/ypWjaszoiRSDnHpCnEuxd0mHZmh2fxgDuv+KnDnq2jdmYwmMZ3P35Oa/e+T0/gpxhXe43w6JMGIhxAtvIHjc6mJKrGIzlZNKswYCtANrbiRvUbzpizmM5b2N5Tvr24c6YzzW3uH8LcYsvFRNOGlFe82w6kC6RC0ziE6OHpU4V30hjEwneSGBFmSAgICAgICAgICAgICAgICAgICDz5xXjOGWl5RWWlxVlUqigaRmIub8dyvC9FMTzTSrLywKsqxKtCrxpm4dQXc9B1mEnwLOr8SuevV5V/tJV+03jR9TvaFpbdGx6SbM/HjsuVqtGm1dm7Bx709l3sVYefTrDk4Vo9l2uFfEx9kKHmXevL5jPxY7Y9hUtdm63oh4f8YztN9qOu51ZdO1WeerHeM7tH2qr0aOrC4wzxPOVaGF3rJNVuHX+CSta1faXxgohrVotWKWcNzFC0NzVC8PqJEBAQEBAQEBAQEBAQEBAQEBAQf//Z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/>
          </a:p>
        </p:txBody>
      </p:sp>
      <p:sp>
        <p:nvSpPr>
          <p:cNvPr id="45061" name="Прямоугольник 1"/>
          <p:cNvSpPr>
            <a:spLocks noChangeArrowheads="1"/>
          </p:cNvSpPr>
          <p:nvPr/>
        </p:nvSpPr>
        <p:spPr bwMode="auto">
          <a:xfrm>
            <a:off x="176213" y="1004888"/>
            <a:ext cx="8815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b="1">
                <a:solidFill>
                  <a:schemeClr val="tx2"/>
                </a:solidFill>
              </a:rPr>
              <a:t>В целях совершенствования норм обеспечения работников средствами индивидуальной защиты приняты следующие документы: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1013" y="1454150"/>
            <a:ext cx="8474075" cy="461963"/>
          </a:xfrm>
          <a:prstGeom prst="rect">
            <a:avLst/>
          </a:prstGeom>
          <a:ln w="31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algn="ctr">
              <a:defRPr/>
            </a:pPr>
            <a:r>
              <a:rPr lang="ru-RU" sz="1100" dirty="0"/>
              <a:t>Типовые нормы выдачи СИЗ работникам </a:t>
            </a:r>
            <a:r>
              <a:rPr lang="ru-RU" sz="1100" b="1" dirty="0"/>
              <a:t>действующих и строящихся шахт, разрезов и организаций угольной и сланцевой промышленности</a:t>
            </a:r>
            <a:r>
              <a:rPr lang="ru-RU" sz="1100" dirty="0"/>
              <a:t>, утв. приказом Минтруда России от 02.08.2013 № 341н</a:t>
            </a:r>
            <a:r>
              <a:rPr lang="ru-RU" sz="1100" i="1" dirty="0"/>
              <a:t> </a:t>
            </a:r>
            <a:endParaRPr lang="ru-RU" sz="1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8613" y="1498600"/>
            <a:ext cx="395287" cy="35877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Прямоугольник 22"/>
          <p:cNvSpPr/>
          <p:nvPr/>
        </p:nvSpPr>
        <p:spPr>
          <a:xfrm>
            <a:off x="481013" y="1960563"/>
            <a:ext cx="8474075" cy="450850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algn="ctr">
              <a:defRPr/>
            </a:pPr>
            <a:r>
              <a:rPr lang="ru-RU" sz="1100" dirty="0"/>
              <a:t>Типовые нормы выдачи СИЗ работникам </a:t>
            </a:r>
            <a:r>
              <a:rPr lang="ru-RU" sz="1100" b="1" dirty="0"/>
              <a:t>горной и металлургической промышленности и металлургических производств других отраслей промышленности</a:t>
            </a:r>
            <a:r>
              <a:rPr lang="ru-RU" sz="1100" dirty="0"/>
              <a:t>, утв. приказом Минтруда России  от 01.11.2013 № 652н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1013" y="2466975"/>
            <a:ext cx="8474075" cy="461963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algn="ctr">
              <a:defRPr/>
            </a:pPr>
            <a:r>
              <a:rPr lang="ru-RU" sz="1100" dirty="0"/>
              <a:t>Изменения в Типовые нормы выдачи СИЗ работникам </a:t>
            </a:r>
            <a:r>
              <a:rPr lang="ru-RU" sz="1100" b="1" dirty="0"/>
              <a:t>организаций электроэнергетической промышленности</a:t>
            </a:r>
            <a:r>
              <a:rPr lang="ru-RU" sz="1100" dirty="0"/>
              <a:t>, утв. Приказом Минтруда России от 12.12.2013 № 735н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85775" y="3001963"/>
            <a:ext cx="8474075" cy="450850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algn="ctr">
              <a:defRPr/>
            </a:pPr>
            <a:r>
              <a:rPr lang="ru-RU" sz="1100" dirty="0"/>
              <a:t>Изменения в Типовых норм бесплатной выдачи работникам </a:t>
            </a:r>
            <a:r>
              <a:rPr lang="ru-RU" sz="1100" b="1" dirty="0"/>
              <a:t>смывающих и (или) обезвреживающих средств</a:t>
            </a:r>
            <a:r>
              <a:rPr lang="ru-RU" sz="1100" dirty="0"/>
              <a:t>, утв. приказ  от 07.02.2013 № 48н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8613" y="2020888"/>
            <a:ext cx="395287" cy="35877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328613" y="2514600"/>
            <a:ext cx="395287" cy="360363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рямоугольник 16"/>
          <p:cNvSpPr/>
          <p:nvPr/>
        </p:nvSpPr>
        <p:spPr>
          <a:xfrm>
            <a:off x="344488" y="3049588"/>
            <a:ext cx="395287" cy="358775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5070" name="TextBox 5"/>
          <p:cNvSpPr txBox="1">
            <a:spLocks noChangeArrowheads="1"/>
          </p:cNvSpPr>
          <p:nvPr/>
        </p:nvSpPr>
        <p:spPr bwMode="auto">
          <a:xfrm>
            <a:off x="344488" y="3656013"/>
            <a:ext cx="8647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200" b="1">
                <a:solidFill>
                  <a:schemeClr val="tx2"/>
                </a:solidFill>
              </a:rPr>
              <a:t>На Едином портале для размещения информации </a:t>
            </a:r>
            <a:r>
              <a:rPr lang="en-US" altLang="ru-RU" sz="1200" b="1">
                <a:solidFill>
                  <a:schemeClr val="tx2"/>
                </a:solidFill>
              </a:rPr>
              <a:t>(</a:t>
            </a:r>
            <a:r>
              <a:rPr lang="en-US" altLang="ru-RU" sz="1200" b="1" i="1">
                <a:solidFill>
                  <a:schemeClr val="tx2"/>
                </a:solidFill>
                <a:hlinkClick r:id="rId5"/>
              </a:rPr>
              <a:t>www.regulation.gov.ru</a:t>
            </a:r>
            <a:r>
              <a:rPr lang="en-US" altLang="ru-RU" sz="1200" b="1">
                <a:solidFill>
                  <a:schemeClr val="tx2"/>
                </a:solidFill>
              </a:rPr>
              <a:t>) </a:t>
            </a:r>
            <a:r>
              <a:rPr lang="ru-RU" altLang="ru-RU" sz="1200" b="1">
                <a:solidFill>
                  <a:schemeClr val="tx2"/>
                </a:solidFill>
              </a:rPr>
              <a:t>опубликованы проекты следующие приказов Минтруда России: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81000" y="4576763"/>
            <a:ext cx="8453438" cy="334962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Изменения в </a:t>
            </a:r>
            <a:r>
              <a:rPr lang="ru-RU" sz="1100" b="1" dirty="0"/>
              <a:t>Межотраслевые правила обеспечения работников СИЗ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90525" y="4997450"/>
            <a:ext cx="8453438" cy="390525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Типовые нормы выдачи СИЗ </a:t>
            </a:r>
            <a:r>
              <a:rPr lang="ru-RU" sz="1100" b="1" dirty="0"/>
              <a:t>работникам нефтеперерабатывающей и нефтехимической промышленности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81000" y="5478463"/>
            <a:ext cx="8455025" cy="534987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Типовые нормы выдачи СИЗ </a:t>
            </a:r>
            <a:r>
              <a:rPr lang="ru-RU" sz="1100" b="1" dirty="0"/>
              <a:t>работникам целлюлозно-бумажного, гидролизного, лесохимического и деревообрабатывающего производств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1475" y="6091238"/>
            <a:ext cx="8455025" cy="385762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Типовые нормы выдачи СИЗ </a:t>
            </a:r>
            <a:r>
              <a:rPr lang="ru-RU" sz="1100" b="1" dirty="0"/>
              <a:t>работникам судостроительных и судоремонтных организаций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76238" y="4154488"/>
            <a:ext cx="8453437" cy="360362"/>
          </a:xfrm>
          <a:prstGeom prst="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Типовые нормы выдачи СИЗ </a:t>
            </a:r>
            <a:r>
              <a:rPr lang="ru-RU" sz="1100" b="1" dirty="0"/>
              <a:t>работникам сквозных профессий и должностей всех видов экономической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www.prohandmade.ru/wp-content/uploads/2012/01/422444a993249069c6858c5b538624d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76475"/>
            <a:ext cx="863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Заголовок 1"/>
          <p:cNvSpPr>
            <a:spLocks/>
          </p:cNvSpPr>
          <p:nvPr/>
        </p:nvSpPr>
        <p:spPr bwMode="auto">
          <a:xfrm>
            <a:off x="0" y="188913"/>
            <a:ext cx="8856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chemeClr val="tx2"/>
              </a:solidFill>
              <a:latin typeface="Helio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3" y="571500"/>
            <a:ext cx="4321175" cy="1374775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0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74900" y="2281238"/>
            <a:ext cx="2447925" cy="3587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bg1">
                    <a:lumMod val="95000"/>
                  </a:schemeClr>
                </a:solidFill>
              </a:rPr>
              <a:t>Выявлены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70638" y="3321050"/>
            <a:ext cx="2447925" cy="431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1"/>
                </a:solidFill>
              </a:rPr>
              <a:t>Не выявлены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9888" y="2924175"/>
            <a:ext cx="5210175" cy="504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Исследования и измерения идентифицированных факторов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48263" y="2173288"/>
            <a:ext cx="3887787" cy="5746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Идентификация вредных и опасных факторов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369888" y="698500"/>
            <a:ext cx="40322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Рабочие места, сотрудников, чьи профессии  или должности предусмотрены Списками, предоставляются гарантии и компенсации по иным НПА, ранее установлены вредные условия труда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5288" y="4365625"/>
            <a:ext cx="2303462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Вредные и опасные условия труда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335713" y="4311650"/>
            <a:ext cx="2520950" cy="865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Декларирование соответствия условий труда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716463" y="620713"/>
            <a:ext cx="4319587" cy="132556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Рабочие места сотрудников,</a:t>
            </a: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 чьи профессии или должности </a:t>
            </a:r>
            <a:r>
              <a:rPr lang="ru-RU" dirty="0">
                <a:solidFill>
                  <a:srgbClr val="C00000"/>
                </a:solidFill>
                <a:cs typeface="Times New Roman" pitchFamily="18" charset="0"/>
              </a:rPr>
              <a:t>не предусмотрены </a:t>
            </a:r>
            <a:r>
              <a:rPr lang="ru-RU" sz="1400" dirty="0">
                <a:solidFill>
                  <a:schemeClr val="tx1"/>
                </a:solidFill>
              </a:rPr>
              <a:t>Списками, </a:t>
            </a:r>
            <a:r>
              <a:rPr lang="ru-RU" sz="1400" dirty="0">
                <a:solidFill>
                  <a:srgbClr val="C00000"/>
                </a:solidFill>
              </a:rPr>
              <a:t>не предоставляются </a:t>
            </a:r>
            <a:r>
              <a:rPr lang="ru-RU" sz="1400" dirty="0">
                <a:solidFill>
                  <a:schemeClr val="tx1"/>
                </a:solidFill>
              </a:rPr>
              <a:t>гарантии и компенсации по иным НПА, </a:t>
            </a:r>
            <a:r>
              <a:rPr lang="ru-RU" sz="1400" dirty="0">
                <a:solidFill>
                  <a:srgbClr val="C00000"/>
                </a:solidFill>
              </a:rPr>
              <a:t>ранее 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не установлены </a:t>
            </a:r>
            <a:r>
              <a:rPr lang="ru-RU" sz="1400" dirty="0">
                <a:solidFill>
                  <a:schemeClr val="tx1"/>
                </a:solidFill>
              </a:rPr>
              <a:t>вредные условия труда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23850" y="3644900"/>
            <a:ext cx="5256213" cy="431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Определение класса условий труда</a:t>
            </a:r>
          </a:p>
        </p:txBody>
      </p:sp>
      <p:pic>
        <p:nvPicPr>
          <p:cNvPr id="41999" name="Picture 4" descr="http://www.restate.ru/materials/attachment/bc940a0a7c9408e8d9ae791c340fef8d526847cc/%D0%A1%D0%A0%D0%9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69255"/>
            <a:ext cx="57626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Скругленный прямоугольник 39"/>
          <p:cNvSpPr/>
          <p:nvPr/>
        </p:nvSpPr>
        <p:spPr>
          <a:xfrm>
            <a:off x="3563938" y="4365625"/>
            <a:ext cx="2447925" cy="863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Оптимальные и допустимые условия труда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50825" y="5589588"/>
            <a:ext cx="2592388" cy="7921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Дополнительные тарифы страховых взносов в ПРФ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203575" y="5589588"/>
            <a:ext cx="2879725" cy="8620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0" dirty="0">
                <a:solidFill>
                  <a:schemeClr val="tx2"/>
                </a:solidFill>
              </a:rPr>
              <a:t>Иные гарантии и компенсации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1619250" y="1946275"/>
            <a:ext cx="0" cy="995363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15" idx="0"/>
          </p:cNvCxnSpPr>
          <p:nvPr/>
        </p:nvCxnSpPr>
        <p:spPr>
          <a:xfrm>
            <a:off x="7092950" y="1946275"/>
            <a:ext cx="0" cy="227013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1" idx="3"/>
          </p:cNvCxnSpPr>
          <p:nvPr/>
        </p:nvCxnSpPr>
        <p:spPr>
          <a:xfrm flipH="1">
            <a:off x="4822825" y="2460625"/>
            <a:ext cx="325438" cy="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13" idx="0"/>
          </p:cNvCxnSpPr>
          <p:nvPr/>
        </p:nvCxnSpPr>
        <p:spPr>
          <a:xfrm flipH="1">
            <a:off x="7594600" y="2747963"/>
            <a:ext cx="1588" cy="573087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3348038" y="2640013"/>
            <a:ext cx="0" cy="284162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3" idx="2"/>
            <a:endCxn id="26" idx="0"/>
          </p:cNvCxnSpPr>
          <p:nvPr/>
        </p:nvCxnSpPr>
        <p:spPr>
          <a:xfrm>
            <a:off x="7594600" y="3752850"/>
            <a:ext cx="1588" cy="55880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619250" y="3429000"/>
            <a:ext cx="0" cy="21590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4572000" y="3429000"/>
            <a:ext cx="0" cy="215900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1619250" y="4076700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2698750" y="5192713"/>
            <a:ext cx="757238" cy="396875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339975" y="4076700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5364163" y="4076700"/>
            <a:ext cx="0" cy="287338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500563" y="4076700"/>
            <a:ext cx="0" cy="28733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1114425" y="5229225"/>
            <a:ext cx="1588" cy="360363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25" idx="3"/>
          </p:cNvCxnSpPr>
          <p:nvPr/>
        </p:nvCxnSpPr>
        <p:spPr>
          <a:xfrm>
            <a:off x="2698750" y="4797425"/>
            <a:ext cx="1512888" cy="792163"/>
          </a:xfrm>
          <a:prstGeom prst="straightConnector1">
            <a:avLst/>
          </a:prstGeom>
          <a:ln w="190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18" name="Заголовок 1"/>
          <p:cNvSpPr>
            <a:spLocks/>
          </p:cNvSpPr>
          <p:nvPr/>
        </p:nvSpPr>
        <p:spPr bwMode="auto">
          <a:xfrm>
            <a:off x="179388" y="115888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chemeClr val="tx2"/>
                </a:solidFill>
                <a:latin typeface="Helios"/>
              </a:rPr>
              <a:t>ПРОЦЕДУРА СПЕЦИАЛЬНОЙ ОЦЕНКИ УСЛОВИЙ ТРУДА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8750" y="260350"/>
            <a:ext cx="8824913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 Идентификация потенциально вредных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и (или) опасных производственных факторов</a:t>
            </a:r>
          </a:p>
        </p:txBody>
      </p:sp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414338" y="1196975"/>
            <a:ext cx="83534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/>
            <a:r>
              <a:rPr lang="ru-RU" sz="2400" b="0">
                <a:solidFill>
                  <a:srgbClr val="C00000"/>
                </a:solidFill>
              </a:rPr>
              <a:t>Идентификация</a:t>
            </a:r>
            <a:r>
              <a:rPr lang="ru-RU" sz="2400" b="0"/>
              <a:t> – процедура </a:t>
            </a:r>
            <a:r>
              <a:rPr lang="ru-RU" sz="2400" b="0">
                <a:solidFill>
                  <a:srgbClr val="C00000"/>
                </a:solidFill>
              </a:rPr>
              <a:t>сопоставления и установления совпадения</a:t>
            </a:r>
            <a:r>
              <a:rPr lang="ru-RU" sz="2400" b="0"/>
              <a:t> </a:t>
            </a:r>
          </a:p>
          <a:p>
            <a:pPr indent="358775"/>
            <a:r>
              <a:rPr lang="ru-RU" sz="2400" b="0">
                <a:solidFill>
                  <a:srgbClr val="C00000"/>
                </a:solidFill>
              </a:rPr>
              <a:t>имеющихся</a:t>
            </a:r>
            <a:r>
              <a:rPr lang="ru-RU" sz="2400" b="0"/>
              <a:t> на рабочих местах факторов производственной среды и трудового процесса </a:t>
            </a:r>
          </a:p>
          <a:p>
            <a:pPr indent="358775"/>
            <a:r>
              <a:rPr lang="ru-RU" sz="2400" b="0">
                <a:solidFill>
                  <a:srgbClr val="C00000"/>
                </a:solidFill>
              </a:rPr>
              <a:t>с факторами </a:t>
            </a:r>
            <a:r>
              <a:rPr lang="ru-RU" sz="2400" b="0"/>
              <a:t>производственной среды и трудового процесса</a:t>
            </a:r>
            <a:r>
              <a:rPr lang="ru-RU" sz="2400" b="0">
                <a:solidFill>
                  <a:srgbClr val="C00000"/>
                </a:solidFill>
              </a:rPr>
              <a:t>, предусмотренными классификатором </a:t>
            </a:r>
            <a:r>
              <a:rPr lang="ru-RU" sz="2400" b="0"/>
              <a:t>вредных и (или) опасных производственных факторов, утвержденным приказом Минтруда России от 24.01.2014 № 33н.</a:t>
            </a:r>
          </a:p>
          <a:p>
            <a:pPr indent="358775"/>
            <a:r>
              <a:rPr lang="ru-RU" sz="2400" b="0"/>
              <a:t> Процедура осуществления идентификации потенциально вредных и (или) опасных производственных факторов установлена приказом Минтруда России от 24.01.2014 № 33н.</a:t>
            </a:r>
          </a:p>
          <a:p>
            <a:pPr indent="358775"/>
            <a:endParaRPr lang="ru-RU" sz="2400" b="0"/>
          </a:p>
        </p:txBody>
      </p:sp>
      <p:sp>
        <p:nvSpPr>
          <p:cNvPr id="43013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10, ч. 1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684213" y="5589588"/>
            <a:ext cx="7745412" cy="7667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84213" y="4868863"/>
            <a:ext cx="7745412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84213" y="4365625"/>
            <a:ext cx="7745412" cy="50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84213" y="3068638"/>
            <a:ext cx="7745412" cy="1296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44038" name="Скругленный прямоугольник 3"/>
          <p:cNvSpPr>
            <a:spLocks noChangeArrowheads="1"/>
          </p:cNvSpPr>
          <p:nvPr/>
        </p:nvSpPr>
        <p:spPr bwMode="auto">
          <a:xfrm>
            <a:off x="1258888" y="1989138"/>
            <a:ext cx="6697662" cy="358775"/>
          </a:xfrm>
          <a:prstGeom prst="roundRect">
            <a:avLst>
              <a:gd name="adj" fmla="val 16667"/>
            </a:avLst>
          </a:prstGeom>
          <a:solidFill>
            <a:srgbClr val="FF575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9" name="Скругленный прямоугольник 2"/>
          <p:cNvSpPr>
            <a:spLocks noChangeArrowheads="1"/>
          </p:cNvSpPr>
          <p:nvPr/>
        </p:nvSpPr>
        <p:spPr bwMode="auto">
          <a:xfrm>
            <a:off x="827088" y="1052513"/>
            <a:ext cx="7488237" cy="71913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8750" y="260350"/>
            <a:ext cx="8824913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 Идентификация потенциально вредных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и (или) опасных производственных факторов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288" y="1052513"/>
            <a:ext cx="8353425" cy="5273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Идентификация на рабочих местах </a:t>
            </a:r>
          </a:p>
          <a:p>
            <a:pPr algn="ctr">
              <a:defRPr/>
            </a:pP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осуществляется экспертом </a:t>
            </a:r>
            <a:r>
              <a:rPr lang="ru-RU" sz="2000" b="0" dirty="0">
                <a:latin typeface="Arial" charset="0"/>
                <a:cs typeface="Arial" charset="0"/>
              </a:rPr>
              <a:t>организации, проводящей СОУТ </a:t>
            </a:r>
          </a:p>
          <a:p>
            <a:pPr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Результаты идентификации утверждаются комиссией</a:t>
            </a:r>
          </a:p>
          <a:p>
            <a:pPr>
              <a:defRPr/>
            </a:pPr>
            <a:endParaRPr lang="ru-RU" sz="2000" b="0" dirty="0">
              <a:latin typeface="Arial" charset="0"/>
              <a:cs typeface="Arial" charset="0"/>
            </a:endParaRPr>
          </a:p>
          <a:p>
            <a:pPr algn="ctr">
              <a:spcAft>
                <a:spcPts val="1200"/>
              </a:spcAft>
              <a:defRPr/>
            </a:pPr>
            <a:r>
              <a:rPr lang="ru-RU" sz="2000" dirty="0">
                <a:latin typeface="Arial" charset="0"/>
                <a:cs typeface="Arial" charset="0"/>
              </a:rPr>
              <a:t>При идентификации должны учитываться:</a:t>
            </a:r>
            <a:endParaRPr lang="ru-RU" sz="1000" dirty="0">
              <a:latin typeface="Arial" charset="0"/>
              <a:cs typeface="Arial" charset="0"/>
            </a:endParaRPr>
          </a:p>
          <a:p>
            <a:pPr marL="3175" algn="ctr">
              <a:spcAft>
                <a:spcPts val="1200"/>
              </a:spcAft>
              <a:tabLst>
                <a:tab pos="358775" algn="l"/>
              </a:tabLst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производственное оборудование, материалы и сырье, используемые работниками и являющиеся источниками </a:t>
            </a:r>
            <a:br>
              <a:rPr lang="ru-RU" sz="2000" b="0" dirty="0">
                <a:latin typeface="Arial" charset="0"/>
                <a:cs typeface="Arial" charset="0"/>
              </a:rPr>
            </a:br>
            <a:r>
              <a:rPr lang="ru-RU" sz="2000" b="0" dirty="0">
                <a:latin typeface="Arial" charset="0"/>
                <a:cs typeface="Arial" charset="0"/>
              </a:rPr>
              <a:t>вредных и (или) опасных производственных факторов, </a:t>
            </a:r>
            <a:br>
              <a:rPr lang="ru-RU" sz="2000" b="0" dirty="0">
                <a:latin typeface="Arial" charset="0"/>
                <a:cs typeface="Arial" charset="0"/>
              </a:rPr>
            </a:br>
            <a:r>
              <a:rPr lang="ru-RU" sz="2000" b="0" dirty="0">
                <a:latin typeface="Arial" charset="0"/>
                <a:cs typeface="Arial" charset="0"/>
              </a:rPr>
              <a:t>которые идентифицируются</a:t>
            </a:r>
          </a:p>
          <a:p>
            <a:pPr marL="3175" algn="ctr">
              <a:spcAft>
                <a:spcPts val="1200"/>
              </a:spcAft>
              <a:tabLst>
                <a:tab pos="358775" algn="l"/>
              </a:tabLst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результаты ранее проводившихся исследований и измерений</a:t>
            </a:r>
          </a:p>
          <a:p>
            <a:pPr marL="3175" algn="ctr">
              <a:spcAft>
                <a:spcPts val="1200"/>
              </a:spcAft>
              <a:tabLst>
                <a:tab pos="358775" algn="l"/>
              </a:tabLst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случаи производственного травматизма </a:t>
            </a:r>
            <a:br>
              <a:rPr lang="ru-RU" sz="2000" b="0" dirty="0">
                <a:latin typeface="Arial" charset="0"/>
                <a:cs typeface="Arial" charset="0"/>
              </a:rPr>
            </a:br>
            <a:r>
              <a:rPr lang="ru-RU" sz="2000" b="0" dirty="0">
                <a:latin typeface="Arial" charset="0"/>
                <a:cs typeface="Arial" charset="0"/>
              </a:rPr>
              <a:t>и (или) установления профессионального заболевания</a:t>
            </a:r>
          </a:p>
          <a:p>
            <a:pPr marL="3175" algn="ctr">
              <a:spcAft>
                <a:spcPts val="1200"/>
              </a:spcAft>
              <a:tabLst>
                <a:tab pos="358775" algn="l"/>
              </a:tabLst>
              <a:defRPr/>
            </a:pP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предложения работников по осуществлению </a:t>
            </a:r>
            <a:b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ru-RU" sz="2000" b="0" dirty="0">
                <a:solidFill>
                  <a:srgbClr val="C00000"/>
                </a:solidFill>
                <a:latin typeface="Arial" charset="0"/>
                <a:cs typeface="Arial" charset="0"/>
              </a:rPr>
              <a:t>на их рабочих местах идентификации</a:t>
            </a:r>
          </a:p>
        </p:txBody>
      </p:sp>
      <p:sp>
        <p:nvSpPr>
          <p:cNvPr id="44043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10, части 2 - 3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sz="2600" b="1" dirty="0" smtClean="0">
                <a:solidFill>
                  <a:srgbClr val="C00000"/>
                </a:solidFill>
              </a:rPr>
              <a:t> Идентификация не осуществляется в отношении:</a:t>
            </a:r>
          </a:p>
        </p:txBody>
      </p:sp>
      <p:sp>
        <p:nvSpPr>
          <p:cNvPr id="45060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8353425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355600" algn="l"/>
              </a:tabLst>
            </a:pPr>
            <a:r>
              <a:rPr lang="ru-RU" sz="2000" b="0"/>
              <a:t>	1) рабочих мест работников, профессии, должности, специальности которых включены в списки, с учетом которых осуществляется досрочное назначение трудовой пенсии по старости;</a:t>
            </a:r>
          </a:p>
          <a:p>
            <a:pPr>
              <a:tabLst>
                <a:tab pos="355600" algn="l"/>
              </a:tabLst>
            </a:pPr>
            <a:r>
              <a:rPr lang="ru-RU" sz="2000" b="0"/>
              <a:t>	2) рабочих мест, где работникам в связи с работой на которых работникам в соответствии с законодательными и иными нормативными правовыми актами предоставляются гарантии и компенсации за работу с вредными и (или) опасными условиями труда;</a:t>
            </a:r>
          </a:p>
          <a:p>
            <a:pPr>
              <a:tabLst>
                <a:tab pos="355600" algn="l"/>
              </a:tabLst>
            </a:pPr>
            <a:r>
              <a:rPr lang="ru-RU" sz="2000" b="0"/>
              <a:t>	3) рабочих мест, на которых по результатам ранее проведенных АРМ или СОУТ были установлены вредные и (или) опасные условия труда.</a:t>
            </a:r>
          </a:p>
          <a:p>
            <a:pPr>
              <a:tabLst>
                <a:tab pos="355600" algn="l"/>
              </a:tabLst>
            </a:pPr>
            <a:endParaRPr lang="ru-RU" sz="800" b="0"/>
          </a:p>
          <a:p>
            <a:pPr algn="ctr">
              <a:tabLst>
                <a:tab pos="355600" algn="l"/>
              </a:tabLst>
            </a:pPr>
            <a:r>
              <a:rPr lang="ru-RU" sz="2000"/>
              <a:t>Перечень подлежащих исследованиям вредных факторов </a:t>
            </a:r>
            <a:br>
              <a:rPr lang="ru-RU" sz="2000"/>
            </a:br>
            <a:r>
              <a:rPr lang="ru-RU" sz="2000"/>
              <a:t>на указанных рабочих местах определяется экспертом </a:t>
            </a:r>
            <a:br>
              <a:rPr lang="ru-RU" sz="2000"/>
            </a:br>
            <a:r>
              <a:rPr lang="ru-RU" sz="2000"/>
              <a:t>исходя из перечня производственных факторов, указанных в  Федеральном законе «О специальной оценке».</a:t>
            </a:r>
          </a:p>
        </p:txBody>
      </p:sp>
      <p:sp>
        <p:nvSpPr>
          <p:cNvPr id="45061" name="TextBox 7"/>
          <p:cNvSpPr txBox="1">
            <a:spLocks noChangeArrowheads="1"/>
          </p:cNvSpPr>
          <p:nvPr/>
        </p:nvSpPr>
        <p:spPr bwMode="auto">
          <a:xfrm>
            <a:off x="-6350" y="6518275"/>
            <a:ext cx="6048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10, части 6 - 7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Box 1"/>
          <p:cNvSpPr txBox="1">
            <a:spLocks noChangeArrowheads="1"/>
          </p:cNvSpPr>
          <p:nvPr/>
        </p:nvSpPr>
        <p:spPr bwMode="auto">
          <a:xfrm>
            <a:off x="395288" y="3357563"/>
            <a:ext cx="835342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</a:tabLst>
            </a:pPr>
            <a:r>
              <a:rPr lang="ru-RU" sz="2200" b="0"/>
              <a:t>Если факторы на рабочем месте </a:t>
            </a:r>
            <a:br>
              <a:rPr lang="ru-RU" sz="2200" b="0"/>
            </a:br>
            <a:r>
              <a:rPr lang="ru-RU" sz="2200"/>
              <a:t>не идентифицированы</a:t>
            </a:r>
            <a:r>
              <a:rPr lang="ru-RU" sz="2200" b="0"/>
              <a:t>, условия труда на данном рабочем месте признаются </a:t>
            </a:r>
            <a:r>
              <a:rPr lang="ru-RU" sz="2200"/>
              <a:t>комиссией</a:t>
            </a:r>
            <a:r>
              <a:rPr lang="ru-RU" sz="2200" b="0"/>
              <a:t> допустимыми, а исследования факторов </a:t>
            </a:r>
            <a:r>
              <a:rPr lang="ru-RU" sz="2200"/>
              <a:t>не проводятся</a:t>
            </a:r>
            <a:r>
              <a:rPr lang="ru-RU" sz="2200" b="0"/>
              <a:t>.</a:t>
            </a:r>
          </a:p>
          <a:p>
            <a:pPr algn="ctr">
              <a:tabLst>
                <a:tab pos="355600" algn="l"/>
              </a:tabLst>
            </a:pPr>
            <a:endParaRPr lang="ru-RU" b="0"/>
          </a:p>
          <a:p>
            <a:pPr algn="ctr">
              <a:tabLst>
                <a:tab pos="355600" algn="l"/>
              </a:tabLst>
            </a:pPr>
            <a:r>
              <a:rPr lang="ru-RU" sz="2200" b="0"/>
              <a:t>Если факторы на рабочем месте </a:t>
            </a:r>
            <a:r>
              <a:rPr lang="ru-RU" sz="2200"/>
              <a:t>идентифицированы</a:t>
            </a:r>
            <a:r>
              <a:rPr lang="ru-RU" sz="2200" b="0"/>
              <a:t>, </a:t>
            </a:r>
            <a:r>
              <a:rPr lang="ru-RU" sz="2200"/>
              <a:t>комиссия</a:t>
            </a:r>
            <a:r>
              <a:rPr lang="ru-RU" sz="2200" b="0"/>
              <a:t> принимает решение </a:t>
            </a:r>
            <a:r>
              <a:rPr lang="ru-RU" sz="2200"/>
              <a:t>о проведении</a:t>
            </a:r>
            <a:r>
              <a:rPr lang="ru-RU" sz="2200" b="0"/>
              <a:t> </a:t>
            </a:r>
            <a:r>
              <a:rPr lang="ru-RU" sz="2200"/>
              <a:t>исследований</a:t>
            </a:r>
            <a:r>
              <a:rPr lang="ru-RU" sz="2200" b="0"/>
              <a:t> данных факторов в порядке, установленном Федеральным законом.</a:t>
            </a:r>
          </a:p>
        </p:txBody>
      </p:sp>
      <p:sp>
        <p:nvSpPr>
          <p:cNvPr id="46084" name="TextBox 7"/>
          <p:cNvSpPr txBox="1">
            <a:spLocks noChangeArrowheads="1"/>
          </p:cNvSpPr>
          <p:nvPr/>
        </p:nvSpPr>
        <p:spPr bwMode="auto">
          <a:xfrm>
            <a:off x="0" y="6519863"/>
            <a:ext cx="6048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10, части 4 - 5</a:t>
            </a:r>
          </a:p>
        </p:txBody>
      </p:sp>
      <p:sp>
        <p:nvSpPr>
          <p:cNvPr id="46085" name="Заголовок 1"/>
          <p:cNvSpPr>
            <a:spLocks/>
          </p:cNvSpPr>
          <p:nvPr/>
        </p:nvSpPr>
        <p:spPr bwMode="auto">
          <a:xfrm>
            <a:off x="158750" y="260350"/>
            <a:ext cx="8824913" cy="720725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C00000"/>
                </a:solidFill>
              </a:rPr>
              <a:t> Идентификация потенциально вредных </a:t>
            </a:r>
            <a:br>
              <a:rPr lang="ru-RU" sz="2400">
                <a:solidFill>
                  <a:srgbClr val="C00000"/>
                </a:solidFill>
              </a:rPr>
            </a:br>
            <a:r>
              <a:rPr lang="ru-RU" sz="2400">
                <a:solidFill>
                  <a:srgbClr val="C00000"/>
                </a:solidFill>
              </a:rPr>
              <a:t>и (или) опасных производственных факторов</a:t>
            </a:r>
          </a:p>
        </p:txBody>
      </p:sp>
      <p:sp>
        <p:nvSpPr>
          <p:cNvPr id="46086" name="TextBox 1"/>
          <p:cNvSpPr txBox="1">
            <a:spLocks noChangeArrowheads="1"/>
          </p:cNvSpPr>
          <p:nvPr/>
        </p:nvSpPr>
        <p:spPr bwMode="auto">
          <a:xfrm>
            <a:off x="395288" y="1341438"/>
            <a:ext cx="835342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355600" algn="l"/>
              </a:tabLst>
            </a:pPr>
            <a:r>
              <a:rPr lang="ru-RU" sz="2200" b="0"/>
              <a:t>СОУТ на рабочих местах, где </a:t>
            </a:r>
            <a:r>
              <a:rPr lang="ru-RU" sz="2200"/>
              <a:t>идентификация </a:t>
            </a:r>
            <a:br>
              <a:rPr lang="ru-RU" sz="2200"/>
            </a:br>
            <a:r>
              <a:rPr lang="ru-RU" sz="2200"/>
              <a:t>не осуществляется</a:t>
            </a:r>
            <a:r>
              <a:rPr lang="ru-RU" sz="2200" b="0"/>
              <a:t> может проводиться поэтапно и должна быть </a:t>
            </a:r>
            <a:r>
              <a:rPr lang="ru-RU" sz="2200"/>
              <a:t>завершена не позднее чем 31 декабря 2018 года</a:t>
            </a:r>
            <a:r>
              <a:rPr lang="ru-RU" sz="2200" b="0"/>
              <a:t>.</a:t>
            </a:r>
          </a:p>
        </p:txBody>
      </p:sp>
      <p:sp>
        <p:nvSpPr>
          <p:cNvPr id="46087" name="TextBox 7"/>
          <p:cNvSpPr txBox="1">
            <a:spLocks noChangeArrowheads="1"/>
          </p:cNvSpPr>
          <p:nvPr/>
        </p:nvSpPr>
        <p:spPr bwMode="auto">
          <a:xfrm>
            <a:off x="0" y="2636838"/>
            <a:ext cx="6048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27, ч. 6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7"/>
          <p:cNvSpPr>
            <a:spLocks noChangeArrowheads="1"/>
          </p:cNvSpPr>
          <p:nvPr/>
        </p:nvSpPr>
        <p:spPr bwMode="auto">
          <a:xfrm>
            <a:off x="250825" y="5157788"/>
            <a:ext cx="8713788" cy="1079500"/>
          </a:xfrm>
          <a:prstGeom prst="roundRect">
            <a:avLst>
              <a:gd name="adj" fmla="val 16667"/>
            </a:avLst>
          </a:prstGeom>
          <a:solidFill>
            <a:srgbClr val="FF575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824912" cy="720725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4600" b="1" dirty="0" smtClean="0">
                <a:solidFill>
                  <a:srgbClr val="C00000"/>
                </a:solidFill>
              </a:rPr>
              <a:t>Декларирование</a:t>
            </a:r>
          </a:p>
        </p:txBody>
      </p:sp>
      <p:sp>
        <p:nvSpPr>
          <p:cNvPr id="139268" name="TextBox 1"/>
          <p:cNvSpPr txBox="1">
            <a:spLocks noChangeArrowheads="1"/>
          </p:cNvSpPr>
          <p:nvPr/>
        </p:nvSpPr>
        <p:spPr bwMode="auto">
          <a:xfrm>
            <a:off x="250825" y="1196975"/>
            <a:ext cx="86423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34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На рабочие места, на которых факторы не были идентифицированы, работодатель подает в соответствующий территориальный орган Государственной инспекции труда </a:t>
            </a:r>
            <a:r>
              <a:rPr lang="ru-RU" sz="2000" b="0">
                <a:latin typeface="Arial" charset="0"/>
                <a:cs typeface="Arial" charset="0"/>
              </a:rPr>
              <a:t/>
            </a:r>
            <a:br>
              <a:rPr lang="ru-RU" sz="2000" b="0">
                <a:latin typeface="Arial" charset="0"/>
                <a:cs typeface="Arial" charset="0"/>
              </a:rPr>
            </a:br>
            <a:r>
              <a:rPr lang="ru-RU" sz="2000" b="0" smtClean="0">
                <a:latin typeface="Arial" charset="0"/>
                <a:cs typeface="Arial" charset="0"/>
              </a:rPr>
              <a:t>декларацию </a:t>
            </a:r>
            <a:r>
              <a:rPr lang="ru-RU" sz="2000" b="0" dirty="0">
                <a:latin typeface="Arial" charset="0"/>
                <a:cs typeface="Arial" charset="0"/>
              </a:rPr>
              <a:t>соответствия условий труда государственным нормативным требованиям охраны труда.</a:t>
            </a:r>
          </a:p>
          <a:p>
            <a:pPr indent="533400" algn="just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Форма и порядок подачи декларации установил Минтруд России приказом от 07.02.2014 № 80н «О форме и порядке подачи декларации соответствия условий труда государственным нормативным требованиям охраны труда, Порядке формирования и ведения реестра деклараций соответствия условий труда государственным нормативным требованиям охраны труда» </a:t>
            </a:r>
            <a:br>
              <a:rPr lang="ru-RU" sz="2000" b="0" dirty="0">
                <a:latin typeface="Arial" charset="0"/>
                <a:cs typeface="Arial" charset="0"/>
              </a:rPr>
            </a:br>
            <a:r>
              <a:rPr lang="ru-RU" sz="2000" b="0" dirty="0">
                <a:latin typeface="Arial" charset="0"/>
                <a:cs typeface="Arial" charset="0"/>
              </a:rPr>
              <a:t>(</a:t>
            </a:r>
            <a:r>
              <a:rPr lang="ru-RU" sz="2000" dirty="0">
                <a:latin typeface="Arial" charset="0"/>
                <a:cs typeface="Arial" charset="0"/>
              </a:rPr>
              <a:t>приказ находится на регистрации в Минюсте России</a:t>
            </a:r>
            <a:r>
              <a:rPr lang="ru-RU" sz="2000" b="0" dirty="0">
                <a:latin typeface="Arial" charset="0"/>
                <a:cs typeface="Arial" charset="0"/>
              </a:rPr>
              <a:t>). </a:t>
            </a:r>
          </a:p>
          <a:p>
            <a:pPr algn="just">
              <a:defRPr/>
            </a:pPr>
            <a:endParaRPr lang="ru-RU" sz="1000" b="0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sz="1000" b="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Декларация подается работодателем в срок не позднее тридцати рабочих дней со дня утверждения отчета о проведении СОУТ </a:t>
            </a:r>
          </a:p>
          <a:p>
            <a:pPr algn="ctr">
              <a:defRPr/>
            </a:pPr>
            <a:r>
              <a:rPr lang="ru-RU" sz="2000" b="0" dirty="0">
                <a:latin typeface="Arial" charset="0"/>
                <a:cs typeface="Arial" charset="0"/>
              </a:rPr>
              <a:t>(приказ Минтруда России от 07.02.2014 № 80н, приложение № 2, п. 5)</a:t>
            </a:r>
          </a:p>
        </p:txBody>
      </p:sp>
      <p:sp>
        <p:nvSpPr>
          <p:cNvPr id="47110" name="TextBox 7"/>
          <p:cNvSpPr txBox="1">
            <a:spLocks noChangeArrowheads="1"/>
          </p:cNvSpPr>
          <p:nvPr/>
        </p:nvSpPr>
        <p:spPr bwMode="auto">
          <a:xfrm>
            <a:off x="0" y="6519863"/>
            <a:ext cx="60483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ФЗ от 28.12.2013 № 426-ФЗ, ст. 12, части 1 - 2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2417</Words>
  <Application>Microsoft Office PowerPoint</Application>
  <PresentationFormat>Экран (4:3)</PresentationFormat>
  <Paragraphs>308</Paragraphs>
  <Slides>31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Helios</vt:lpstr>
      <vt:lpstr>Times New Roman</vt:lpstr>
      <vt:lpstr>Тема Office</vt:lpstr>
      <vt:lpstr>Презентация PowerPoint</vt:lpstr>
      <vt:lpstr>Презентация PowerPoint</vt:lpstr>
      <vt:lpstr>Специальная оценка условий труда</vt:lpstr>
      <vt:lpstr>Презентация PowerPoint</vt:lpstr>
      <vt:lpstr> Идентификация потенциально вредных  и (или) опасных производственных факторов</vt:lpstr>
      <vt:lpstr> Идентификация потенциально вредных  и (или) опасных производственных факторов</vt:lpstr>
      <vt:lpstr> Идентификация не осуществляется в отношении:</vt:lpstr>
      <vt:lpstr>Презентация PowerPoint</vt:lpstr>
      <vt:lpstr>Декларирование</vt:lpstr>
      <vt:lpstr>Декларирование</vt:lpstr>
      <vt:lpstr> Исследования (испытания) и измерения  вредных и (или) опасных производственных факторов</vt:lpstr>
      <vt:lpstr> Исследования (испытания) и измерения  вредных и (или) опасных производственных факторов</vt:lpstr>
      <vt:lpstr> Исследования (испытания) и измерения  вредных и (или) опасных производственных факторов</vt:lpstr>
      <vt:lpstr>Решение о невозможности проведения исследований (испытаний) и измерений</vt:lpstr>
      <vt:lpstr>Вредные и (или) опасные факторы  производственной среды и трудового процесса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Методика проведения СОУТ</vt:lpstr>
      <vt:lpstr>Классификация условий труда</vt:lpstr>
      <vt:lpstr>Презентация PowerPoint</vt:lpstr>
      <vt:lpstr>Презентация PowerPoint</vt:lpstr>
      <vt:lpstr>Нормативная правовая основа обеспечения работников средствами индивидуальной защиты</vt:lpstr>
      <vt:lpstr>Актуализация Типовых норм выдачи работникам средств индивидуальной защиты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Sunrise</dc:creator>
  <cp:lastModifiedBy>Игнатанс Елена Виталисовна</cp:lastModifiedBy>
  <cp:revision>10</cp:revision>
  <dcterms:created xsi:type="dcterms:W3CDTF">2015-02-08T16:05:42Z</dcterms:created>
  <dcterms:modified xsi:type="dcterms:W3CDTF">2022-02-01T08:33:13Z</dcterms:modified>
</cp:coreProperties>
</file>