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9900" y="0"/>
            <a:ext cx="117221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Тмина </a:t>
            </a:r>
            <a:r>
              <a:rPr lang="ru-RU" sz="3600" b="1" dirty="0" smtClean="0">
                <a:latin typeface="Times New Roman" panose="02020603050405020304" pitchFamily="18" charset="0"/>
              </a:rPr>
              <a:t>обыкновенного плоды         C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ari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carvi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fructus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Тмин обыкновенный                    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Carum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carvi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</a:t>
            </a:r>
            <a:r>
              <a:rPr lang="ru-RU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Сельдерейные       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Apiaceae</a:t>
            </a:r>
            <a:endParaRPr lang="ru-RU" sz="4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9812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06094" y="1172096"/>
            <a:ext cx="6858001" cy="45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" name="Rectangle 90"/>
          <p:cNvSpPr>
            <a:spLocks noChangeArrowheads="1"/>
          </p:cNvSpPr>
          <p:nvPr/>
        </p:nvSpPr>
        <p:spPr bwMode="auto">
          <a:xfrm>
            <a:off x="2201166" y="1192337"/>
            <a:ext cx="13948462" cy="4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92"/>
          <p:cNvSpPr>
            <a:spLocks noChangeArrowheads="1"/>
          </p:cNvSpPr>
          <p:nvPr/>
        </p:nvSpPr>
        <p:spPr bwMode="auto">
          <a:xfrm>
            <a:off x="592667" y="421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94"/>
          <p:cNvSpPr>
            <a:spLocks noChangeArrowheads="1"/>
          </p:cNvSpPr>
          <p:nvPr/>
        </p:nvSpPr>
        <p:spPr bwMode="auto">
          <a:xfrm>
            <a:off x="5998088" y="41143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12"/>
          <p:cNvSpPr>
            <a:spLocks noChangeArrowheads="1"/>
          </p:cNvSpPr>
          <p:nvPr/>
        </p:nvSpPr>
        <p:spPr bwMode="auto">
          <a:xfrm>
            <a:off x="3924476" y="15201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14"/>
          <p:cNvSpPr>
            <a:spLocks noChangeArrowheads="1"/>
          </p:cNvSpPr>
          <p:nvPr/>
        </p:nvSpPr>
        <p:spPr bwMode="auto">
          <a:xfrm>
            <a:off x="1295400" y="4042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5867400" y="3993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52525" y="3557282"/>
            <a:ext cx="11041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 </a:t>
            </a:r>
            <a:r>
              <a:rPr lang="ru-RU" sz="2800" dirty="0" smtClean="0"/>
              <a:t>               </a:t>
            </a:r>
            <a:r>
              <a:rPr lang="en-US" sz="2800" dirty="0" smtClean="0"/>
              <a:t>L</a:t>
            </a:r>
            <a:r>
              <a:rPr lang="ru-RU" sz="2800" dirty="0"/>
              <a:t>-(+)-</a:t>
            </a:r>
            <a:r>
              <a:rPr lang="ru-RU" sz="2800" dirty="0" err="1"/>
              <a:t>карвон</a:t>
            </a:r>
            <a:r>
              <a:rPr lang="ru-RU" sz="2800" dirty="0"/>
              <a:t>                                 </a:t>
            </a:r>
            <a:r>
              <a:rPr lang="ru-RU" sz="2800" dirty="0" smtClean="0"/>
              <a:t>       </a:t>
            </a:r>
            <a:r>
              <a:rPr lang="ru-RU" sz="2800" dirty="0"/>
              <a:t>D-</a:t>
            </a:r>
            <a:r>
              <a:rPr lang="ru-RU" sz="2800" dirty="0" err="1"/>
              <a:t>лимонен</a:t>
            </a:r>
            <a:r>
              <a:rPr lang="ru-RU" sz="2800" dirty="0"/>
              <a:t>       </a:t>
            </a:r>
          </a:p>
        </p:txBody>
      </p:sp>
      <p:sp>
        <p:nvSpPr>
          <p:cNvPr id="3" name="Rectangle 160"/>
          <p:cNvSpPr>
            <a:spLocks noChangeArrowheads="1"/>
          </p:cNvSpPr>
          <p:nvPr/>
        </p:nvSpPr>
        <p:spPr bwMode="auto">
          <a:xfrm>
            <a:off x="4191000" y="11409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237133"/>
              </p:ext>
            </p:extLst>
          </p:nvPr>
        </p:nvGraphicFramePr>
        <p:xfrm>
          <a:off x="2874807" y="974585"/>
          <a:ext cx="5985185" cy="250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CS ChemDraw Drawing" r:id="rId3" imgW="4388796" imgH="1836010" progId="ChemDraw.Document.6.0">
                  <p:embed/>
                </p:oleObj>
              </mc:Choice>
              <mc:Fallback>
                <p:oleObj name="CS ChemDraw Drawing" r:id="rId3" imgW="4388796" imgH="1836010" progId="ChemDraw.Document.6.0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807" y="974585"/>
                        <a:ext cx="5985185" cy="25073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010160" y="4047595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4500" y="4891379"/>
            <a:ext cx="11341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</a:rPr>
              <a:t>Плоды тмина включены в ГФ </a:t>
            </a:r>
            <a:r>
              <a:rPr lang="en-US" sz="3200" dirty="0" smtClean="0">
                <a:latin typeface="Times New Roman" panose="02020603050405020304" pitchFamily="18" charset="0"/>
              </a:rPr>
              <a:t>XIV – </a:t>
            </a:r>
            <a:r>
              <a:rPr lang="ru-RU" sz="3200" smtClean="0">
                <a:latin typeface="Times New Roman" panose="02020603050405020304" pitchFamily="18" charset="0"/>
              </a:rPr>
              <a:t>ФС.2.5.0098.18. </a:t>
            </a:r>
            <a:r>
              <a:rPr lang="ru-RU" sz="3200" dirty="0">
                <a:latin typeface="Times New Roman" panose="02020603050405020304" pitchFamily="18" charset="0"/>
              </a:rPr>
              <a:t>Стандартизуются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>
                <a:latin typeface="Times New Roman" panose="02020603050405020304" pitchFamily="18" charset="0"/>
              </a:rPr>
              <a:t>– не менее 2%.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4768" y="165586"/>
            <a:ext cx="7593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тмина обыкновенного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68" y="897552"/>
            <a:ext cx="3973632" cy="5960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892929"/>
            <a:ext cx="5157301" cy="596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48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81</cp:revision>
  <dcterms:created xsi:type="dcterms:W3CDTF">2017-09-02T10:15:39Z</dcterms:created>
  <dcterms:modified xsi:type="dcterms:W3CDTF">2019-09-04T15:55:26Z</dcterms:modified>
</cp:coreProperties>
</file>