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112-5EAE-4780-9D27-20B238C8DD3E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3B9CC-C5B0-4306-834F-F104A72E2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418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112-5EAE-4780-9D27-20B238C8DD3E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3B9CC-C5B0-4306-834F-F104A72E2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185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112-5EAE-4780-9D27-20B238C8DD3E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3B9CC-C5B0-4306-834F-F104A72E2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7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112-5EAE-4780-9D27-20B238C8DD3E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3B9CC-C5B0-4306-834F-F104A72E2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360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112-5EAE-4780-9D27-20B238C8DD3E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3B9CC-C5B0-4306-834F-F104A72E2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946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112-5EAE-4780-9D27-20B238C8DD3E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3B9CC-C5B0-4306-834F-F104A72E2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626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112-5EAE-4780-9D27-20B238C8DD3E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3B9CC-C5B0-4306-834F-F104A72E2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884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112-5EAE-4780-9D27-20B238C8DD3E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3B9CC-C5B0-4306-834F-F104A72E2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76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112-5EAE-4780-9D27-20B238C8DD3E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3B9CC-C5B0-4306-834F-F104A72E2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0719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112-5EAE-4780-9D27-20B238C8DD3E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3B9CC-C5B0-4306-834F-F104A72E2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351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6B112-5EAE-4780-9D27-20B238C8DD3E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3B9CC-C5B0-4306-834F-F104A72E2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834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6B112-5EAE-4780-9D27-20B238C8DD3E}" type="datetimeFigureOut">
              <a:rPr lang="ru-RU" smtClean="0"/>
              <a:t>06.09.2023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3B9CC-C5B0-4306-834F-F104A72E2D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127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ТЕОРИЯ И МЕТОДОЛОГИЯ</a:t>
            </a:r>
            <a:br>
              <a:rPr lang="ru-RU" dirty="0" smtClean="0"/>
            </a:br>
            <a:r>
              <a:rPr lang="ru-RU" dirty="0" smtClean="0"/>
              <a:t>ПРОЕКТНОГО УПРАВЛЕНИЯ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Лекция 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4500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3031" y="972771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Результативность — все проекты нацелены на получение</a:t>
            </a:r>
          </a:p>
          <a:p>
            <a:r>
              <a:rPr lang="ru-RU" dirty="0" smtClean="0"/>
              <a:t>определенных результатов, иными словами, они направлены на достижение целей. Результатом выполнения проекта может быть:</a:t>
            </a:r>
          </a:p>
          <a:p>
            <a:r>
              <a:rPr lang="ru-RU" dirty="0" smtClean="0"/>
              <a:t>– продукт (промежуточный или конечный);</a:t>
            </a:r>
          </a:p>
          <a:p>
            <a:r>
              <a:rPr lang="ru-RU" dirty="0" smtClean="0"/>
              <a:t>– способность предоставлять услуги (например, бизнес-функции, поддерживающие производство или дистрибуцию лекарственных средств);</a:t>
            </a:r>
          </a:p>
          <a:p>
            <a:r>
              <a:rPr lang="ru-RU" dirty="0" smtClean="0"/>
              <a:t>– результаты — последствия или документы (например, исследовательский проект производит данные, которые можно использовать для определения объема и структуры потребительского</a:t>
            </a:r>
          </a:p>
          <a:p>
            <a:r>
              <a:rPr lang="ru-RU" dirty="0" smtClean="0"/>
              <a:t>спроса на конкретный лекарственный препарат).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1163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0423" y="963979"/>
            <a:ext cx="10515600" cy="435133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Сущность любого проекта заключается в деятельности, но для того, чтобы он был успешным, необходимо тщательное и продуманное управление этим проектом, служащее гарантией эффективной деятельности, ее направленности на достижение конечной цели.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386750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1292" y="911225"/>
            <a:ext cx="10515600" cy="4351338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Известно, что 85-90% случаев реализации проекта не укладываются в сроки, бюджет или не могут достичь необходимого содержания или уровня качества проекта. Основные причины этого:</a:t>
            </a:r>
          </a:p>
          <a:p>
            <a:r>
              <a:rPr lang="ru-RU" dirty="0" smtClean="0"/>
              <a:t>– некачественное обоснование (</a:t>
            </a:r>
            <a:r>
              <a:rPr lang="ru-RU" dirty="0" err="1" smtClean="0"/>
              <a:t>business</a:t>
            </a:r>
            <a:r>
              <a:rPr lang="ru-RU" dirty="0" smtClean="0"/>
              <a:t> </a:t>
            </a:r>
            <a:r>
              <a:rPr lang="ru-RU" dirty="0" err="1" smtClean="0"/>
              <a:t>case</a:t>
            </a:r>
            <a:r>
              <a:rPr lang="ru-RU" dirty="0" smtClean="0"/>
              <a:t>) проекта;</a:t>
            </a:r>
          </a:p>
          <a:p>
            <a:r>
              <a:rPr lang="ru-RU" dirty="0" smtClean="0"/>
              <a:t>– цели проекта не определены или определены не четко;</a:t>
            </a:r>
          </a:p>
          <a:p>
            <a:r>
              <a:rPr lang="ru-RU" dirty="0" smtClean="0"/>
              <a:t>– недостаток коммуникаций и управления заинтересованными</a:t>
            </a:r>
          </a:p>
          <a:p>
            <a:r>
              <a:rPr lang="ru-RU" dirty="0" smtClean="0"/>
              <a:t>сторонами;</a:t>
            </a:r>
          </a:p>
          <a:p>
            <a:r>
              <a:rPr lang="ru-RU" dirty="0" smtClean="0"/>
              <a:t>– выгоды и результаты проекта недостаточно определены или</a:t>
            </a:r>
          </a:p>
          <a:p>
            <a:r>
              <a:rPr lang="ru-RU" dirty="0" smtClean="0"/>
              <a:t>неизмеримы;</a:t>
            </a:r>
          </a:p>
          <a:p>
            <a:r>
              <a:rPr lang="ru-RU" dirty="0" smtClean="0"/>
              <a:t>– недостаточный контроль качества;</a:t>
            </a:r>
          </a:p>
          <a:p>
            <a:r>
              <a:rPr lang="ru-RU" dirty="0" smtClean="0"/>
              <a:t>– нереалистичная оценка стоимости и длительности проекта;</a:t>
            </a:r>
          </a:p>
          <a:p>
            <a:r>
              <a:rPr lang="ru-RU" dirty="0" smtClean="0"/>
              <a:t>– роли в проекте не определены;</a:t>
            </a:r>
          </a:p>
          <a:p>
            <a:r>
              <a:rPr lang="ru-RU" dirty="0" smtClean="0"/>
              <a:t>– недостаток руководства;</a:t>
            </a:r>
          </a:p>
          <a:p>
            <a:r>
              <a:rPr lang="ru-RU" dirty="0" smtClean="0"/>
              <a:t>– отсутствие ресурсов и не надлежащее управление ими.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7263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1631" y="832094"/>
            <a:ext cx="10515600" cy="435133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Применение методов управления проектами (проектного менеджмента), основанных на лучших практиках, позволяет при правильном внедрении и использовании повысить эффективность управления проектами, избежать большинства данных проблем.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5968582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2838" y="867264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Термин «проектный менеджмент» (управление проектами, проектное управление) происходит от английского понятия «</a:t>
            </a:r>
            <a:r>
              <a:rPr lang="ru-RU" dirty="0" err="1" smtClean="0"/>
              <a:t>project</a:t>
            </a:r>
            <a:r>
              <a:rPr lang="ru-RU" dirty="0" smtClean="0"/>
              <a:t> </a:t>
            </a:r>
            <a:r>
              <a:rPr lang="ru-RU" dirty="0" err="1" smtClean="0"/>
              <a:t>management</a:t>
            </a:r>
            <a:r>
              <a:rPr lang="ru-RU" dirty="0" smtClean="0"/>
              <a:t>». Управление проектом — это единство управленческих задач, организации, техники и средств для реализации проекта. Проектный менеджмент является комплексной междисциплинарной профессиональной деятельностью, которая имеет много общего с другими дисциплинами и профессиями, в том числе с разными сферами управленческой деятельности. Схематично положение проектного менеджмента и его взаимодействие с другими областями управленческих знаний можно представить следующим образом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70146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28238" y="361279"/>
            <a:ext cx="5791200" cy="41148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67508" y="572019"/>
            <a:ext cx="6096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 smtClean="0"/>
              <a:t>Сфера проектного менеджмента имеет свою уникальную область знаний, частично пересекающуюся с соседними областями. Область общего управления содержит знания, которые следует иметь каждому менеджеру проекта. Область технического управления содержит специальные знания в конкретной области деятельности. Это то, что делает менеджера проекта специалистом в этой области. Вспомогательные и поддерживающие дисциплины помогают менеджеру проекта лучше выполнять свои функции. Таким образом, проектный менеджмент − это то, что дает возможность вместе с общим и техническим управлением при поддержке вспомогательных дисциплин достигать успеха при реализации проектов.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560964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3031" y="779341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Проектный менеджмент может быть определен как: </a:t>
            </a:r>
          </a:p>
          <a:p>
            <a:r>
              <a:rPr lang="ru-RU" dirty="0" smtClean="0"/>
              <a:t>– особый вид управленческой деятельности, базирующийся на предварительной коллегиальной разработке модели действий по достижению оригинальной цели и направленный на реализацию данной модели; – методология организации, планирования, руководства, координации трудовых, финансовых, материально-технических ресурсов на протяжении всего проектного цикла, направленная на эффективное осуществление его целей путем применения современных методов, техники и технологии управления для достижения определенных в проекте результатов по составу и объему работ, стоимости, времени, качеству и удовлетворению участников проекта;</a:t>
            </a:r>
          </a:p>
          <a:p>
            <a:r>
              <a:rPr lang="ru-RU" dirty="0" smtClean="0"/>
              <a:t> – синтетическая научная дисциплина, объединяющая специальные знания тех областей деятельности, в которых осуществляются конкретные проекты, и современные управленческие подходы к руководству их реализацией.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0103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0615" y="796925"/>
            <a:ext cx="10515600" cy="4351338"/>
          </a:xfrm>
        </p:spPr>
        <p:txBody>
          <a:bodyPr>
            <a:noAutofit/>
          </a:bodyPr>
          <a:lstStyle/>
          <a:p>
            <a:r>
              <a:rPr lang="ru-RU" sz="3600" dirty="0" smtClean="0"/>
              <a:t>В фармацевтической практике проектный менеджмент будет пониматься, прежде всего, как вид управленческой деятельности, ориентированный на достижение запланированного результата посредством коллегиальной разработки модели действий, основанной на методологии организации, планирования, руководства и координации ресурсов.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052991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7669" y="972771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Методы проектного менеджмента позволяют избежать нежелательных, критических ситуаций при осуществлении проекта. Применение проектного менеджмента является действительно необходимым в зависимости от таких основных факторов, как:</a:t>
            </a:r>
          </a:p>
          <a:p>
            <a:r>
              <a:rPr lang="ru-RU" dirty="0" smtClean="0"/>
              <a:t> – масштабы проекта, объемы работ, их стоимость;</a:t>
            </a:r>
          </a:p>
          <a:p>
            <a:r>
              <a:rPr lang="ru-RU" dirty="0" smtClean="0"/>
              <a:t> – сложность проекта; – количество и взаимосвязи внутренних и внешних участников проекта; </a:t>
            </a:r>
          </a:p>
          <a:p>
            <a:r>
              <a:rPr lang="ru-RU" dirty="0" smtClean="0"/>
              <a:t>– вероятность изменений как в самом проекте, так и в его структуре, условиях, окружении и необходимость быстрого реагирования на них; – наличие конкурентов;</a:t>
            </a:r>
          </a:p>
          <a:p>
            <a:r>
              <a:rPr lang="ru-RU" dirty="0" smtClean="0"/>
              <a:t> – убежденность высшего руководства в необходимости специальной организационной структуры и персоны, ответственной за общую работу над проектом.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40322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9069" y="884848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Применение детальной и формализованной методологии управления проектами позволяет повысить эффективность реализации фармацевтических проектов в среднем на 20-30%. Более того, применение формализованной проектной структуры позволяет:</a:t>
            </a:r>
          </a:p>
          <a:p>
            <a:r>
              <a:rPr lang="ru-RU" dirty="0" smtClean="0"/>
              <a:t>– четче определить содержание проекта; </a:t>
            </a:r>
          </a:p>
          <a:p>
            <a:r>
              <a:rPr lang="ru-RU" dirty="0" smtClean="0"/>
              <a:t>– определить и согласовать цели и задачи проекта;</a:t>
            </a:r>
          </a:p>
          <a:p>
            <a:r>
              <a:rPr lang="ru-RU" dirty="0" smtClean="0"/>
              <a:t> – облегчить идентификацию необходимых для успешного завершения проекта ресурсов; </a:t>
            </a:r>
          </a:p>
          <a:p>
            <a:r>
              <a:rPr lang="ru-RU" dirty="0" smtClean="0"/>
              <a:t>– более прозрачно и четко распределить ответственность между проектными ролями; </a:t>
            </a:r>
          </a:p>
          <a:p>
            <a:r>
              <a:rPr lang="ru-RU" dirty="0" smtClean="0"/>
              <a:t>– сфокусировать усилия команды на достижении конечных выгод от проекта.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1758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понятия в области</a:t>
            </a:r>
            <a:br>
              <a:rPr lang="ru-RU" dirty="0" smtClean="0"/>
            </a:br>
            <a:r>
              <a:rPr lang="ru-RU" dirty="0" smtClean="0"/>
              <a:t>проектного менеджмента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В настоящее время существует большое количество определений понятия «проект». Проект, от англ. </a:t>
            </a:r>
            <a:r>
              <a:rPr lang="ru-RU" dirty="0" err="1" smtClean="0"/>
              <a:t>project</a:t>
            </a:r>
            <a:r>
              <a:rPr lang="ru-RU" dirty="0" smtClean="0"/>
              <a:t>, в буквальном</a:t>
            </a:r>
          </a:p>
          <a:p>
            <a:r>
              <a:rPr lang="ru-RU" dirty="0" smtClean="0"/>
              <a:t>переводе означает «что-либо, что задумывается и планируется».</a:t>
            </a:r>
          </a:p>
          <a:p>
            <a:r>
              <a:rPr lang="ru-RU" dirty="0" smtClean="0"/>
              <a:t>В русском языке слово «проект» приобрело значение разработанного плана, замысла чего-либо. Проект в самом широком смысле</a:t>
            </a:r>
          </a:p>
          <a:p>
            <a:r>
              <a:rPr lang="ru-RU" dirty="0" smtClean="0"/>
              <a:t>может пониматься как творческая, разумная, целеполагающая деятельность субъекта или как одноразовое намерение выполнения</a:t>
            </a:r>
          </a:p>
          <a:p>
            <a:r>
              <a:rPr lang="ru-RU" dirty="0" smtClean="0"/>
              <a:t>задачи.</a:t>
            </a:r>
          </a:p>
          <a:p>
            <a:r>
              <a:rPr lang="ru-RU" dirty="0" smtClean="0"/>
              <a:t>Примерами проектов могут служить:</a:t>
            </a:r>
          </a:p>
          <a:p>
            <a:r>
              <a:rPr lang="ru-RU" dirty="0" smtClean="0"/>
              <a:t>– разработка нового продукта или услуги;</a:t>
            </a:r>
          </a:p>
          <a:p>
            <a:r>
              <a:rPr lang="ru-RU" dirty="0" smtClean="0"/>
              <a:t>– осуществление изменений в структуре, кадрах и стиле организации;</a:t>
            </a:r>
          </a:p>
          <a:p>
            <a:r>
              <a:rPr lang="ru-RU" dirty="0" smtClean="0"/>
              <a:t>– разработка или приобретение новой или усовершенствованной информационной системы;</a:t>
            </a:r>
          </a:p>
          <a:p>
            <a:r>
              <a:rPr lang="ru-RU" dirty="0" smtClean="0"/>
              <a:t>– строительство здания или сооружения;</a:t>
            </a:r>
          </a:p>
          <a:p>
            <a:r>
              <a:rPr lang="ru-RU" dirty="0" smtClean="0"/>
              <a:t>– внедрение новой процедуры или нового процесса в организации.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51874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3030" y="849679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Необходимо различать общий менеджмент и проектный менеджмент. По функциональному наполнению они идентичны, т. е. функции проектного менеджмента включают следующие элементы общего менеджмента: </a:t>
            </a:r>
          </a:p>
          <a:p>
            <a:r>
              <a:rPr lang="ru-RU" dirty="0" smtClean="0"/>
              <a:t>– финансовый менеджмент — обеспечение бюджетных и других ограничений; </a:t>
            </a:r>
          </a:p>
          <a:p>
            <a:r>
              <a:rPr lang="ru-RU" dirty="0" smtClean="0"/>
              <a:t>– управление персоналом — определение профессионально-квалификационного состава, аппарата управления, мотивации и системы оплаты труда;</a:t>
            </a:r>
          </a:p>
          <a:p>
            <a:r>
              <a:rPr lang="ru-RU" dirty="0" smtClean="0"/>
              <a:t> – операционный (производственный) менеджмент; </a:t>
            </a:r>
          </a:p>
          <a:p>
            <a:r>
              <a:rPr lang="ru-RU" dirty="0" smtClean="0"/>
              <a:t>– логистика — закупки и поставки, определение потребностей, выбор поставщиков; </a:t>
            </a:r>
          </a:p>
          <a:p>
            <a:r>
              <a:rPr lang="ru-RU" dirty="0" smtClean="0"/>
              <a:t>– инжиниринг и управление качеством; – маркетинг — от </a:t>
            </a:r>
            <a:r>
              <a:rPr lang="ru-RU" dirty="0" err="1" smtClean="0"/>
              <a:t>прединвестиционной</a:t>
            </a:r>
            <a:r>
              <a:rPr lang="ru-RU" dirty="0" smtClean="0"/>
              <a:t> фазы до завершения проекта.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0447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9069" y="761756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Однако между общим и проектным менеджментом имеется ряд существенных отличий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994" y="1854445"/>
            <a:ext cx="7905750" cy="390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214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8539" y="849679"/>
            <a:ext cx="10515600" cy="4351338"/>
          </a:xfrm>
        </p:spPr>
        <p:txBody>
          <a:bodyPr/>
          <a:lstStyle/>
          <a:p>
            <a:r>
              <a:rPr lang="ru-RU" dirty="0" smtClean="0"/>
              <a:t>Проект как система деятельности существует ровно столько, сколько требуется для превращения замысла проекта в конечный результат, называемый проектным продуктом или просто продуктом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741" y="3025348"/>
            <a:ext cx="775335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1688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2161" y="832095"/>
            <a:ext cx="10515600" cy="4351338"/>
          </a:xfrm>
        </p:spPr>
        <p:txBody>
          <a:bodyPr/>
          <a:lstStyle/>
          <a:p>
            <a:r>
              <a:rPr lang="ru-RU" dirty="0" smtClean="0"/>
              <a:t>Продукт характеризует степень достижения целей проекта, является областью максимального внимания инициатора (заказчика) проекта и описывается с помощью совокупности характеристик конечного результата проекта. Таким образом, показатели качества оценивают содержание продукта. Успешность выполнения работ по проекту, т. е. содержание, является областью максимального внимания команды проекта и характеризуется, в частности тем, завершены ли работы согласно графику и в пределах сметной стоимости.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09845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22839" y="840887"/>
            <a:ext cx="10515600" cy="4351338"/>
          </a:xfrm>
        </p:spPr>
        <p:txBody>
          <a:bodyPr/>
          <a:lstStyle/>
          <a:p>
            <a:r>
              <a:rPr lang="ru-RU" dirty="0" smtClean="0"/>
              <a:t>Управление проектом происходит в условиях тройного ограничения (</a:t>
            </a:r>
            <a:r>
              <a:rPr lang="ru-RU" dirty="0" err="1" smtClean="0"/>
              <a:t>Triple</a:t>
            </a:r>
            <a:r>
              <a:rPr lang="ru-RU" dirty="0" smtClean="0"/>
              <a:t> </a:t>
            </a:r>
            <a:r>
              <a:rPr lang="ru-RU" dirty="0" err="1" smtClean="0"/>
              <a:t>Constraint</a:t>
            </a:r>
            <a:r>
              <a:rPr lang="ru-RU" dirty="0" smtClean="0"/>
              <a:t>): по стоимости проекта, по продолжительности проекта и по качеству (содержанию продукта): 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990" y="2453052"/>
            <a:ext cx="6073649" cy="404372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258288" y="2453052"/>
            <a:ext cx="473209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простейшем виде тройное ограничение читается следующим образом: «Это можно сделать быстро, дешево или качественно. Выберите две характеристики из трех, третьей придется пренебречь». Соответственно, область ответственности руководителя проекта изначально включала действия по определению наиболее</a:t>
            </a:r>
          </a:p>
          <a:p>
            <a:r>
              <a:rPr lang="ru-RU" dirty="0" smtClean="0"/>
              <a:t>жестких ограничивающих факторов (двух из трех сторон) и той третьей стороны, которая представлялась для заказчика наименее значимой.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33831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592" y="559533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Объектами проектирования в фармацевтической отрасли могут быть: – объекты материальной природы (например, объектом проектирования может быть строительство нового фармацевтического предприятия или создание нового лекарственного средства); в результате реализации проекта появляется новый объект, вещь, предмет или новые свойства; подобные объекты чаще связаны с техническим проектированием; </a:t>
            </a:r>
          </a:p>
          <a:p>
            <a:r>
              <a:rPr lang="ru-RU" dirty="0" smtClean="0"/>
              <a:t>– нематериальные (</a:t>
            </a:r>
            <a:r>
              <a:rPr lang="ru-RU" dirty="0" err="1" smtClean="0"/>
              <a:t>невещные</a:t>
            </a:r>
            <a:r>
              <a:rPr lang="ru-RU" dirty="0" smtClean="0"/>
              <a:t>) свойства и отношения (например, есть такие проекты, которые направлены не на достижение материального результата, а на получение информации о клиентах, изменение нашего отношения к той или иной проблеме). Такие проекты называются «проектами влияния».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29094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0277" y="893640"/>
            <a:ext cx="10515600" cy="435133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Примером служат: </a:t>
            </a:r>
          </a:p>
          <a:p>
            <a:r>
              <a:rPr lang="ru-RU" dirty="0" smtClean="0"/>
              <a:t>– рекламные кампании; </a:t>
            </a:r>
          </a:p>
          <a:p>
            <a:r>
              <a:rPr lang="ru-RU" dirty="0" smtClean="0"/>
              <a:t>– процессы (например, проектирование систем воздействия — идеологии ЗОЖ, организации и проведения школ пациентов с хроническими заболеваниями и т. д.). В этих системах имеет значение и идейная конструкция — концепция и соответствующие инструменты внедрения идей в сознание людей. Здесь широкий простор для разработки соответствующих социальных технологий, проектирования новых каналов коммуникации, стандартных алгоритмизированных элементов деятельности и т. д.); </a:t>
            </a:r>
          </a:p>
          <a:p>
            <a:r>
              <a:rPr lang="ru-RU" dirty="0" smtClean="0"/>
              <a:t>– услуги (сервис предварительного заказа лекарственных препаратов); </a:t>
            </a:r>
          </a:p>
          <a:p>
            <a:r>
              <a:rPr lang="ru-RU" dirty="0" smtClean="0"/>
              <a:t>– организации и структурные подразделения (в рамках проектирования организаций реализуются замыслы разного масштаба − проектируются, например, службы онлайн-консультирования пациентов, технологические линии на фармацевтических предприятиях и т. д.); </a:t>
            </a:r>
          </a:p>
          <a:p>
            <a:r>
              <a:rPr lang="ru-RU" dirty="0" smtClean="0"/>
              <a:t>– мероприятия (акции) — подготовка мероприятий может производиться с применением проектных методик (это относится к массовым мероприятиям − научным, праздничным, общественным);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76386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9069" y="1016733"/>
            <a:ext cx="10515600" cy="4351338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Основными инструментами, которые активно используются в проектном менеджменте, являются: </a:t>
            </a:r>
          </a:p>
          <a:p>
            <a:r>
              <a:rPr lang="ru-RU" dirty="0" smtClean="0"/>
              <a:t>– линейные модели (график, или диаграмма </a:t>
            </a:r>
            <a:r>
              <a:rPr lang="ru-RU" dirty="0" err="1" smtClean="0"/>
              <a:t>Ганта</a:t>
            </a:r>
            <a:r>
              <a:rPr lang="ru-RU" dirty="0" smtClean="0"/>
              <a:t>, циклограммы); </a:t>
            </a:r>
          </a:p>
          <a:p>
            <a:r>
              <a:rPr lang="ru-RU" dirty="0" smtClean="0"/>
              <a:t>– теория графов, объектом изменения которой выступает граф — геометрическая фигура, состоящая из конечного или бесконечного множества точек (вершин) и соединяющих эти точки линий. Существуют неориентированные графы (напр., маршрутная сеть) и ориентированные графы (например, сетевые модели). Те и другие могут быть иерархическими (древовидными) графами — дерево целей, дерево решений, дерево рисков, организационные структуры, причинно-следственная диаграмма, или диаграмма </a:t>
            </a:r>
            <a:r>
              <a:rPr lang="ru-RU" dirty="0" err="1" smtClean="0"/>
              <a:t>Исикавы</a:t>
            </a:r>
            <a:r>
              <a:rPr lang="ru-RU" dirty="0" smtClean="0"/>
              <a:t>; </a:t>
            </a:r>
          </a:p>
          <a:p>
            <a:r>
              <a:rPr lang="ru-RU" dirty="0" smtClean="0"/>
              <a:t>– матрицы ответственности, позволяющие распределить ответственность за выполнение различных работ в рамках проекта; </a:t>
            </a:r>
          </a:p>
          <a:p>
            <a:r>
              <a:rPr lang="ru-RU" dirty="0" smtClean="0"/>
              <a:t>– </a:t>
            </a:r>
            <a:r>
              <a:rPr lang="ru-RU" dirty="0" err="1" smtClean="0"/>
              <a:t>межфункциональные</a:t>
            </a:r>
            <a:r>
              <a:rPr lang="ru-RU" dirty="0" smtClean="0"/>
              <a:t> схемы; </a:t>
            </a:r>
          </a:p>
          <a:p>
            <a:r>
              <a:rPr lang="ru-RU" dirty="0" smtClean="0"/>
              <a:t>– блок-схемы процессов; – диаграммы взаимодействия; </a:t>
            </a:r>
          </a:p>
          <a:p>
            <a:r>
              <a:rPr lang="ru-RU" dirty="0" smtClean="0"/>
              <a:t>– схемы рабочих потоков; </a:t>
            </a:r>
          </a:p>
          <a:p>
            <a:r>
              <a:rPr lang="ru-RU" dirty="0" smtClean="0"/>
              <a:t>– сетевые матрицы, совмещающие сетевые модели и организационную структуру управления проектом.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9196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73369" y="928810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Методами проектного менеджмента являются:</a:t>
            </a:r>
          </a:p>
          <a:p>
            <a:r>
              <a:rPr lang="ru-RU" dirty="0" smtClean="0"/>
              <a:t>– сетевое планирование и управление;</a:t>
            </a:r>
          </a:p>
          <a:p>
            <a:r>
              <a:rPr lang="ru-RU" dirty="0" smtClean="0"/>
              <a:t>– календарное планирование;</a:t>
            </a:r>
          </a:p>
          <a:p>
            <a:r>
              <a:rPr lang="ru-RU" dirty="0" smtClean="0"/>
              <a:t>– логистика;</a:t>
            </a:r>
          </a:p>
          <a:p>
            <a:r>
              <a:rPr lang="ru-RU" dirty="0" smtClean="0"/>
              <a:t>– стандартное планирование;</a:t>
            </a:r>
          </a:p>
          <a:p>
            <a:r>
              <a:rPr lang="ru-RU" dirty="0" smtClean="0"/>
              <a:t>– структурное планирование;</a:t>
            </a:r>
          </a:p>
          <a:p>
            <a:r>
              <a:rPr lang="ru-RU" dirty="0" smtClean="0"/>
              <a:t>– ресурсное планирование;</a:t>
            </a:r>
          </a:p>
          <a:p>
            <a:r>
              <a:rPr lang="ru-RU" dirty="0" smtClean="0"/>
              <a:t>– компьютерное имитационное моделирование.</a:t>
            </a:r>
          </a:p>
          <a:p>
            <a:r>
              <a:rPr lang="ru-RU" dirty="0" smtClean="0"/>
              <a:t>В крупных организациях управление проектами координируется в рамках всей организации или ее частей в соответствии с ее стратегией. Координация обеспечивается централизованным управлением проектами, программами и портфелями.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84322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3708" y="963979"/>
            <a:ext cx="10515600" cy="4351338"/>
          </a:xfrm>
        </p:spPr>
        <p:txBody>
          <a:bodyPr/>
          <a:lstStyle/>
          <a:p>
            <a:r>
              <a:rPr lang="ru-RU" dirty="0" smtClean="0"/>
              <a:t>Портфель — это набор проектов или программ и других работ, объединенных вместе с целью эффективного управления данными работами для достижения стратегических целей. Портфель проектов — это всегда группа проектов и программ развития, ориентированных на использование одного типа ресурсов. Для портфеля проектов существенным является использование единых механизмов управления (портфель проектов всегда рассматривается «в привязке» к реализующей его организации), позволяющих наиболее эффективно достигать стратегических целей организации с учетом ресурсных ограничений.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6537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4915" y="770548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Существует два основных подхода к определению проекта:</a:t>
            </a:r>
          </a:p>
          <a:p>
            <a:r>
              <a:rPr lang="ru-RU" dirty="0" smtClean="0"/>
              <a:t>1. Проект — это целенаправленное, заранее проработанное и</a:t>
            </a:r>
          </a:p>
          <a:p>
            <a:r>
              <a:rPr lang="ru-RU" dirty="0" smtClean="0"/>
              <a:t>запланированное создание или модернизация физических объектов, технологических процессов, технической и организационной</a:t>
            </a:r>
          </a:p>
          <a:p>
            <a:r>
              <a:rPr lang="ru-RU" dirty="0" smtClean="0"/>
              <a:t>документации для них, материальных, финансовых, трудовых и</a:t>
            </a:r>
          </a:p>
          <a:p>
            <a:r>
              <a:rPr lang="ru-RU" dirty="0" smtClean="0"/>
              <a:t>иных ресурсов, а также управленческих решений и мероприятий</a:t>
            </a:r>
          </a:p>
          <a:p>
            <a:r>
              <a:rPr lang="ru-RU" dirty="0" smtClean="0"/>
              <a:t>по их выполнению.</a:t>
            </a:r>
          </a:p>
          <a:p>
            <a:r>
              <a:rPr lang="ru-RU" dirty="0" smtClean="0"/>
              <a:t>2. Проект — это системный комплекс плановых (финансовых,</a:t>
            </a:r>
          </a:p>
          <a:p>
            <a:r>
              <a:rPr lang="ru-RU" dirty="0" smtClean="0"/>
              <a:t>технологических и пр.) документов, содержащих модель действий,</a:t>
            </a:r>
          </a:p>
          <a:p>
            <a:r>
              <a:rPr lang="ru-RU" dirty="0" smtClean="0"/>
              <a:t>направленных на достижение оригинальной цели.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54434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1823" y="735379"/>
            <a:ext cx="10515600" cy="4351338"/>
          </a:xfrm>
        </p:spPr>
        <p:txBody>
          <a:bodyPr/>
          <a:lstStyle/>
          <a:p>
            <a:r>
              <a:rPr lang="ru-RU" dirty="0" smtClean="0"/>
              <a:t>Только совершенно неграмотный консультант по финансовым вопросам порекомендует предпринимателю вкладывать все заработанные средства в какой-то один, единственный инвестиционный инструмент. Точно так же и управление портфелями проектов не советует, по возможности, «складывать все яйца в одну корзину», имея в виду сосредоточение всех ресурсов организации на одном, единственном проекте.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785618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7330" y="920018"/>
            <a:ext cx="10515600" cy="4351338"/>
          </a:xfrm>
        </p:spPr>
        <p:txBody>
          <a:bodyPr/>
          <a:lstStyle/>
          <a:p>
            <a:r>
              <a:rPr lang="ru-RU" dirty="0" smtClean="0"/>
              <a:t>Еще в 1950-е годы экономист Г. </a:t>
            </a:r>
            <a:r>
              <a:rPr lang="ru-RU" dirty="0" err="1" smtClean="0"/>
              <a:t>Марковиц</a:t>
            </a:r>
            <a:r>
              <a:rPr lang="ru-RU" dirty="0" smtClean="0"/>
              <a:t> (H. </a:t>
            </a:r>
            <a:r>
              <a:rPr lang="ru-RU" dirty="0" err="1" smtClean="0"/>
              <a:t>Markowitz</a:t>
            </a:r>
            <a:r>
              <a:rPr lang="ru-RU" dirty="0" smtClean="0"/>
              <a:t>), работавший в Чикагском университете, пришел к выводу, что применение портфельных, диверсифицированных инвестиций позволяет значительно ускорить их окупаемость и снизить риски по сравнению с разрозненными капиталовложениями. Очевидным преимуществом управления портфелями проектов является возможность анализа всей совокупности реализуемых проектов, образно говоря, с высоты птичьего полета, выявить имеющееся дублирование, правильно распределить ресурсы между проектами и отследить достигнутый прогресс в ходе их выполнения.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23142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2500" y="867264"/>
            <a:ext cx="10515600" cy="4351338"/>
          </a:xfrm>
        </p:spPr>
        <p:txBody>
          <a:bodyPr/>
          <a:lstStyle/>
          <a:p>
            <a:r>
              <a:rPr lang="ru-RU" dirty="0" smtClean="0"/>
              <a:t>Программа — это ряд связанных друг с другом проектов, управление которыми координируется для достижения преимуществ и степени управляемости, недоступных при управлении ими по отдельности. Программы могут содержать элементы работ, имеющих отношение к проектам, но лежащих за пределами содержания отдельных проектов программы. Проект может быть или не быть частью программы, но программа всегда содержит проекты. Для программы системообразующим является достижение цели при существующих ресурсных ограничениях.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6241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9408" y="1016733"/>
            <a:ext cx="10515600" cy="4351338"/>
          </a:xfrm>
        </p:spPr>
        <p:txBody>
          <a:bodyPr/>
          <a:lstStyle/>
          <a:p>
            <a:r>
              <a:rPr lang="ru-RU" dirty="0" smtClean="0"/>
              <a:t>К программам относятся направления, представляющие собой совокупности повторяющихся типовых проектов (напр., программа развития аптечной сети, внутри которой существуют типовые проекты открытия новых аптек и аптечных пунктов). В отдельные проекты выделяются разовые начинания, такие как введение в ассортимент новых позиций, реструктуризация товарных категорий, изменение стандарта оформления аптек и т. д.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98463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746" y="1025525"/>
            <a:ext cx="10515600" cy="4351338"/>
          </a:xfrm>
        </p:spPr>
        <p:txBody>
          <a:bodyPr/>
          <a:lstStyle/>
          <a:p>
            <a:r>
              <a:rPr lang="ru-RU" dirty="0" smtClean="0"/>
              <a:t>Управление программой определяется как централизованное, скоординированное управление группой проектов для достижения стратегических целей и преимуществ программы. Проекты в рамках программ связаны посредством общего результата или совместных функциональных возможностей. Если связь между проектами заключается только в наличии общего клиента, канала сбыта, используемой технологии или ресурса, следует управлять портфелем проектов, а не программой.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98721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История развития проектного подхода к управлению и современные концепции проектного менеджмента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6185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Хотя термин «проект» широко используется в течение столетий в различных видах человеческой деятельности, наука управления проектами появилась относительно недавно. До сих пор нет единого методологического подхода к использованию научно-обоснованных технологий проектного менеджмента в фармацевтической отрасли. Одни авторы считают, что проектный менеджмент возник на Западе в 50-х годах XX в. при появлении сетевых методов планирования, другие относят его появление к 30-м годам прошлого века и связывают с разработкой специальных методов координации инжиниринга крупных проектов в США — авиационных в «US </a:t>
            </a:r>
            <a:r>
              <a:rPr lang="ru-RU" dirty="0" err="1" smtClean="0"/>
              <a:t>Air</a:t>
            </a:r>
            <a:r>
              <a:rPr lang="ru-RU" dirty="0" smtClean="0"/>
              <a:t> </a:t>
            </a:r>
            <a:r>
              <a:rPr lang="ru-RU" dirty="0" err="1" smtClean="0"/>
              <a:t>Corporation</a:t>
            </a:r>
            <a:r>
              <a:rPr lang="ru-RU" dirty="0" smtClean="0"/>
              <a:t>» и нефтегазовых в фирме «</a:t>
            </a:r>
            <a:r>
              <a:rPr lang="ru-RU" dirty="0" err="1" smtClean="0"/>
              <a:t>Exon</a:t>
            </a:r>
            <a:r>
              <a:rPr lang="ru-RU" dirty="0" smtClean="0"/>
              <a:t>». В СССР в этот же период начала развиваться теория и практика поточной организации работ по реализации крупных строительных проектов.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38234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4577" y="726586"/>
            <a:ext cx="10515600" cy="5515951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 1969 г. в США начинает работу Институт управления проектами (PMI − </a:t>
            </a:r>
            <a:r>
              <a:rPr lang="ru-RU" dirty="0" err="1" smtClean="0"/>
              <a:t>Project</a:t>
            </a:r>
            <a:r>
              <a:rPr lang="ru-RU" dirty="0" smtClean="0"/>
              <a:t> </a:t>
            </a:r>
            <a:r>
              <a:rPr lang="ru-RU" dirty="0" err="1" smtClean="0"/>
              <a:t>Management</a:t>
            </a:r>
            <a:r>
              <a:rPr lang="ru-RU" dirty="0" smtClean="0"/>
              <a:t> </a:t>
            </a:r>
            <a:r>
              <a:rPr lang="ru-RU" dirty="0" err="1" smtClean="0"/>
              <a:t>Institute</a:t>
            </a:r>
            <a:r>
              <a:rPr lang="ru-RU" dirty="0" smtClean="0"/>
              <a:t>) — международная некоммерческая ассоциация специалистов в области проектного менеджмента. В 1987 г. было опубликовано первое издание коллективной работы сотрудников института PMI «</a:t>
            </a:r>
            <a:r>
              <a:rPr lang="ru-RU" dirty="0" err="1" smtClean="0"/>
              <a:t>Project</a:t>
            </a:r>
            <a:r>
              <a:rPr lang="ru-RU" dirty="0" smtClean="0"/>
              <a:t> </a:t>
            </a:r>
            <a:r>
              <a:rPr lang="ru-RU" dirty="0" err="1" smtClean="0"/>
              <a:t>Management</a:t>
            </a:r>
            <a:r>
              <a:rPr lang="ru-RU" dirty="0" smtClean="0"/>
              <a:t> </a:t>
            </a:r>
            <a:r>
              <a:rPr lang="ru-RU" dirty="0" err="1" smtClean="0"/>
              <a:t>Body</a:t>
            </a:r>
            <a:r>
              <a:rPr lang="ru-RU" dirty="0" smtClean="0"/>
              <a:t> </a:t>
            </a:r>
            <a:r>
              <a:rPr lang="ru-RU" dirty="0" err="1" smtClean="0"/>
              <a:t>of</a:t>
            </a:r>
            <a:r>
              <a:rPr lang="ru-RU" dirty="0" smtClean="0"/>
              <a:t> </a:t>
            </a:r>
            <a:r>
              <a:rPr lang="ru-RU" dirty="0" err="1" smtClean="0"/>
              <a:t>Knowledge</a:t>
            </a:r>
            <a:r>
              <a:rPr lang="ru-RU" dirty="0" smtClean="0"/>
              <a:t>» (PMBOK) («Свод знаний по управлению проектами»). Проектный менеджмент окончательно сформировался как междисциплинарная сфера профессиональной деятельности. Далее началось стремительное распространение проектного менеджмента по странам и разным, в том числе нетрадиционным, сферам. Проектный менеджмент стал широко применяться в социальных и экономических проектах, программах помощи и т. д. Если на начальном этапе развития методология управления проектами рассматривалась только применительно к крупным и сложным проектам, то в дальнейшем утвердилась точка зрения, что многие ее элементы могут быть весьма эффективны и для выполнения малых проектов, вплоть до проведения клиентских дней, научно-практических конференций.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39908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746" y="1016733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Развитие мировой экономики в последние годы ясно продемонстрировало, что предприятия могут выжить в длительной перспективе, только если им удастся при тех же или меньших издержках производить больше товаров или товары лучшего качества. Постоянно нарастающие технические и организационные нововведения и изменения в связи с сокращающимся жизненным циклом товаров, необходимость выпуска их широкой номенклатуры, интернационализация рынка, взрывной характер роста объема знаний, усиление конкуренции и ориентация на клиента приводят к необходимости мобилизации последних резервов рационализации производства. Поэтому проектный менеджмент может и призван помочь тем, что он мобилизует творческие способности каждого работника.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671249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7331" y="990356"/>
            <a:ext cx="10515600" cy="4351338"/>
          </a:xfrm>
        </p:spPr>
        <p:txBody>
          <a:bodyPr/>
          <a:lstStyle/>
          <a:p>
            <a:r>
              <a:rPr lang="ru-RU" dirty="0" smtClean="0"/>
              <a:t>Международные и национальные ассоциации проектных менеджеров издают руководства и стандарты, которые регулируются и координируются IPMA. Наиболее известным и широко распространенным стандартом является </a:t>
            </a:r>
            <a:r>
              <a:rPr lang="ru-RU" dirty="0" err="1" smtClean="0"/>
              <a:t>PMBoK</a:t>
            </a:r>
            <a:r>
              <a:rPr lang="ru-RU" dirty="0" smtClean="0"/>
              <a:t> («</a:t>
            </a:r>
            <a:r>
              <a:rPr lang="ru-RU" dirty="0" err="1" smtClean="0"/>
              <a:t>Project</a:t>
            </a:r>
            <a:r>
              <a:rPr lang="ru-RU" dirty="0" smtClean="0"/>
              <a:t> </a:t>
            </a:r>
            <a:r>
              <a:rPr lang="ru-RU" dirty="0" err="1" smtClean="0"/>
              <a:t>Management</a:t>
            </a:r>
            <a:r>
              <a:rPr lang="ru-RU" dirty="0" smtClean="0"/>
              <a:t> </a:t>
            </a:r>
            <a:r>
              <a:rPr lang="ru-RU" dirty="0" err="1" smtClean="0"/>
              <a:t>Body</a:t>
            </a:r>
            <a:r>
              <a:rPr lang="ru-RU" dirty="0" smtClean="0"/>
              <a:t> </a:t>
            </a:r>
            <a:r>
              <a:rPr lang="ru-RU" dirty="0" err="1" smtClean="0"/>
              <a:t>of</a:t>
            </a:r>
            <a:r>
              <a:rPr lang="ru-RU" dirty="0" smtClean="0"/>
              <a:t> </a:t>
            </a:r>
            <a:r>
              <a:rPr lang="ru-RU" dirty="0" err="1" smtClean="0"/>
              <a:t>Knowledge</a:t>
            </a:r>
            <a:r>
              <a:rPr lang="ru-RU" dirty="0" smtClean="0"/>
              <a:t>»). Впервые он был издан американским Институтом проектных менеджеров в 1987 г. В 2000 г. вышло второе, в 2004 г. третье, в 2008 г. четвертое, а в 2013 г. − пятое издание этого стандарта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8819" y="4057650"/>
            <a:ext cx="6438900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4828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2693" y="955186"/>
            <a:ext cx="10515600" cy="4351338"/>
          </a:xfrm>
        </p:spPr>
        <p:txBody>
          <a:bodyPr>
            <a:normAutofit/>
          </a:bodyPr>
          <a:lstStyle/>
          <a:p>
            <a:r>
              <a:rPr lang="ru-RU" sz="3600" dirty="0"/>
              <a:t>Основной стандарт PMBOK® определяет предмет управления проектами и основные понятия: проект, жизненный цикл проекта, сущность управления проектом, фазы и стадии проекта, основные участники проекта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07886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6993" y="700209"/>
            <a:ext cx="10515600" cy="5217013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В первом определении преобладает процессная составляющая,</a:t>
            </a:r>
          </a:p>
          <a:p>
            <a:r>
              <a:rPr lang="ru-RU" dirty="0" smtClean="0"/>
              <a:t>это </a:t>
            </a:r>
            <a:r>
              <a:rPr lang="ru-RU" dirty="0" err="1" smtClean="0"/>
              <a:t>деятельностный</a:t>
            </a:r>
            <a:r>
              <a:rPr lang="ru-RU" dirty="0" smtClean="0"/>
              <a:t> подход к дефиниции «проект». Второе определение использует системный подход, характеризуя «проект» как</a:t>
            </a:r>
          </a:p>
          <a:p>
            <a:r>
              <a:rPr lang="ru-RU" dirty="0" smtClean="0"/>
              <a:t>явление, и больше соответствует сущности понятия.</a:t>
            </a:r>
          </a:p>
          <a:p>
            <a:endParaRPr lang="ru-RU" dirty="0" smtClean="0"/>
          </a:p>
          <a:p>
            <a:r>
              <a:rPr lang="ru-RU" dirty="0" err="1" smtClean="0"/>
              <a:t>Деятельностный</a:t>
            </a:r>
            <a:r>
              <a:rPr lang="ru-RU" dirty="0" smtClean="0"/>
              <a:t> подход трактует проект как деятельность</a:t>
            </a:r>
          </a:p>
          <a:p>
            <a:r>
              <a:rPr lang="ru-RU" dirty="0" smtClean="0"/>
              <a:t>субъекта по переводу объекта из наличного состояния в состояние</a:t>
            </a:r>
          </a:p>
          <a:p>
            <a:r>
              <a:rPr lang="ru-RU" dirty="0" smtClean="0"/>
              <a:t>желаемого будущего, которое наиболее полно отвечает его представлениям.</a:t>
            </a:r>
          </a:p>
          <a:p>
            <a:r>
              <a:rPr lang="ru-RU" dirty="0" smtClean="0"/>
              <a:t>Системный подход определяет проект как систему временных</a:t>
            </a:r>
          </a:p>
          <a:p>
            <a:r>
              <a:rPr lang="ru-RU" dirty="0" smtClean="0"/>
              <a:t>действий, направленных на достижение неповторимого, но, в то же</a:t>
            </a:r>
          </a:p>
          <a:p>
            <a:r>
              <a:rPr lang="ru-RU" dirty="0" smtClean="0"/>
              <a:t>время, определенного результата. Проект — временное предприятие для создания уникальных продуктов, услуг или результатов</a:t>
            </a:r>
          </a:p>
          <a:p>
            <a:r>
              <a:rPr lang="ru-RU" dirty="0" smtClean="0"/>
              <a:t>(PMI PMBОK. 2004).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13812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0277" y="849678"/>
            <a:ext cx="10515600" cy="4351338"/>
          </a:xfrm>
        </p:spPr>
        <p:txBody>
          <a:bodyPr/>
          <a:lstStyle/>
          <a:p>
            <a:r>
              <a:rPr lang="ru-RU" dirty="0"/>
              <a:t>В России действуют следующие стандарты: ГОСТ Р 54 869-2011 «Проектный менеджмент. Требования к управлению проектом» устанавливает требования к процессу управления проектом от его начала до завершения. Стандарт является универсальным для любой предметной области и содержит требования, которые могут быть применимы как физическими, так и юридическими лицами для любых проектов (по виду, типу, сложности и т. д.).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16560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6992" y="295763"/>
            <a:ext cx="10515600" cy="4351338"/>
          </a:xfrm>
        </p:spPr>
        <p:txBody>
          <a:bodyPr>
            <a:noAutofit/>
          </a:bodyPr>
          <a:lstStyle/>
          <a:p>
            <a:r>
              <a:rPr lang="ru-RU" sz="1800" dirty="0"/>
              <a:t> </a:t>
            </a:r>
            <a:r>
              <a:rPr lang="ru-RU" sz="1600" dirty="0"/>
              <a:t>Данный стандарт был утвержден 9 января </a:t>
            </a:r>
            <a:r>
              <a:rPr lang="ru-RU" sz="1600" dirty="0" smtClean="0"/>
              <a:t>2013 г</a:t>
            </a:r>
            <a:r>
              <a:rPr lang="ru-RU" sz="1600" dirty="0"/>
              <a:t>. </a:t>
            </a:r>
            <a:endParaRPr lang="ru-RU" sz="1600" dirty="0" smtClean="0"/>
          </a:p>
          <a:p>
            <a:r>
              <a:rPr lang="ru-RU" sz="1600" dirty="0" smtClean="0"/>
              <a:t>ГОСТ </a:t>
            </a:r>
            <a:r>
              <a:rPr lang="ru-RU" sz="1600" dirty="0"/>
              <a:t>Р 54 869 содержит ряд ключевых разделов, каждый из которых описывает требования к отдельным процессам управления:</a:t>
            </a:r>
          </a:p>
          <a:p>
            <a:r>
              <a:rPr lang="ru-RU" sz="1600" dirty="0"/>
              <a:t>1. Процесс инициации проекта − формальное открытие проекта.</a:t>
            </a:r>
          </a:p>
          <a:p>
            <a:r>
              <a:rPr lang="ru-RU" sz="1600" dirty="0"/>
              <a:t>2. Процессы планирования проекта − описание образа наиболее вероятных исходов действий по управлению проектом. Процесс планирования включает в себя процессы планирования отдельных областей проекта:</a:t>
            </a:r>
          </a:p>
          <a:p>
            <a:r>
              <a:rPr lang="ru-RU" sz="1600" dirty="0"/>
              <a:t>– планирование содержания проекта — определение требований проекта и состава работ проекта;</a:t>
            </a:r>
          </a:p>
          <a:p>
            <a:r>
              <a:rPr lang="ru-RU" sz="1600" dirty="0"/>
              <a:t>– разработка расписания — определение дат начала и окончания работ проекта, ключевых событий, этапов и проекта в целом;</a:t>
            </a:r>
          </a:p>
          <a:p>
            <a:r>
              <a:rPr lang="ru-RU" sz="1600" dirty="0"/>
              <a:t>– планирование бюджета проекта — определение порядка </a:t>
            </a:r>
            <a:r>
              <a:rPr lang="ru-RU" sz="1600" dirty="0" smtClean="0"/>
              <a:t>и объема </a:t>
            </a:r>
            <a:r>
              <a:rPr lang="ru-RU" sz="1600" dirty="0"/>
              <a:t>обеспечения проекта финансовыми ресурсами;</a:t>
            </a:r>
          </a:p>
          <a:p>
            <a:r>
              <a:rPr lang="ru-RU" sz="1600" dirty="0"/>
              <a:t>– планирование персонала проекта — определение </a:t>
            </a:r>
            <a:r>
              <a:rPr lang="ru-RU" sz="1600" dirty="0" smtClean="0"/>
              <a:t>порядка обеспечения </a:t>
            </a:r>
            <a:r>
              <a:rPr lang="ru-RU" sz="1600" dirty="0"/>
              <a:t>проекта человеческими ресурсами;</a:t>
            </a:r>
          </a:p>
          <a:p>
            <a:r>
              <a:rPr lang="ru-RU" sz="1600" dirty="0"/>
              <a:t>– планирование закупок в проекте — определение порядка </a:t>
            </a:r>
            <a:r>
              <a:rPr lang="ru-RU" sz="1600" dirty="0" smtClean="0"/>
              <a:t>и объема </a:t>
            </a:r>
            <a:r>
              <a:rPr lang="ru-RU" sz="1600" dirty="0"/>
              <a:t>обеспечения проекта продукцией и услугами, приобретаемыми у сторонних организаций;</a:t>
            </a:r>
          </a:p>
          <a:p>
            <a:r>
              <a:rPr lang="ru-RU" sz="1600" dirty="0"/>
              <a:t>– планирование реагирования на риски — определение основных рисков проекта и порядка работы с ними;</a:t>
            </a:r>
          </a:p>
          <a:p>
            <a:r>
              <a:rPr lang="ru-RU" sz="1600" dirty="0"/>
              <a:t>– планирование обмена информацией в проекте — определение порядка обмена информацией между лицами, участвующими </a:t>
            </a:r>
            <a:r>
              <a:rPr lang="ru-RU" sz="1600" dirty="0" smtClean="0"/>
              <a:t>в реализации </a:t>
            </a:r>
            <a:r>
              <a:rPr lang="ru-RU" sz="1600" dirty="0"/>
              <a:t>проекта и заинтересованными в результатах проекта;</a:t>
            </a:r>
          </a:p>
          <a:p>
            <a:r>
              <a:rPr lang="ru-RU" sz="1800" dirty="0"/>
              <a:t>– планирование управления изменениями в проекте — определение порядка работы с изменениями в проекте.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2279136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1146" y="559533"/>
            <a:ext cx="10515600" cy="4351338"/>
          </a:xfrm>
        </p:spPr>
        <p:txBody>
          <a:bodyPr/>
          <a:lstStyle/>
          <a:p>
            <a:r>
              <a:rPr lang="ru-RU" dirty="0"/>
              <a:t>3. Процесс организации исполнения проекта — организация</a:t>
            </a:r>
          </a:p>
          <a:p>
            <a:r>
              <a:rPr lang="ru-RU" dirty="0"/>
              <a:t>выполнения проекта согласно разработанным планам.</a:t>
            </a:r>
          </a:p>
          <a:p>
            <a:r>
              <a:rPr lang="ru-RU" dirty="0"/>
              <a:t>4. Процесс контроля исполнения проекта — проверка соответствия процессов и продукта проекта установленным требованиям</a:t>
            </a:r>
            <a:r>
              <a:rPr lang="ru-RU" dirty="0" smtClean="0"/>
              <a:t>.</a:t>
            </a:r>
          </a:p>
          <a:p>
            <a:r>
              <a:rPr lang="ru-RU" dirty="0"/>
              <a:t>5. Процесс завершения проекта — формальное закрытие проекта.</a:t>
            </a:r>
          </a:p>
          <a:p>
            <a:r>
              <a:rPr lang="ru-RU" dirty="0"/>
              <a:t>6. Требования к управлению документами проекта — общие</a:t>
            </a:r>
          </a:p>
          <a:p>
            <a:r>
              <a:rPr lang="ru-RU" dirty="0"/>
              <a:t>требования, предъявляемые к документообороту.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449929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11823" y="911225"/>
            <a:ext cx="10515600" cy="4351338"/>
          </a:xfrm>
        </p:spPr>
        <p:txBody>
          <a:bodyPr/>
          <a:lstStyle/>
          <a:p>
            <a:r>
              <a:rPr lang="ru-RU" dirty="0"/>
              <a:t>ГОСТ Р 54 870-2011 «Проектный менеджмент. Требования к управлению портфелем проектов», ГОСТ Р 54 871-2011 «Проектный менеджмент. Требования к управлению программой» устанавливают требования к управлению портфелем проектов и программой соответственно на этапах их формирования и реализации, при этом предметом стандартизации являются выходы процессов управления портфелем проектов или программой.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527955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7861" y="920017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ГОСТ 53 892-2010 «Руководство по оценке компетентности менеджеров проектов» — гармонизован со стандартом GPBSPMP (</a:t>
            </a:r>
            <a:r>
              <a:rPr lang="ru-RU" dirty="0" err="1"/>
              <a:t>Global</a:t>
            </a:r>
            <a:r>
              <a:rPr lang="ru-RU" dirty="0"/>
              <a:t> </a:t>
            </a:r>
            <a:r>
              <a:rPr lang="ru-RU" dirty="0" err="1"/>
              <a:t>Performance</a:t>
            </a:r>
            <a:r>
              <a:rPr lang="ru-RU" dirty="0"/>
              <a:t> </a:t>
            </a:r>
            <a:r>
              <a:rPr lang="ru-RU" dirty="0" err="1"/>
              <a:t>Based</a:t>
            </a:r>
            <a:r>
              <a:rPr lang="ru-RU" dirty="0"/>
              <a:t> </a:t>
            </a:r>
            <a:r>
              <a:rPr lang="ru-RU" dirty="0" err="1"/>
              <a:t>Standards</a:t>
            </a:r>
            <a:r>
              <a:rPr lang="ru-RU" dirty="0"/>
              <a:t> </a:t>
            </a:r>
            <a:r>
              <a:rPr lang="ru-RU" dirty="0" err="1"/>
              <a:t>for</a:t>
            </a:r>
            <a:r>
              <a:rPr lang="ru-RU" dirty="0"/>
              <a:t> </a:t>
            </a:r>
            <a:r>
              <a:rPr lang="ru-RU" dirty="0" err="1"/>
              <a:t>Global</a:t>
            </a:r>
            <a:r>
              <a:rPr lang="ru-RU" dirty="0"/>
              <a:t> </a:t>
            </a:r>
            <a:r>
              <a:rPr lang="ru-RU" dirty="0" err="1"/>
              <a:t>Level</a:t>
            </a:r>
            <a:r>
              <a:rPr lang="ru-RU" dirty="0"/>
              <a:t> 1 </a:t>
            </a:r>
            <a:r>
              <a:rPr lang="ru-RU" dirty="0" err="1"/>
              <a:t>and</a:t>
            </a:r>
            <a:r>
              <a:rPr lang="ru-RU" dirty="0"/>
              <a:t> 2 </a:t>
            </a:r>
            <a:r>
              <a:rPr lang="ru-RU" dirty="0" err="1"/>
              <a:t>Project</a:t>
            </a:r>
            <a:r>
              <a:rPr lang="ru-RU" dirty="0"/>
              <a:t> </a:t>
            </a:r>
            <a:r>
              <a:rPr lang="ru-RU" dirty="0" err="1"/>
              <a:t>Managers</a:t>
            </a:r>
            <a:r>
              <a:rPr lang="ru-RU" dirty="0"/>
              <a:t> — рамочным стандартом практической компетентности проектных менеджеров категорий GL1 и GL2, разработанным международной инициативой GAPPS). Этот стандарт предназначен для проведения оценки компетентности менеджеров проектов и является основополагающим документом для применения различными государственными и негосударственными предприятиями, в том числе научными институтами, профессиональными ассоциациями и правительственными организациями.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473077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9069" y="893640"/>
            <a:ext cx="10515600" cy="4351338"/>
          </a:xfrm>
        </p:spPr>
        <p:txBody>
          <a:bodyPr/>
          <a:lstStyle/>
          <a:p>
            <a:r>
              <a:rPr lang="ru-RU" dirty="0"/>
              <a:t>В последнее время управление проектами в фармации становится в России все более востребованной дисциплиной. Все больше фармацевтических компаний представляют свою деятельность в виде проектов. Современная концепция проектного менеджмента заключается в идее создания организаций, развитие, изменение деятельности, а иногда и сама деятельность которых может быть представлена как совокупность различных проектов, обеспечивающих достижение именно в совокупности стратегических </a:t>
            </a:r>
            <a:r>
              <a:rPr lang="ru-RU" dirty="0" smtClean="0"/>
              <a:t>целей организации</a:t>
            </a:r>
            <a:r>
              <a:rPr lang="ru-RU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591756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5446" y="700209"/>
            <a:ext cx="10515600" cy="4351338"/>
          </a:xfrm>
        </p:spPr>
        <p:txBody>
          <a:bodyPr/>
          <a:lstStyle/>
          <a:p>
            <a:r>
              <a:rPr lang="ru-RU" dirty="0"/>
              <a:t>Организации, постоянно выполняющие различные проекты, нередко создают специальное подразделение — офис управления проектами (</a:t>
            </a:r>
            <a:r>
              <a:rPr lang="ru-RU" dirty="0" err="1"/>
              <a:t>Project</a:t>
            </a:r>
            <a:r>
              <a:rPr lang="ru-RU" dirty="0"/>
              <a:t> </a:t>
            </a:r>
            <a:r>
              <a:rPr lang="ru-RU" dirty="0" err="1"/>
              <a:t>Management</a:t>
            </a:r>
            <a:r>
              <a:rPr lang="ru-RU" dirty="0"/>
              <a:t> </a:t>
            </a:r>
            <a:r>
              <a:rPr lang="ru-RU" dirty="0" err="1"/>
              <a:t>Office</a:t>
            </a:r>
            <a:r>
              <a:rPr lang="ru-RU" dirty="0"/>
              <a:t>, PMO). Это подразделение осуществляет различные функции, относящиеся к централизации и координации управления проектами, входящими в его сферу ответственности. Сфера ответственности офиса управления проектами может варьироваться от оказания поддержки в управлении проектами до прямого управления проектом.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568337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43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5254" y="999148"/>
            <a:ext cx="10515600" cy="4351338"/>
          </a:xfrm>
        </p:spPr>
        <p:txBody>
          <a:bodyPr/>
          <a:lstStyle/>
          <a:p>
            <a:r>
              <a:rPr lang="ru-RU" dirty="0" smtClean="0"/>
              <a:t>Под проектом в фармацевтической отрасли мы будем понимать системный комплекс плановых действий, направленный</a:t>
            </a:r>
          </a:p>
          <a:p>
            <a:r>
              <a:rPr lang="ru-RU" dirty="0" smtClean="0"/>
              <a:t>на создание объектов, относящихся к сфере обращения лекарственных средств, модернизацию процессов управления исследовательскими и технологическими процессами их создания,</a:t>
            </a:r>
          </a:p>
          <a:p>
            <a:r>
              <a:rPr lang="ru-RU" dirty="0" smtClean="0"/>
              <a:t>продвижения и сбыта институциональным и конечным потребителям.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673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7330" y="779341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Характерными отличительными признаками проекта в общем</a:t>
            </a:r>
          </a:p>
          <a:p>
            <a:r>
              <a:rPr lang="ru-RU" dirty="0" smtClean="0"/>
              <a:t>смысле являются:</a:t>
            </a:r>
          </a:p>
          <a:p>
            <a:r>
              <a:rPr lang="ru-RU" dirty="0" smtClean="0"/>
              <a:t>– направленность на достижение конкретной цели (или целей);</a:t>
            </a:r>
          </a:p>
          <a:p>
            <a:r>
              <a:rPr lang="ru-RU" dirty="0" smtClean="0"/>
              <a:t>– определенность и ограниченность во времени;</a:t>
            </a:r>
          </a:p>
          <a:p>
            <a:r>
              <a:rPr lang="ru-RU" dirty="0" smtClean="0"/>
              <a:t>– потребность в координированном выполнении взаимосвязанных действий;</a:t>
            </a:r>
          </a:p>
          <a:p>
            <a:r>
              <a:rPr lang="ru-RU" dirty="0" smtClean="0"/>
              <a:t>– наличие ограничений по результатам, целям, задачам и ресурсам;</a:t>
            </a:r>
          </a:p>
          <a:p>
            <a:r>
              <a:rPr lang="ru-RU" dirty="0" smtClean="0"/>
              <a:t>– неповторимость и уникальность.</a:t>
            </a:r>
          </a:p>
          <a:p>
            <a:r>
              <a:rPr lang="ru-RU" dirty="0" smtClean="0"/>
              <a:t>Данные признаки в полной мере относятся и к проектам, реализуемым в фармацевтической отрасли.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7687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5785" y="902433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Ограничение во времени подразумевает, что проект должен</a:t>
            </a:r>
          </a:p>
          <a:p>
            <a:r>
              <a:rPr lang="ru-RU" dirty="0" smtClean="0"/>
              <a:t>иметь фиксированное начало и фиксированный конец. Конец наступает, когда достигнуты цели проекта, или когда становится ясно,</a:t>
            </a:r>
          </a:p>
          <a:p>
            <a:r>
              <a:rPr lang="ru-RU" dirty="0" smtClean="0"/>
              <a:t>что цели не будут или не могут быть достигнуты, или когда отпала</a:t>
            </a:r>
          </a:p>
          <a:p>
            <a:r>
              <a:rPr lang="ru-RU" dirty="0" smtClean="0"/>
              <a:t>необходимость в проекте, и он прекращен. Ограничение во времени не означает краткосрочность; многие проекты могут длиться несколько лет. Временные рамки, как правило, не относятся к</a:t>
            </a:r>
          </a:p>
          <a:p>
            <a:r>
              <a:rPr lang="ru-RU" dirty="0" smtClean="0"/>
              <a:t>создаваемому в ходе проекта продукту, услуге или результату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7213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4577" y="981563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Уникальность означает, что продукт или услуга имеет характерные отличия от всех подобных продуктов или услуг. Наличие</a:t>
            </a:r>
          </a:p>
          <a:p>
            <a:r>
              <a:rPr lang="ru-RU" dirty="0" smtClean="0"/>
              <a:t>повторяющихся элементов не изменяет фундаментальное свойство уникальности проекта. Уникальность является существенным признаком проекта, т. е. выполнение рутинных задач не может составлять предмета проекта. Несмотря на то, что ежегодно</a:t>
            </a:r>
          </a:p>
          <a:p>
            <a:r>
              <a:rPr lang="ru-RU" dirty="0" smtClean="0"/>
              <a:t>открываются сотни аптек и аптечных пунктов, проект каждой новой аптечной организации (АО) уникален — другой собственник,</a:t>
            </a:r>
          </a:p>
          <a:p>
            <a:r>
              <a:rPr lang="ru-RU" dirty="0" smtClean="0"/>
              <a:t>другой дизайн, другое местоположение, другие позиционирование,</a:t>
            </a:r>
          </a:p>
          <a:p>
            <a:r>
              <a:rPr lang="ru-RU" dirty="0" smtClean="0"/>
              <a:t>целевой сегмент потребителя.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7418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0615" y="955187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Неповторимость (</a:t>
            </a:r>
            <a:r>
              <a:rPr lang="ru-RU" dirty="0" err="1" smtClean="0"/>
              <a:t>инновационность</a:t>
            </a:r>
            <a:r>
              <a:rPr lang="ru-RU" dirty="0" smtClean="0"/>
              <a:t>) — в процессе реализации проекта всегда создается нечто новое. Текущая деятельность,</a:t>
            </a:r>
          </a:p>
          <a:p>
            <a:r>
              <a:rPr lang="ru-RU" dirty="0" smtClean="0"/>
              <a:t>как правило, представляет собой повторяющийся процесс, поскольку выполняется в соответствии с существующими в организации процедурами. А в проектах возможна неопределенность в</a:t>
            </a:r>
          </a:p>
          <a:p>
            <a:r>
              <a:rPr lang="ru-RU" dirty="0" smtClean="0"/>
              <a:t>отношении продуктов, услуг или результатов, создаваемых в ходе</a:t>
            </a:r>
          </a:p>
          <a:p>
            <a:r>
              <a:rPr lang="ru-RU" dirty="0" smtClean="0"/>
              <a:t>проекта, по причине их уникального характера. Задачи по проекту могут быть новыми для команды проекта, что обусловливает</a:t>
            </a:r>
          </a:p>
          <a:p>
            <a:r>
              <a:rPr lang="ru-RU" dirty="0" smtClean="0"/>
              <a:t>необходимость более тщательного планирования, в отличие от</a:t>
            </a:r>
          </a:p>
          <a:p>
            <a:r>
              <a:rPr lang="ru-RU" dirty="0" smtClean="0"/>
              <a:t>рутинных работ. Кроме того, проекты предпринимаются на всех</a:t>
            </a:r>
          </a:p>
          <a:p>
            <a:r>
              <a:rPr lang="ru-RU" dirty="0" smtClean="0"/>
              <a:t>уровнях организации. В проекте может участвовать один человек,</a:t>
            </a:r>
          </a:p>
          <a:p>
            <a:r>
              <a:rPr lang="ru-RU" dirty="0" smtClean="0"/>
              <a:t>одно структурное подразделение или несколько структурных подразделений фармацевтической организации.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89862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309</TotalTime>
  <Words>3639</Words>
  <Application>Microsoft Office PowerPoint</Application>
  <PresentationFormat>Широкоэкранный</PresentationFormat>
  <Paragraphs>172</Paragraphs>
  <Slides>47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51" baseType="lpstr">
      <vt:lpstr>Arial</vt:lpstr>
      <vt:lpstr>Calibri</vt:lpstr>
      <vt:lpstr>Calibri Light</vt:lpstr>
      <vt:lpstr>Тема Office</vt:lpstr>
      <vt:lpstr>ТЕОРИЯ И МЕТОДОЛОГИЯ ПРОЕКТНОГО УПРАВЛЕНИЯ</vt:lpstr>
      <vt:lpstr>Основные понятия в области проектного менеджмента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История развития проектного подхода к управлению и современные концепции проектного менеджмента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И МЕТОДОЛОГИЯ ПРОЕКТНОГО УПРАВЛЕНИЯ</dc:title>
  <dc:creator>Пользователь Windows</dc:creator>
  <cp:lastModifiedBy>Пользователь Windows</cp:lastModifiedBy>
  <cp:revision>63</cp:revision>
  <dcterms:created xsi:type="dcterms:W3CDTF">2023-09-05T09:12:51Z</dcterms:created>
  <dcterms:modified xsi:type="dcterms:W3CDTF">2023-09-06T15:04:15Z</dcterms:modified>
</cp:coreProperties>
</file>