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84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79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image" Target="../media/image4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64053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6467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1614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4259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5675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28.10.2021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7132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28.10.2021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2509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28.10.2021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2503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28.10.2021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59094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28.10.2021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5490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28.10.2021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21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E6D94-A02E-48CB-9021-7403DD38B537}" type="datetimeFigureOut">
              <a:rPr lang="ru-RU" smtClean="0"/>
              <a:pPr/>
              <a:t>28.10.2021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6769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4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75573" y="179513"/>
            <a:ext cx="11749414" cy="34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Пастушьей сумки обыкновенной трава   </a:t>
            </a:r>
            <a:endParaRPr lang="ru-RU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Capsella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bursae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pastoris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herba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Пастушья сумка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обыкновенная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36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Capsella</a:t>
            </a:r>
            <a:r>
              <a:rPr lang="en-US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bursa-pastoris </a:t>
            </a:r>
            <a:endParaRPr lang="ru-RU" sz="36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L.) Medic.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сем. Капустные                                </a:t>
            </a:r>
            <a:r>
              <a:rPr lang="en-US" sz="36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Brassicaceae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776532" y="2316032"/>
            <a:ext cx="3893115" cy="5190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875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00" y="0"/>
            <a:ext cx="5529263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9363" y="0"/>
            <a:ext cx="5254943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89873" y="4842383"/>
            <a:ext cx="1129412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       </a:t>
            </a:r>
            <a:r>
              <a:rPr lang="ru-RU" sz="2800" dirty="0" err="1" smtClean="0"/>
              <a:t>диосм</a:t>
            </a:r>
            <a:r>
              <a:rPr lang="ru-RU" sz="2800" dirty="0" err="1" smtClean="0"/>
              <a:t>ин</a:t>
            </a:r>
            <a:r>
              <a:rPr lang="ru-RU" sz="2800" dirty="0" smtClean="0"/>
              <a:t>                                            </a:t>
            </a:r>
            <a:r>
              <a:rPr lang="ru-RU" sz="2800" dirty="0"/>
              <a:t>витамин К</a:t>
            </a:r>
            <a:r>
              <a:rPr lang="ru-RU" sz="2800" baseline="-25000" dirty="0"/>
              <a:t>1</a:t>
            </a:r>
            <a:r>
              <a:rPr lang="ru-RU" sz="2800" dirty="0"/>
              <a:t> (</a:t>
            </a:r>
            <a:r>
              <a:rPr lang="ru-RU" sz="2800" dirty="0" err="1"/>
              <a:t>филлохинон</a:t>
            </a:r>
            <a:r>
              <a:rPr lang="ru-RU" sz="2800" dirty="0"/>
              <a:t>)</a:t>
            </a:r>
            <a:endParaRPr lang="ru-RU" sz="2800" dirty="0"/>
          </a:p>
          <a:p>
            <a:endParaRPr lang="ru-RU" sz="2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924476" y="195220"/>
            <a:ext cx="436369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Химический состав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2" name="Rectangle 8"/>
          <p:cNvSpPr>
            <a:spLocks noChangeArrowheads="1"/>
          </p:cNvSpPr>
          <p:nvPr/>
        </p:nvSpPr>
        <p:spPr bwMode="auto">
          <a:xfrm flipV="1">
            <a:off x="-958611" y="1790699"/>
            <a:ext cx="14636511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53612474"/>
              </p:ext>
            </p:extLst>
          </p:nvPr>
        </p:nvGraphicFramePr>
        <p:xfrm>
          <a:off x="142012" y="1654246"/>
          <a:ext cx="4562475" cy="26986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3" name="CS ChemDraw Drawing" r:id="rId3" imgW="3795733" imgH="2245920" progId="ChemDraw.Document.6.0">
                  <p:embed/>
                </p:oleObj>
              </mc:Choice>
              <mc:Fallback>
                <p:oleObj name="CS ChemDraw Drawing" r:id="rId3" imgW="3795733" imgH="2245920" progId="ChemDraw.Document.6.0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2012" y="1654246"/>
                        <a:ext cx="4562475" cy="269860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10"/>
          <p:cNvSpPr>
            <a:spLocks noChangeArrowheads="1"/>
          </p:cNvSpPr>
          <p:nvPr/>
        </p:nvSpPr>
        <p:spPr bwMode="auto">
          <a:xfrm flipV="1">
            <a:off x="5306745" y="2349500"/>
            <a:ext cx="12687069" cy="486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78528451"/>
              </p:ext>
            </p:extLst>
          </p:nvPr>
        </p:nvGraphicFramePr>
        <p:xfrm>
          <a:off x="4460169" y="2349500"/>
          <a:ext cx="7493942" cy="18043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4" name="CS ChemDraw Drawing" r:id="rId5" imgW="6987054" imgH="1674638" progId="ChemDraw.Document.6.0">
                  <p:embed/>
                </p:oleObj>
              </mc:Choice>
              <mc:Fallback>
                <p:oleObj name="CS ChemDraw Drawing" r:id="rId5" imgW="6987054" imgH="1674638" progId="ChemDraw.Document.6.0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60169" y="2349500"/>
                        <a:ext cx="7493942" cy="180432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64693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24476" y="195220"/>
            <a:ext cx="371447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Стандартизация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425885" y="1050760"/>
            <a:ext cx="11361108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3600" dirty="0"/>
              <a:t>Трава пастушьей сумки стандартизуется ГФ </a:t>
            </a:r>
            <a:r>
              <a:rPr lang="en-US" sz="3600" dirty="0"/>
              <a:t>XIV</a:t>
            </a:r>
            <a:r>
              <a:rPr lang="ru-RU" sz="3600" dirty="0"/>
              <a:t> – ФС.2.5.0090.18 по содержанию суммы </a:t>
            </a:r>
            <a:r>
              <a:rPr lang="ru-RU" sz="3600" dirty="0" err="1"/>
              <a:t>флавоноидов</a:t>
            </a:r>
            <a:r>
              <a:rPr lang="ru-RU" sz="3600" dirty="0"/>
              <a:t> в пересчете на рутин (не менее 0,5%), определяемой методом дифференциальной </a:t>
            </a:r>
            <a:r>
              <a:rPr lang="ru-RU" sz="3600" dirty="0" err="1"/>
              <a:t>спектрофотометрии</a:t>
            </a:r>
            <a:r>
              <a:rPr lang="ru-RU" sz="3600" dirty="0"/>
              <a:t> при 405 </a:t>
            </a:r>
            <a:r>
              <a:rPr lang="ru-RU" sz="3600" dirty="0" err="1"/>
              <a:t>нм</a:t>
            </a:r>
            <a:r>
              <a:rPr lang="ru-RU" sz="3600" dirty="0"/>
              <a:t> после реакции с AlCl</a:t>
            </a:r>
            <a:r>
              <a:rPr lang="ru-RU" sz="3600" baseline="-25000" dirty="0"/>
              <a:t>3</a:t>
            </a:r>
            <a:r>
              <a:rPr lang="ru-RU" sz="3600" dirty="0"/>
              <a:t>.</a:t>
            </a:r>
            <a:endParaRPr lang="ru-RU" sz="3600" dirty="0"/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9784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614544" y="308824"/>
            <a:ext cx="643804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Препараты пастушьей сумки</a:t>
            </a:r>
            <a:endParaRPr lang="ru-RU" sz="4000" dirty="0">
              <a:solidFill>
                <a:srgbClr val="C0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" y="1016710"/>
            <a:ext cx="5841290" cy="584129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999" y="1006205"/>
            <a:ext cx="6213475" cy="5851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207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751</TotalTime>
  <Words>71</Words>
  <Application>Microsoft Office PowerPoint</Application>
  <PresentationFormat>Широкоэкранный</PresentationFormat>
  <Paragraphs>10</Paragraphs>
  <Slides>5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Тема Office</vt:lpstr>
      <vt:lpstr>CS ChemDraw Drawing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123</cp:revision>
  <dcterms:created xsi:type="dcterms:W3CDTF">2017-09-02T10:15:39Z</dcterms:created>
  <dcterms:modified xsi:type="dcterms:W3CDTF">2021-10-28T13:09:56Z</dcterms:modified>
</cp:coreProperties>
</file>