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28.10.2021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5573" y="179513"/>
            <a:ext cx="11749414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Пастушьей сумки обыкновенной трава  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Capsella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bursae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pastoris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herba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Пастушья сумка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обыкновенная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Capsella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bursa-pastoris </a:t>
            </a:r>
            <a:endParaRPr lang="ru-RU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L.) Medic.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сем. Капустные                                </a:t>
            </a:r>
            <a:r>
              <a:rPr lang="en-US" sz="3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Brassicaceae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6532" y="2316032"/>
            <a:ext cx="3893115" cy="5190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" y="0"/>
            <a:ext cx="5529263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363" y="0"/>
            <a:ext cx="5254943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9873" y="4842383"/>
            <a:ext cx="112941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 </a:t>
            </a:r>
            <a:r>
              <a:rPr lang="ru-RU" sz="2800" dirty="0" err="1" smtClean="0"/>
              <a:t>диосм</a:t>
            </a:r>
            <a:r>
              <a:rPr lang="ru-RU" sz="2800" dirty="0" err="1" smtClean="0"/>
              <a:t>ин</a:t>
            </a:r>
            <a:r>
              <a:rPr lang="ru-RU" sz="2800" dirty="0" smtClean="0"/>
              <a:t>                                            </a:t>
            </a:r>
            <a:r>
              <a:rPr lang="ru-RU" sz="2800" dirty="0"/>
              <a:t>витамин К</a:t>
            </a:r>
            <a:r>
              <a:rPr lang="ru-RU" sz="2800" baseline="-25000" dirty="0"/>
              <a:t>1</a:t>
            </a:r>
            <a:r>
              <a:rPr lang="ru-RU" sz="2800" dirty="0"/>
              <a:t> (</a:t>
            </a:r>
            <a:r>
              <a:rPr lang="ru-RU" sz="2800" dirty="0" err="1"/>
              <a:t>филлохинон</a:t>
            </a:r>
            <a:r>
              <a:rPr lang="ru-RU" sz="2800" dirty="0"/>
              <a:t>)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 flipV="1">
            <a:off x="-958611" y="1790699"/>
            <a:ext cx="1463651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612474"/>
              </p:ext>
            </p:extLst>
          </p:nvPr>
        </p:nvGraphicFramePr>
        <p:xfrm>
          <a:off x="142012" y="1654246"/>
          <a:ext cx="4562475" cy="2698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CS ChemDraw Drawing" r:id="rId3" imgW="3795733" imgH="2245920" progId="ChemDraw.Document.6.0">
                  <p:embed/>
                </p:oleObj>
              </mc:Choice>
              <mc:Fallback>
                <p:oleObj name="CS ChemDraw Drawing" r:id="rId3" imgW="3795733" imgH="2245920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12" y="1654246"/>
                        <a:ext cx="4562475" cy="26986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0"/>
          <p:cNvSpPr>
            <a:spLocks noChangeArrowheads="1"/>
          </p:cNvSpPr>
          <p:nvPr/>
        </p:nvSpPr>
        <p:spPr bwMode="auto">
          <a:xfrm flipV="1">
            <a:off x="5306745" y="2349500"/>
            <a:ext cx="12687069" cy="48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528451"/>
              </p:ext>
            </p:extLst>
          </p:nvPr>
        </p:nvGraphicFramePr>
        <p:xfrm>
          <a:off x="4460169" y="2349500"/>
          <a:ext cx="7493942" cy="1804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CS ChemDraw Drawing" r:id="rId5" imgW="6987054" imgH="1674638" progId="ChemDraw.Document.6.0">
                  <p:embed/>
                </p:oleObj>
              </mc:Choice>
              <mc:Fallback>
                <p:oleObj name="CS ChemDraw Drawing" r:id="rId5" imgW="6987054" imgH="1674638" progId="ChemDraw.Document.6.0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169" y="2349500"/>
                        <a:ext cx="7493942" cy="18043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5885" y="1050760"/>
            <a:ext cx="113611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dirty="0"/>
              <a:t>Трава пастушьей сумки стандартизуется ГФ </a:t>
            </a:r>
            <a:r>
              <a:rPr lang="en-US" sz="3600" dirty="0"/>
              <a:t>XIV</a:t>
            </a:r>
            <a:r>
              <a:rPr lang="ru-RU" sz="3600" dirty="0"/>
              <a:t> – ФС.2.5.0090.18 по содержанию суммы </a:t>
            </a:r>
            <a:r>
              <a:rPr lang="ru-RU" sz="3600" dirty="0" err="1"/>
              <a:t>флавоноидов</a:t>
            </a:r>
            <a:r>
              <a:rPr lang="ru-RU" sz="3600" dirty="0"/>
              <a:t> в пересчете на рутин (не менее 0,5%), определяемой методом дифференциальной </a:t>
            </a:r>
            <a:r>
              <a:rPr lang="ru-RU" sz="3600" dirty="0" err="1"/>
              <a:t>спектрофотометрии</a:t>
            </a:r>
            <a:r>
              <a:rPr lang="ru-RU" sz="3600" dirty="0"/>
              <a:t> при 405 </a:t>
            </a:r>
            <a:r>
              <a:rPr lang="ru-RU" sz="3600" dirty="0" err="1"/>
              <a:t>нм</a:t>
            </a:r>
            <a:r>
              <a:rPr lang="ru-RU" sz="3600" dirty="0"/>
              <a:t> после реакции с AlCl</a:t>
            </a:r>
            <a:r>
              <a:rPr lang="ru-RU" sz="3600" baseline="-25000" dirty="0"/>
              <a:t>3</a:t>
            </a:r>
            <a:r>
              <a:rPr lang="ru-RU" sz="3600" dirty="0"/>
              <a:t>.</a:t>
            </a:r>
            <a:endParaRPr lang="ru-RU" sz="3600" dirty="0"/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614544" y="308824"/>
            <a:ext cx="64380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пастушьей сумки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1016710"/>
            <a:ext cx="5841290" cy="584129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999" y="1006205"/>
            <a:ext cx="6213475" cy="58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71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123</cp:revision>
  <dcterms:created xsi:type="dcterms:W3CDTF">2017-09-02T10:15:39Z</dcterms:created>
  <dcterms:modified xsi:type="dcterms:W3CDTF">2021-10-28T13:09:56Z</dcterms:modified>
</cp:coreProperties>
</file>