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65" r:id="rId2"/>
    <p:sldId id="266" r:id="rId3"/>
    <p:sldId id="267" r:id="rId4"/>
    <p:sldId id="268" r:id="rId5"/>
    <p:sldId id="269" r:id="rId6"/>
    <p:sldId id="270" r:id="rId7"/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59" userDrawn="1">
          <p15:clr>
            <a:srgbClr val="A4A3A4"/>
          </p15:clr>
        </p15:guide>
        <p15:guide id="1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  <p:ext uri="ACF4677E-8BD2-47ae-8A1F-98590045965D">
      <hp:hncThemeShow xmlns:hp="http://schemas.haansoft.com/office/presentation/8.0" xmlns:dsp="http://schemas.microsoft.com/office/drawing/2008/diagram" xmlns:dgm="http://schemas.openxmlformats.org/drawingml/2006/diagram" xmlns:c="http://schemas.openxmlformats.org/drawingml/2006/chart" xmlns="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>
    <p:restoredLeft sz="12579"/>
    <p:restoredTop sz="90000"/>
  </p:normalViewPr>
  <p:slideViewPr>
    <p:cSldViewPr snapToGrid="0" snapToObjects="1">
      <p:cViewPr varScale="1">
        <p:scale>
          <a:sx n="76" d="100"/>
          <a:sy n="76" d="100"/>
        </p:scale>
        <p:origin x="636" y="96"/>
      </p:cViewPr>
      <p:guideLst>
        <p:guide orient="horz" pos="2159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3158169-9CF8-4071-8CC9-D83B1A768B7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E5643DB-E357-4BB1-9E42-6926931B1244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67AF5C4-94EC-4E38-B6FC-A336F48F85E6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C189BC5-BA74-453C-B5C9-D80EBF9D8841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96253D6-F075-43B9-8426-DC06511C30D9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A42513C0-F135-4608-A4CF-CB1CCD0B8376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1529346A-42FC-4249-91B6-F7377A20A266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E78ACAC-4C28-4DE5-9549-B9A551B67B0A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7F90DFD-28B0-4987-8CFE-D0410CDA3900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6ECEF6B-01BF-452D-8B2F-2B1163BE47D3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6C12266-5C1B-4072-A7A8-282B77E3F841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60DFF77-53A4-4C84-A775-5C4B0975374E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7C789ED-563C-4CD7-B1DE-F963F411E5EE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39D00A0-3F6C-46B7-B273-63C551EF65AA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665DCEA7-77AE-4E9F-A949-A67C40BF0041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914399" y="2130425"/>
            <a:ext cx="10363198" cy="1470025"/>
          </a:xfrm>
        </p:spPr>
        <p:txBody>
          <a:bodyPr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828799" y="3886200"/>
            <a:ext cx="853439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 smtClean="0"/>
              <a:t>Образец подзаголовка</a:t>
            </a:r>
            <a:endParaRPr lang="ru-RU" altLang="en-US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40A130E-E3B8-4EBE-931F-81B26B8448AA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800C6A38-4290-41DD-B95C-4155372FD4A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Встави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0" y="2130425"/>
            <a:ext cx="12192000" cy="1470025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CA348888-F454-4AD2-BA62-3AF29D9807C0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Оглавл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09599" y="274638"/>
            <a:ext cx="10972798" cy="1143000"/>
          </a:xfrm>
        </p:spPr>
        <p:txBody>
          <a:bodyPr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8" name="Текст 7"/>
          <p:cNvSpPr>
            <a:spLocks noGrp="1" noEditPoints="1"/>
          </p:cNvSpPr>
          <p:nvPr>
            <p:ph type="body" sz="quarter" idx="14"/>
          </p:nvPr>
        </p:nvSpPr>
        <p:spPr>
          <a:xfrm>
            <a:off x="2857477" y="2214563"/>
            <a:ext cx="6477021" cy="3214687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400"/>
            </a:lvl1pPr>
          </a:lstStyle>
          <a:p>
            <a:pPr lvl="0"/>
            <a:r>
              <a:rPr lang="ru-RU" altLang="en-US" smtClean="0"/>
              <a:t>Введение</a:t>
            </a:r>
            <a:endParaRPr lang="ru-RU" altLang="en-US"/>
          </a:p>
          <a:p>
            <a:pPr lvl="0"/>
            <a:r>
              <a:rPr lang="ru-RU" altLang="en-US" smtClean="0"/>
              <a:t>Основной текст 1</a:t>
            </a:r>
            <a:endParaRPr lang="ru-RU" altLang="en-US"/>
          </a:p>
          <a:p>
            <a:pPr lvl="0"/>
            <a:r>
              <a:rPr lang="ru-RU" altLang="en-US" smtClean="0"/>
              <a:t>Основной текст 2</a:t>
            </a:r>
            <a:endParaRPr lang="ru-RU" altLang="en-US"/>
          </a:p>
          <a:p>
            <a:pPr lvl="0"/>
            <a:r>
              <a:rPr lang="ru-RU" altLang="en-US" smtClean="0"/>
              <a:t>Основной текст 3</a:t>
            </a:r>
            <a:endParaRPr lang="ru-RU" altLang="en-US"/>
          </a:p>
          <a:p>
            <a:pPr lvl="0"/>
            <a:r>
              <a:rPr lang="ru-RU" altLang="en-US" smtClean="0"/>
              <a:t>Заключение</a:t>
            </a:r>
            <a:endParaRPr lang="ru-RU" altLang="en-US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56FEC12-A4C9-4837-AF94-AD867782C04C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839199" y="274638"/>
            <a:ext cx="2743199" cy="5851525"/>
          </a:xfrm>
        </p:spPr>
        <p:txBody>
          <a:bodyPr vert="eaVert"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Манифест 2"/>
          <p:cNvSpPr>
            <a:spLocks noGrp="1" noEditPoints="1"/>
          </p:cNvSpPr>
          <p:nvPr>
            <p:ph type="body" orient="vert" idx="1"/>
          </p:nvPr>
        </p:nvSpPr>
        <p:spPr>
          <a:xfrm>
            <a:off x="609599" y="274638"/>
            <a:ext cx="8026399" cy="5851525"/>
          </a:xfrm>
        </p:spPr>
        <p:txBody>
          <a:bodyPr vert="eaVert"/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957F84A3-4F29-4053-ACFD-1BAF2D3F140C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4953836A-82A3-4C8B-9D31-CD724F3673ED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AD2EBAF6-36D0-4DD8-B695-D4C1B37E35D6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3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963083" y="4406900"/>
            <a:ext cx="10363198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963083" y="2906713"/>
            <a:ext cx="1036319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60728D28-603B-4EFC-80F8-17E5E9107035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half" idx="1"/>
          </p:nvPr>
        </p:nvSpPr>
        <p:spPr>
          <a:xfrm>
            <a:off x="609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half" idx="2"/>
          </p:nvPr>
        </p:nvSpPr>
        <p:spPr>
          <a:xfrm>
            <a:off x="6197599" y="1600200"/>
            <a:ext cx="53847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2800"/>
            </a:lvl9pPr>
          </a:lstStyle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5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A27A1F4E-0809-4239-8034-C38E431DAF92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E0DA496-7307-4E8B-88DE-CB97B48BAB6F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4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Таблица 2"/>
          <p:cNvSpPr>
            <a:spLocks noGrp="1" noEditPoints="1"/>
          </p:cNvSpPr>
          <p:nvPr>
            <p:ph type="tbl" sz="quarter" idx="13"/>
          </p:nvPr>
        </p:nvSpPr>
        <p:spPr>
          <a:xfrm>
            <a:off x="608037" y="1643063"/>
            <a:ext cx="10972798" cy="4525200"/>
          </a:xfrm>
        </p:spPr>
        <p:txBody>
          <a:bodyPr/>
          <a:lstStyle>
            <a:lvl1pPr>
              <a:buFontTx/>
              <a:buNone/>
            </a:lvl1pPr>
          </a:lstStyle>
          <a:p>
            <a:r>
              <a:rPr lang="ru-RU" altLang="en-US" smtClean="0"/>
              <a:t>Вставка таблицы</a:t>
            </a:r>
            <a:endParaRPr lang="ru-RU" altLang="en-US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8721E90-850C-410B-8B89-8394F580CFDA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Содержимое 2"/>
          <p:cNvSpPr>
            <a:spLocks noGrp="1" noEditPoints="1"/>
          </p:cNvSpPr>
          <p:nvPr>
            <p:ph sz="quarter" idx="1"/>
          </p:nvPr>
        </p:nvSpPr>
        <p:spPr>
          <a:xfrm>
            <a:off x="609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4" name="Содержимое 3"/>
          <p:cNvSpPr>
            <a:spLocks noGrp="1" noEditPoints="1"/>
          </p:cNvSpPr>
          <p:nvPr>
            <p:ph sz="quarter" idx="2"/>
          </p:nvPr>
        </p:nvSpPr>
        <p:spPr>
          <a:xfrm>
            <a:off x="6197599" y="160020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5" name="Содержимое 4"/>
          <p:cNvSpPr>
            <a:spLocks noGrp="1" noEditPoints="1"/>
          </p:cNvSpPr>
          <p:nvPr>
            <p:ph sz="quarter" idx="3"/>
          </p:nvPr>
        </p:nvSpPr>
        <p:spPr>
          <a:xfrm>
            <a:off x="608037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6" name="Содержимое 5"/>
          <p:cNvSpPr>
            <a:spLocks noGrp="1" noEditPoints="1"/>
          </p:cNvSpPr>
          <p:nvPr>
            <p:ph sz="quarter" idx="4"/>
          </p:nvPr>
        </p:nvSpPr>
        <p:spPr>
          <a:xfrm>
            <a:off x="6196036" y="3984220"/>
            <a:ext cx="5384799" cy="2196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  <a:endParaRPr lang="ru-RU" altLang="en-US"/>
          </a:p>
        </p:txBody>
      </p:sp>
      <p:sp>
        <p:nvSpPr>
          <p:cNvPr id="7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8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2389716" y="4800600"/>
            <a:ext cx="731519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2389716" y="612775"/>
            <a:ext cx="7315199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 smtClean="0"/>
              <a:t>Вставка картинки</a:t>
            </a:r>
            <a:endParaRPr lang="ru-RU" altLang="en-US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2389716" y="5367338"/>
            <a:ext cx="731519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altLang="en-US" smtClean="0"/>
              <a:t>Образец текста</a:t>
            </a:r>
            <a:endParaRPr lang="ru-RU" altLang="en-US"/>
          </a:p>
        </p:txBody>
      </p:sp>
      <p:sp>
        <p:nvSpPr>
          <p:cNvPr id="5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ACE7E28-9336-4363-8674-B91477D8F243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6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609599" y="274638"/>
            <a:ext cx="1097279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 smtClean="0"/>
              <a:t>Образец заголовка</a:t>
            </a:r>
            <a:endParaRPr lang="ru-RU" altLang="en-US"/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609599" y="1600200"/>
            <a:ext cx="1097279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 dirty="0" smtClean="0"/>
              <a:t>Образец текста</a:t>
            </a:r>
          </a:p>
          <a:p>
            <a:pPr lvl="1"/>
            <a:r>
              <a:rPr lang="ru-RU" altLang="en-US" dirty="0" smtClean="0"/>
              <a:t>Второй уровень</a:t>
            </a:r>
          </a:p>
          <a:p>
            <a:pPr lvl="2"/>
            <a:r>
              <a:rPr lang="ru-RU" altLang="en-US" dirty="0" smtClean="0"/>
              <a:t>Третий уровень</a:t>
            </a:r>
          </a:p>
          <a:p>
            <a:pPr lvl="3"/>
            <a:r>
              <a:rPr lang="ru-RU" altLang="en-US" dirty="0" smtClean="0"/>
              <a:t>Четвертый уровень</a:t>
            </a:r>
          </a:p>
          <a:p>
            <a:pPr lvl="4"/>
            <a:r>
              <a:rPr lang="ru-RU" altLang="en-US" dirty="0" smtClean="0"/>
              <a:t>Пятый уровень</a:t>
            </a:r>
            <a:endParaRPr lang="ru-RU" altLang="en-US"/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609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22D86A-5F52-4165-8473-F1B836277586}" type="datetime1">
              <a:rPr lang="ru-RU" altLang="en-US" smtClean="0"/>
              <a:t>26.03.2025</a:t>
            </a:fld>
            <a:endParaRPr lang="ru-RU" altLang="en-US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165599" y="6356350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737599" y="6356350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2CD3B-FDDF-4998-970C-76E6E0BEC65F}" type="slidenum">
              <a:rPr lang="ru-RU" altLang="en-US" smtClean="0"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rtl="0" eaLnBrk="1" latinLnBrk="0" hangingPunct="1">
        <a:defRPr>
          <a:solidFill>
            <a:schemeClr val="tx2"/>
          </a:solidFill>
        </a:defRPr>
      </a:lvl2pPr>
      <a:lvl3pPr rtl="0" eaLnBrk="1" latinLnBrk="0" hangingPunct="1">
        <a:defRPr>
          <a:solidFill>
            <a:schemeClr val="tx2"/>
          </a:solidFill>
        </a:defRPr>
      </a:lvl3pPr>
      <a:lvl4pPr rtl="0" eaLnBrk="1" latinLnBrk="0" hangingPunct="1">
        <a:defRPr>
          <a:solidFill>
            <a:schemeClr val="tx2"/>
          </a:solidFill>
        </a:defRPr>
      </a:lvl4pPr>
      <a:lvl5pPr rtl="0" eaLnBrk="1" latinLnBrk="0" hangingPunct="1">
        <a:defRPr>
          <a:solidFill>
            <a:schemeClr val="tx2"/>
          </a:solidFill>
        </a:defRPr>
      </a:lvl5pPr>
      <a:lvl6pPr rtl="0" eaLnBrk="1" latinLnBrk="0" hangingPunct="1">
        <a:defRPr>
          <a:solidFill>
            <a:schemeClr val="tx2"/>
          </a:solidFill>
        </a:defRPr>
      </a:lvl6pPr>
      <a:lvl7pPr rtl="0" eaLnBrk="1" latinLnBrk="0" hangingPunct="1">
        <a:defRPr>
          <a:solidFill>
            <a:schemeClr val="tx2"/>
          </a:solidFill>
        </a:defRPr>
      </a:lvl7pPr>
      <a:lvl8pPr rtl="0" eaLnBrk="1" latinLnBrk="0" hangingPunct="1">
        <a:defRPr>
          <a:solidFill>
            <a:schemeClr val="tx2"/>
          </a:solidFill>
        </a:defRPr>
      </a:lvl8pPr>
      <a:lvl9pPr rtl="0" eaLnBrk="1" latinLnBrk="0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. поле 2"/>
          <p:cNvSpPr txBox="1"/>
          <p:nvPr/>
        </p:nvSpPr>
        <p:spPr>
          <a:xfrm>
            <a:off x="3630000" y="2657271"/>
            <a:ext cx="4931999" cy="1543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Промышленная технология</a:t>
            </a:r>
            <a:endParaRPr lang="en-US" sz="4400" b="1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33619" y="273822"/>
            <a:ext cx="6404905" cy="63103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06187" y="255494"/>
            <a:ext cx="11802032" cy="6341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изготовлении таблеток из порошкового материала перед прессованием проводится ряд операций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Лекарственные и вспомогательные вещества вначале обычно </a:t>
            </a: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просеивают 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на машинах с вибрационным принципом действия. Часто на фармацевтические предприятия поступает сырье в измельченном и просеянном виде, поэтому его подготовка сводится только к распаковке и отвешиванию.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Из первичных («чистых») упаковок сыпучие вещества на специальных станциях выгрузки сырья или растаривателях с виброустройством загружают в сборники, так называемые </a:t>
            </a: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«бины»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установленные на весах. В производстве таблеток бины служат для временного хранения и транспортирования порошков и гранул.</a:t>
            </a:r>
          </a:p>
          <a:p>
            <a:pPr marL="0" indent="0">
              <a:buNone/>
            </a:pPr>
            <a:endParaRPr lang="en-US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899593" y="3429000"/>
            <a:ext cx="3108626" cy="3205512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206187" y="154641"/>
            <a:ext cx="11768414" cy="6386139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Если исходные материалы не отвечают требуемому фракционному составу, указанному в нормативной документации, их предварительно измельчают, а затем просеивают.</a:t>
            </a:r>
          </a:p>
          <a:p>
            <a:pPr marL="0" indent="0">
              <a:buNone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Измельчение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препарата используется для достижения однородности смешивания, устранения крупных агрегатов в комкующихся и склеивающихся материалах, увеличения технологических и биологических эффектов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Смешивание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просеянных лекарственных порошков со вспомогательными веществами производится с целью достижения однородной массы и равномерности распределения действующего вещества таблеток. Для смешивания порошкообразных веществ применяются смесители различных конструкций: с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вращающимся корпусом и с вращающимися лопастями. Также для смешивания нашли применение аппараты с псевдоожижением сыпучего материала и высокоскоростные смесители-грануляторы.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6453" y="4310259"/>
            <a:ext cx="3305733" cy="240206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340657" y="233082"/>
            <a:ext cx="11633946" cy="6386140"/>
          </a:xfrm>
        </p:spPr>
        <p:txBody>
          <a:bodyPr/>
          <a:lstStyle/>
          <a:p>
            <a:pPr marL="0" indent="0">
              <a:buNone/>
            </a:pP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Прямое прессование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совокупность различных технологических приемов, позволяющих улучшить основные технологические свойства таблетируемого материала (текучесть и прессуемость) и получить из него таблетки, минуя стадию грануляции.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прямое прессование осуществляется: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1) путем непосредственного таблетирования сыпучих лекарственных веществ с хорошей прессуемостью;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2) с добавлением вспомогательных веществ, улучшающих технологические свойства материала;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3) принудительной подачей таблетируемого материала из загрузочной воронки таблеточной машины в матрицу;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4) с предварительной направленной кристаллизацией прессуемого вещества.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1011" y="473951"/>
            <a:ext cx="11779622" cy="596043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609599" y="233082"/>
            <a:ext cx="10972798" cy="6374934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Промышленная технология лекарственных форм - это динамично развивающаяся область, постоянно совершенствующаяся благодаря новым научным открытиям и технологическим разработкам</a:t>
            </a:r>
            <a:r>
              <a:rPr lang="en-US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30163" y="2114626"/>
            <a:ext cx="6731671" cy="449339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04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05623" y="2319877"/>
            <a:ext cx="6780754" cy="4189129"/>
          </a:xfrm>
          <a:prstGeom prst="rect">
            <a:avLst/>
          </a:prstGeom>
        </p:spPr>
      </p:pic>
      <p:sp>
        <p:nvSpPr>
          <p:cNvPr id="3" name="Текст. поле 2"/>
          <p:cNvSpPr txBox="1"/>
          <p:nvPr/>
        </p:nvSpPr>
        <p:spPr>
          <a:xfrm>
            <a:off x="179636" y="152784"/>
            <a:ext cx="12012364" cy="2324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Промышленная фармацевтическая технология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это наука о производстве лекарственных препаратов в промышленных масштабах. Она охватывает все этапы создания лекарства, от выбора и подготовки сырья до упаковки и маркировки готовой продукции. Цель – выпуск эффективных, безопасных и качественных лекарств, доступных для пациентов.</a:t>
            </a:r>
          </a:p>
          <a:p>
            <a:pPr algn="l">
              <a:lnSpc>
                <a:spcPct val="115000"/>
              </a:lnSpc>
            </a:pPr>
            <a:endParaRPr lang="en-US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411276" y="85493"/>
            <a:ext cx="9796049" cy="75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Ключевые этапы</a:t>
            </a:r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промышленной фармацевтической технологии:</a:t>
            </a:r>
          </a:p>
          <a:p>
            <a:endParaRPr lang="en-US" sz="20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. поле 2"/>
          <p:cNvSpPr txBox="1"/>
          <p:nvPr/>
        </p:nvSpPr>
        <p:spPr>
          <a:xfrm>
            <a:off x="81690" y="582192"/>
            <a:ext cx="12192000" cy="5515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Исходное сырь</a:t>
            </a:r>
            <a:r>
              <a:rPr lang="ru-RU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ё.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Всё начинается с тщательного отбора и контроля качества сырья 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активных фармацевтических ингредиентов (АФИ) и вспомогательных веществ. </a:t>
            </a:r>
            <a:endParaRPr lang="ru-RU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Производство АФИ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Активные вещества могут быть получены химическим синтезом, выделением из природных источников или с помощью биотехнологий. </a:t>
            </a:r>
            <a:endParaRPr lang="ru-RU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Создание лекарственной формы</a:t>
            </a:r>
            <a:r>
              <a:rPr lang="ru-RU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АФИ превращается в удобную для применения форму: таблетки, капсулы, растворы, мази и т.д. Этот этап включает множество операций: измельчение, смешивание, гранулирование, прессование, фасовка и другие. Выбор технологии зависит от свойств АФИ и желаемой формы выпуска.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Контроль качества</a:t>
            </a:r>
            <a:r>
              <a:rPr lang="ru-RU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каждом этапе производства проводится строгий контроль качества, чтобы гарантировать соответствие продукта установленным стандартам. Это включает химический, физический и микробиологический анализ.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Упаковка и маркировка</a:t>
            </a:r>
            <a:r>
              <a:rPr lang="ru-RU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Готовый препарат упаковывается в специальную тару, защищающую его от внешних воздействий, и маркируется в соответствии с законодательными требованиями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Font typeface="Arial" panose="020B0604020202020204" pitchFamily="34" charset="0"/>
              <a:buNone/>
            </a:pPr>
            <a:endParaRPr lang="en-US" sz="18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828800" y="76416"/>
            <a:ext cx="8534400" cy="75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Типы лекарственных форм и особенности их производства:</a:t>
            </a:r>
          </a:p>
          <a:p>
            <a:endParaRPr lang="en-US" sz="2000" b="1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. поле 2"/>
          <p:cNvSpPr txBox="1"/>
          <p:nvPr/>
        </p:nvSpPr>
        <p:spPr>
          <a:xfrm>
            <a:off x="0" y="537271"/>
            <a:ext cx="12192000" cy="5938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1.А</a:t>
            </a:r>
            <a:r>
              <a:rPr lang="en-US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эрозол</a:t>
            </a:r>
            <a:r>
              <a:rPr lang="ru-RU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и спреи. 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ехнология производства спреев и аэрозолей во многом схожа, но имеет и некоторые отличия, связанные с составом и назначением конечного продукта. Главное отличие 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 дисперсной системы: спреи образуют более крупные капли, а аэрозоли 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мелкодисперсный туман. </a:t>
            </a:r>
            <a:endParaRPr lang="ru-RU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 компонентов: лекарственное вещество, вспомогательные вещества (растворители, пропелленты, стабилизаторы, консерванты), тара (подготовка флаконов или баллонов, включая мойку, стерилизацию (при необходимости) и проверку на целостность). Некоторые спреи не содержат пропелленты (назальные спреи)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Тщательное смешивание компонентов до получения однородной смеси.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Наполнение тары.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Заполнение под давлением (для спреев с пропеллентом, аэрозолей)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Смесь дозируется во флакон. Затем в флакон под давлением закачивается пропеллент через клапан. Пропеллент, находящийся под давлением, вытесняет воздух из флакона. После заполнения клапан герметично закрывается.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63537" y="79416"/>
            <a:ext cx="12128463" cy="4475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Д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ля спреев без пропеллента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Флакон заполняется жидким содержимым через отверстие, после чего на флакон устанавливается распылитель (насос) и герметично закрывается.</a:t>
            </a:r>
            <a:endParaRPr lang="ru-RU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Установка распылительной системы на клапан.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Маркировка и упаковка.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качества: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Фзико-химические свойства: pH, плотность, вязкость, размер частиц, однородность дозирования.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Микробиологический контроль (для стерильных)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Функциональные испытания: качество распыления,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дозирование.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24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Изображение 3"/>
          <p:cNvPicPr>
            <a:picLocks noChangeAspect="1"/>
          </p:cNvPicPr>
          <p:nvPr/>
        </p:nvPicPr>
        <p:blipFill>
          <a:blip r:embed="rId3"/>
          <a:srcRect l="18117" t="8147" r="17094" b="18264"/>
          <a:stretch/>
        </p:blipFill>
        <p:spPr>
          <a:xfrm>
            <a:off x="7379979" y="2993649"/>
            <a:ext cx="4812022" cy="386435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27073" y="124893"/>
            <a:ext cx="11779151" cy="1930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  <a:r>
              <a:rPr lang="ru-RU" sz="2400" b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а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втоматическая линия для производства аэрозолей</a:t>
            </a:r>
            <a:r>
              <a:rPr lang="ru-RU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Это устройство для наполнения жидким продуктом (активным веществом) и газом-пропеллентом, установки аэрозольных клапанов перед их прижимом, а также их завальцовки на аэрозольном баллоне. Содержит также п</a:t>
            </a:r>
            <a:r>
              <a:rPr lang="en-US" sz="24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ринтер. Печатающее устройство позволяет правильно маркировать каждый баллон. </a:t>
            </a:r>
            <a:endParaRPr lang="en-US" sz="2400"/>
          </a:p>
        </p:txBody>
      </p:sp>
      <p:pic>
        <p:nvPicPr>
          <p:cNvPr id="3" name="Изображение 3"/>
          <p:cNvPicPr>
            <a:picLocks noChangeAspect="1"/>
          </p:cNvPicPr>
          <p:nvPr/>
        </p:nvPicPr>
        <p:blipFill>
          <a:blip r:embed="rId3"/>
          <a:srcRect l="3547" t="28968" b="28967"/>
          <a:stretch/>
        </p:blipFill>
        <p:spPr>
          <a:xfrm>
            <a:off x="1121663" y="2210904"/>
            <a:ext cx="9948673" cy="43384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134470" y="168088"/>
            <a:ext cx="11911854" cy="6477001"/>
          </a:xfrm>
        </p:spPr>
        <p:txBody>
          <a:bodyPr/>
          <a:lstStyle/>
          <a:p>
            <a:pPr marL="0" indent="0"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Пластыри</a:t>
            </a: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Пластыри медицинские - лекарственная форма в виде основы, нанесенной на подложку, содержащей одно или несколько действующих веществ, или в виде прокладки с действующим веществом (веществами), закрепленной на подложке с липким слоем, предназначенная для наружного или местного применения и обладающая способностью прилипать к коже или слизистым оболочкам.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пластырей медицинских представляет собой пластичную однородную адгезивную (липкую) массу (пластырную массу), в которой равномерно распределено действующее вещество (вещества), или прокладку с действующим веществом (веществами), закрепленную на подложке с липким слоем.</a:t>
            </a:r>
          </a:p>
          <a:p>
            <a:pPr marL="0" indent="0">
              <a:buNone/>
            </a:pP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состава основы различают пластыри медицинские: смоляно-восковые, каучуковые, акриловые, свинцовые и др.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449234" y="4034119"/>
            <a:ext cx="3014380" cy="271182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161364" y="199465"/>
            <a:ext cx="11858062" cy="6498198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buNone/>
            </a:pPr>
            <a:r>
              <a:rPr lang="en-US" altLang="en-US" sz="6000" b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ТЕХНОЛОГИИ</a:t>
            </a:r>
            <a:endParaRPr lang="en-US" altLang="en-US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производства пластырей медицинских и перечень используемых вспомогательных веществ зависят от вида пластырей.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Свинцовые пластыри медицинские, содержащие в своем составе свинцовое мыло, получают сплавлением свинцовых мыл со смолами, восками, действующими веществами.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Основу смоляно-восковых пластырей медицинских составляют сплавы смол и воска, в состав которых могут входить также жиры и углеводороды.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Пластырная основа каучуковых (резиновых) пластырей медицинских представляют собой смесь каучука со смолами, действующими и вспомогательными веществами. Данный вид пластырей длительное время сохраняет свою клейкость.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 пластырной массы также могут быть внесены наполнители, антиоксиданты, антимикробные консерванты, красители, корректоры запаха и другие вспомогательные вещества, разрешенные к медицинскому применению.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Пластырная масса должна представлять собой однородную смесь, плотную при комнатной температуре и размягчающуюся, липкую при температуре тела.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Подложка, полученная из синтетических или природных материалов, и адгезивный (липкий) слой основы должны быть гипоаллергенны и не должны оказывать на кожу и слизистые раздражающего действия.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Защитная пленка должна препятствовать контакту липкого слоя пластырей медицинских с окружающей средой и удаляться перед применением.</a:t>
            </a:r>
          </a:p>
          <a:p>
            <a:pPr marL="0" indent="0">
              <a:buNone/>
            </a:pPr>
            <a:r>
              <a:rPr lang="en-US" altLang="en-US" sz="6000">
                <a:latin typeface="Times New Roman" panose="02020603050405020304" pitchFamily="18" charset="0"/>
                <a:cs typeface="Times New Roman" panose="02020603050405020304" pitchFamily="18" charset="0"/>
              </a:rPr>
              <a:t>Пластыри медицинские должны легко удаляться с кожи, не оставляя следов, не нанося повреждений и не отделяя пластырную массу от подложки.</a:t>
            </a:r>
          </a:p>
          <a:p>
            <a:pPr marL="0" indent="0">
              <a:buNone/>
            </a:pPr>
            <a:endParaRPr lang="en-US" altLang="en-US" sz="6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 noEditPoints="1"/>
          </p:cNvSpPr>
          <p:nvPr>
            <p:ph idx="1"/>
          </p:nvPr>
        </p:nvSpPr>
        <p:spPr>
          <a:xfrm>
            <a:off x="127746" y="188259"/>
            <a:ext cx="11918578" cy="6498198"/>
          </a:xfrm>
        </p:spPr>
        <p:txBody>
          <a:bodyPr/>
          <a:lstStyle/>
          <a:p>
            <a:pPr marL="0" indent="0">
              <a:buNone/>
            </a:pP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Таблетки</a:t>
            </a:r>
            <a:r>
              <a:rPr lang="en-US" altLang="ru-RU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Таблетки - твердая дозированная лекарственная форма, получаемая путем прессования порошков или гранул или другим подходящим способом, содержащая одно или несколько действующих веществ, с добавлением или без добавления вспомогательных веществ.</a:t>
            </a:r>
          </a:p>
          <a:p>
            <a:pPr marL="0" indent="0">
              <a:buNone/>
            </a:pPr>
            <a:endParaRPr lang="ru-RU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08780" y="1883336"/>
            <a:ext cx="8538882" cy="4803121"/>
          </a:xfrm>
          <a:prstGeom prst="rect">
            <a:avLst/>
          </a:prstGeom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Hancom Office">
  <a:themeElements>
    <a:clrScheme name="Hancom Office">
      <a:dk1>
        <a:sysClr val="windowText" lastClr="000000"/>
      </a:dk1>
      <a:lt1>
        <a:sysClr val="window" lastClr="FFFFFF"/>
      </a:lt1>
      <a:dk2>
        <a:srgbClr val="3A3C84"/>
      </a:dk2>
      <a:lt2>
        <a:srgbClr val="FAF3DB"/>
      </a:lt2>
      <a:accent1>
        <a:srgbClr val="6182D6"/>
      </a:accent1>
      <a:accent2>
        <a:srgbClr val="FF843A"/>
      </a:accent2>
      <a:accent3>
        <a:srgbClr val="B2B2B2"/>
      </a:accent3>
      <a:accent4>
        <a:srgbClr val="FFD700"/>
      </a:accent4>
      <a:accent5>
        <a:srgbClr val="289B6E"/>
      </a:accent5>
      <a:accent6>
        <a:srgbClr val="9D5CBB"/>
      </a:accent6>
      <a:hlink>
        <a:srgbClr val="0000FF"/>
      </a:hlink>
      <a:folHlink>
        <a:srgbClr val="800080"/>
      </a:folHlink>
    </a:clrScheme>
    <a:fontScheme name="Hancom Office">
      <a:maj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ajorFont>
      <a:minorFont>
        <a:latin typeface="Calibri"/>
        <a:ea typeface=""/>
        <a:cs typeface=""/>
        <a:font script="Jpan" typeface="MS PGothic"/>
        <a:font script="Hang" typeface="Malgun Gothic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Phetsarath OT"/>
        <a:font script="Sinh" typeface="Iskoola Pota"/>
        <a:font script="Mong" typeface="Mongolian Baiti"/>
        <a:font script="Viet" typeface="Times New Roman"/>
        <a:font script="Uigh" typeface="Microsoft Uighur"/>
        <a:font script="Ethi" typeface="Leelawadee UI"/>
        <a:font script="Mymr" typeface="Myanmar Text"/>
      </a:minorFont>
    </a:fontScheme>
    <a:fmtScheme name="Hancom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</a:effectStyle>
        <a:effectStyle>
          <a:effectLst>
            <a:reflection blurRad="12700" stA="26000" endPos="28000" dist="38100" dir="5400000" sy="-100000" rotWithShape="0"/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1169</Words>
  <Application>Microsoft Office PowerPoint</Application>
  <PresentationFormat>Широкоэкранный</PresentationFormat>
  <Paragraphs>69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Hancom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>HP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79872</dc:creator>
  <cp:lastModifiedBy>Lenovo</cp:lastModifiedBy>
  <cp:revision>34</cp:revision>
  <dcterms:created xsi:type="dcterms:W3CDTF">2025-02-16T13:13:47Z</dcterms:created>
  <dcterms:modified xsi:type="dcterms:W3CDTF">2025-03-26T10:06:07Z</dcterms:modified>
  <cp:version>1100.0100.01</cp:version>
</cp:coreProperties>
</file>