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67" r:id="rId4"/>
    <p:sldId id="268" r:id="rId5"/>
    <p:sldId id="269" r:id="rId6"/>
    <p:sldId id="270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9" userDrawn="1">
          <p15:clr>
            <a:srgbClr val="A4A3A4"/>
          </p15:clr>
        </p15:guide>
        <p15:guide id="1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76" d="100"/>
          <a:sy n="76" d="100"/>
        </p:scale>
        <p:origin x="636" y="96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3158169-9CF8-4071-8CC9-D83B1A768B7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E5643DB-E357-4BB1-9E42-6926931B124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67AF5C4-94EC-4E38-B6FC-A336F48F85E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C189BC5-BA74-453C-B5C9-D80EBF9D884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96253D6-F075-43B9-8426-DC06511C30D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42513C0-F135-4608-A4CF-CB1CCD0B837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529346A-42FC-4249-91B6-F7377A20A26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E78ACAC-4C28-4DE5-9549-B9A551B67B0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7F90DFD-28B0-4987-8CFE-D0410CDA390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6ECEF6B-01BF-452D-8B2F-2B1163BE47D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6C12266-5C1B-4072-A7A8-282B77E3F84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60DFF77-53A4-4C84-A775-5C4B0975374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7C789ED-563C-4CD7-B1DE-F963F411E5E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39D00A0-3F6C-46B7-B273-63C551EF65A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65DCEA7-77AE-4E9F-A949-A67C40BF004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ru-RU" altLang="en-US" smtClean="0"/>
              <a:t>26.03.2025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ru-RU" altLang="en-US" smtClean="0"/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ru-RU" altLang="en-US" smtClean="0"/>
              <a:t>26.03.2025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 noEditPoints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ru-RU" altLang="en-US" smtClean="0"/>
              <a:t>Введение</a:t>
            </a:r>
            <a:endParaRPr lang="ru-RU" altLang="en-US"/>
          </a:p>
          <a:p>
            <a:pPr lvl="0"/>
            <a:r>
              <a:rPr lang="ru-RU" altLang="en-US" smtClean="0"/>
              <a:t>Основной текст 1</a:t>
            </a:r>
            <a:endParaRPr lang="ru-RU" altLang="en-US"/>
          </a:p>
          <a:p>
            <a:pPr lvl="0"/>
            <a:r>
              <a:rPr lang="ru-RU" altLang="en-US" smtClean="0"/>
              <a:t>Основной текст 2</a:t>
            </a:r>
            <a:endParaRPr lang="ru-RU" altLang="en-US"/>
          </a:p>
          <a:p>
            <a:pPr lvl="0"/>
            <a:r>
              <a:rPr lang="ru-RU" altLang="en-US" smtClean="0"/>
              <a:t>Основной текст 3</a:t>
            </a:r>
            <a:endParaRPr lang="ru-RU" altLang="en-US"/>
          </a:p>
          <a:p>
            <a:pPr lvl="0"/>
            <a:r>
              <a:rPr lang="ru-RU" altLang="en-US" smtClean="0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ru-RU" altLang="en-US" smtClean="0"/>
              <a:t>26.03.2025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Манифест 2"/>
          <p:cNvSpPr>
            <a:spLocks noGrp="1" noEditPoints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ru-RU" altLang="en-US" smtClean="0"/>
              <a:t>26.03.2025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ru-RU" altLang="en-US" smtClean="0"/>
              <a:t>26.03.2025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ru-RU" altLang="en-US" smtClean="0"/>
              <a:t>26.03.2025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ru-RU" altLang="en-US" smtClean="0"/>
              <a:t>26.03.2025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ru-RU" altLang="en-US" smtClean="0"/>
              <a:t>26.03.2025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ru-RU" altLang="en-US" smtClean="0"/>
              <a:t>26.03.2025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 noEditPoints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</a:lvl1pPr>
          </a:lstStyle>
          <a:p>
            <a:r>
              <a:rPr lang="ru-RU" altLang="en-US" smtClean="0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ru-RU" altLang="en-US" smtClean="0"/>
              <a:t>26.03.2025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Содержимое 4"/>
          <p:cNvSpPr>
            <a:spLocks noGrp="1" noEditPoints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t>26.03.2025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 smtClean="0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en-US" smtClean="0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t>26.03.2025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ru-RU" altLang="en-US" smtClean="0"/>
              <a:t>26.03.2025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ru-RU" altLang="en-US" smtClean="0"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0" hangingPunct="1">
        <a:defRPr>
          <a:solidFill>
            <a:schemeClr val="tx2"/>
          </a:solidFill>
        </a:defRPr>
      </a:lvl2pPr>
      <a:lvl3pPr rtl="0" eaLnBrk="1" latinLnBrk="0" hangingPunct="1">
        <a:defRPr>
          <a:solidFill>
            <a:schemeClr val="tx2"/>
          </a:solidFill>
        </a:defRPr>
      </a:lvl3pPr>
      <a:lvl4pPr rtl="0" eaLnBrk="1" latinLnBrk="0" hangingPunct="1">
        <a:defRPr>
          <a:solidFill>
            <a:schemeClr val="tx2"/>
          </a:solidFill>
        </a:defRPr>
      </a:lvl4pPr>
      <a:lvl5pPr rtl="0" eaLnBrk="1" latinLnBrk="0" hangingPunct="1">
        <a:defRPr>
          <a:solidFill>
            <a:schemeClr val="tx2"/>
          </a:solidFill>
        </a:defRPr>
      </a:lvl5pPr>
      <a:lvl6pPr rtl="0" eaLnBrk="1" latinLnBrk="0" hangingPunct="1">
        <a:defRPr>
          <a:solidFill>
            <a:schemeClr val="tx2"/>
          </a:solidFill>
        </a:defRPr>
      </a:lvl6pPr>
      <a:lvl7pPr rtl="0" eaLnBrk="1" latinLnBrk="0" hangingPunct="1">
        <a:defRPr>
          <a:solidFill>
            <a:schemeClr val="tx2"/>
          </a:solidFill>
        </a:defRPr>
      </a:lvl7pPr>
      <a:lvl8pPr rtl="0" eaLnBrk="1" latinLnBrk="0" hangingPunct="1">
        <a:defRPr>
          <a:solidFill>
            <a:schemeClr val="tx2"/>
          </a:solidFill>
        </a:defRPr>
      </a:lvl8pPr>
      <a:lvl9pPr rtl="0" eaLnBrk="1" latinLnBrk="0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. поле 2"/>
          <p:cNvSpPr txBox="1"/>
          <p:nvPr/>
        </p:nvSpPr>
        <p:spPr>
          <a:xfrm>
            <a:off x="3630000" y="2657271"/>
            <a:ext cx="4931999" cy="154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Промышленная технология</a:t>
            </a:r>
            <a:endParaRPr lang="en-US" sz="44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33619" y="273822"/>
            <a:ext cx="6404905" cy="63103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206187" y="255494"/>
            <a:ext cx="11802032" cy="6341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изготовлении таблеток из порошкового материала перед прессованием проводится ряд операций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и вспомогательные вещества вначале обычно </a:t>
            </a:r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просеивают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 машинах с вибрационным принципом действия. Часто на фармацевтические предприятия поступает сырье в измельченном и просеянном виде, поэтому его подготовка сводится только к распаковке и отвешиванию.</a:t>
            </a:r>
          </a:p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Из первичных («чистых») упаковок сыпучие вещества на специальных станциях выгрузки сырья или растаривателях с виброустройством загружают в сборники, так называемые </a:t>
            </a:r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«бины»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установленные на весах. В производстве таблеток бины служат для временного хранения и транспортирования порошков и гранул.</a:t>
            </a:r>
          </a:p>
          <a:p>
            <a:pPr marL="0" indent="0">
              <a:buNone/>
            </a:pP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99593" y="3429000"/>
            <a:ext cx="3108626" cy="32055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206187" y="154641"/>
            <a:ext cx="11768414" cy="6386139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исходные материалы не отвечают требуемому фракционному составу, указанному в нормативной документации, их предварительно измельчают, а затем просеивают.</a:t>
            </a:r>
          </a:p>
          <a:p>
            <a:pPr marL="0" indent="0">
              <a:buNone/>
            </a:pPr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Измельчение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 используется для достижения однородности смешивания, устранения крупных агрегатов в комкующихся и склеивающихся материалах, увеличения технологических и биологических эффектов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Смешивание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просеянных лекарственных порошков со вспомогательными веществами производится с целью достижения однородной массы и равномерности распределения действующего вещества таблеток. Для смешивания порошкообразных веществ применяются смесители различных конструкций: с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вращающимся корпусом и с вращающимися лопастями. Также для смешивания нашли применение аппараты с псевдоожижением сыпучего материала и высокоскоростные смесители-грануляторы.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6453" y="4310259"/>
            <a:ext cx="3305733" cy="24020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40657" y="233082"/>
            <a:ext cx="11633946" cy="6386140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прессование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совокупность различных технологических приемов, позволяющих улучшить основные технологические свойства таблетируемого материала (текучесть и прессуемость) и получить из него таблетки, минуя стадию грануляции.</a:t>
            </a:r>
          </a:p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прямое прессование осуществляется:</a:t>
            </a:r>
          </a:p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1) путем непосредственного таблетирования сыпучих лекарственных веществ с хорошей прессуемостью;</a:t>
            </a:r>
          </a:p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2) с добавлением вспомогательных веществ, улучшающих технологические свойства материала;</a:t>
            </a:r>
          </a:p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3) принудительной подачей таблетируемого материала из загрузочной воронки таблеточной машины в матрицу;</a:t>
            </a:r>
          </a:p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4) с предварительной направленной кристаллизацией прессуемого вещества.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1011" y="473951"/>
            <a:ext cx="11779622" cy="59604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609599" y="233082"/>
            <a:ext cx="10972798" cy="6374934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Промышленная технология лекарственных форм - это динамично развивающаяся область, постоянно совершенствующаяся благодаря новым научным открытиям и технологическим разработкам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30163" y="2114626"/>
            <a:ext cx="6731671" cy="44933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04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05623" y="2319877"/>
            <a:ext cx="6780754" cy="4189129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179636" y="152784"/>
            <a:ext cx="12012364" cy="232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Промышленная фармацевтическая технология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наука о производстве лекарственных препаратов в промышленных масштабах. Она охватывает все этапы создания лекарства, от выбора и подготовки сырья до упаковки и маркировки готовой продукции. Цель – выпуск эффективных, безопасных и качественных лекарств, доступных для пациентов.</a:t>
            </a:r>
          </a:p>
          <a:p>
            <a:pPr algn="l">
              <a:lnSpc>
                <a:spcPct val="115000"/>
              </a:lnSpc>
            </a:pP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1411276" y="85493"/>
            <a:ext cx="9796049" cy="75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этапы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промышленной фармацевтической технологии:</a:t>
            </a:r>
          </a:p>
          <a:p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81690" y="582192"/>
            <a:ext cx="12192000" cy="5515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Исходное сырь</a:t>
            </a:r>
            <a:r>
              <a:rPr 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ё.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Всё начинается с тщательного отбора и контроля качества сырья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активных фармацевтических ингредиентов (АФИ) и вспомогательных веществ. </a:t>
            </a:r>
            <a:endParaRPr lang="ru-RU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Производство АФИ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Активные вещества могут быть получены химическим синтезом, выделением из природных источников или с помощью биотехнологий. </a:t>
            </a:r>
            <a:endParaRPr lang="ru-RU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Создание лекарственной формы</a:t>
            </a:r>
            <a:r>
              <a:rPr 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АФИ превращается в удобную для применения форму: таблетки, капсулы, растворы, мази и т.д. Этот этап включает множество операций: измельчение, смешивание, гранулирование, прессование, фасовка и другие. Выбор технологии зависит от свойств АФИ и желаемой формы выпуска.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Контроль качества</a:t>
            </a:r>
            <a:r>
              <a:rPr 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каждом этапе производства проводится строгий контроль качества, чтобы гарантировать соответствие продукта установленным стандартам. Это включает химический, физический и микробиологический анализ.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Упаковка и маркировка</a:t>
            </a:r>
            <a:r>
              <a:rPr 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Готовый препарат упаковывается в специальную тару, защищающую его от внешних воздействий, и маркируется в соответствии с законодательными требованиями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endParaRPr lang="en-US" sz="1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1828800" y="76416"/>
            <a:ext cx="8534400" cy="75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 лекарственных форм и особенности их производства:</a:t>
            </a:r>
          </a:p>
          <a:p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0" y="537271"/>
            <a:ext cx="12192000" cy="593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1.А</a:t>
            </a: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эрозол</a:t>
            </a:r>
            <a:r>
              <a:rPr 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 спреи.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ехнология производства спреев и аэрозолей во многом схожа, но имеет и некоторые отличия, связанные с составом и назначением конечного продукта. Главное отличие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дисперсной системы: спреи образуют более крупные капли, а аэрозоли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мелкодисперсный туман. </a:t>
            </a:r>
            <a:endParaRPr lang="ru-RU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компонентов: лекарственное вещество, вспомогательные вещества (растворители, пропелленты, стабилизаторы, консерванты), тара (подготовка флаконов или баллонов, включая мойку, стерилизацию (при необходимости) и проверку на целостность). Некоторые спреи не содержат пропелленты (назальные спреи)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Тщательное смешивание компонентов до получения однородной смеси.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Наполнение тары.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Заполнение под давлением (для спреев с пропеллентом, аэрозолей)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Смесь дозируется во флакон. Затем в флакон под давлением закачивается пропеллент через клапан. Пропеллент, находящийся под давлением, вытесняет воздух из флакона. После заполнения клапан герметично закрывается.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63537" y="79416"/>
            <a:ext cx="12128463" cy="447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 спреев без пропеллента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Флакон заполняется жидким содержимым через отверстие, после чего на флакон устанавливается распылитель (насос) и герметично закрывается.</a:t>
            </a:r>
            <a:endParaRPr lang="ru-RU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Установка распылительной системы на клапан.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Маркировка и упаковка.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качества: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Фзико-химические свойства: pH, плотность, вязкость, размер частиц, однородность дозирования.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Микробиологический контроль (для стерильных)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Функциональные испытания: качество распыления,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дозирование.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3"/>
          <a:srcRect l="18117" t="8147" r="17094" b="18264"/>
          <a:stretch/>
        </p:blipFill>
        <p:spPr>
          <a:xfrm>
            <a:off x="7379979" y="2993649"/>
            <a:ext cx="4812022" cy="38643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127073" y="124893"/>
            <a:ext cx="11779151" cy="193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втоматическая линия для производства аэрозолей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Это устройство для наполнения жидким продуктом (активным веществом) и газом-пропеллентом, установки аэрозольных клапанов перед их прижимом, а также их завальцовки на аэрозольном баллоне. Содержит также п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ринтер. Печатающее устройство позволяет правильно маркировать каждый баллон. </a:t>
            </a:r>
            <a:endParaRPr lang="en-US" sz="2400"/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3"/>
          <a:srcRect l="3547" t="28968" b="28967"/>
          <a:stretch/>
        </p:blipFill>
        <p:spPr>
          <a:xfrm>
            <a:off x="1121663" y="2210904"/>
            <a:ext cx="9948673" cy="43384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134470" y="168088"/>
            <a:ext cx="11911854" cy="6477001"/>
          </a:xfrm>
        </p:spPr>
        <p:txBody>
          <a:bodyPr/>
          <a:lstStyle/>
          <a:p>
            <a:pPr marL="0" indent="0">
              <a:buNone/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Пластыри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Пластыри медицинские - лекарственная форма в виде основы, нанесенной на подложку, содержащей одно или несколько действующих веществ, или в виде прокладки с действующим веществом (веществами), закрепленной на подложке с липким слоем, предназначенная для наружного или местного применения и обладающая способностью прилипать к коже или слизистым оболочкам.</a:t>
            </a:r>
          </a:p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пластырей медицинских представляет собой пластичную однородную адгезивную (липкую) массу (пластырную массу), в которой равномерно распределено действующее вещество (вещества), или прокладку с действующим веществом (веществами), закрепленную на подложке с липким слоем.</a:t>
            </a:r>
          </a:p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состава основы различают пластыри медицинские: смоляно-восковые, каучуковые, акриловые, свинцовые и др.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49234" y="4034119"/>
            <a:ext cx="3014380" cy="271182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161364" y="199465"/>
            <a:ext cx="11858062" cy="649819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ТЕХНОЛОГИИ</a:t>
            </a:r>
            <a:endParaRPr lang="en-US" alt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производства пластырей медицинских и перечень используемых вспомогательных веществ зависят от вида пластырей.</a:t>
            </a:r>
          </a:p>
          <a:p>
            <a:pPr marL="0" indent="0"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Свинцовые пластыри медицинские, содержащие в своем составе свинцовое мыло, получают сплавлением свинцовых мыл со смолами, восками, действующими веществами.</a:t>
            </a:r>
          </a:p>
          <a:p>
            <a:pPr marL="0" indent="0"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смоляно-восковых пластырей медицинских составляют сплавы смол и воска, в состав которых могут входить также жиры и углеводороды.</a:t>
            </a:r>
          </a:p>
          <a:p>
            <a:pPr marL="0" indent="0"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Пластырная основа каучуковых (резиновых) пластырей медицинских представляют собой смесь каучука со смолами, действующими и вспомогательными веществами. Данный вид пластырей длительное время сохраняет свою клейкость.</a:t>
            </a:r>
          </a:p>
          <a:p>
            <a:pPr marL="0" indent="0"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пластырной массы также могут быть внесены наполнители, антиоксиданты, антимикробные консерванты, красители, корректоры запаха и другие вспомогательные вещества, разрешенные к медицинскому применению.</a:t>
            </a:r>
          </a:p>
          <a:p>
            <a:pPr marL="0" indent="0"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Пластырная масса должна представлять собой однородную смесь, плотную при комнатной температуре и размягчающуюся, липкую при температуре тела.</a:t>
            </a:r>
          </a:p>
          <a:p>
            <a:pPr marL="0" indent="0"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Подложка, полученная из синтетических или природных материалов, и адгезивный (липкий) слой основы должны быть гипоаллергенны и не должны оказывать на кожу и слизистые раздражающего действия.</a:t>
            </a:r>
          </a:p>
          <a:p>
            <a:pPr marL="0" indent="0"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 пленка должна препятствовать контакту липкого слоя пластырей медицинских с окружающей средой и удаляться перед применением.</a:t>
            </a:r>
          </a:p>
          <a:p>
            <a:pPr marL="0" indent="0"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Пластыри медицинские должны легко удаляться с кожи, не оставляя следов, не нанося повреждений и не отделяя пластырную массу от подложки.</a:t>
            </a:r>
          </a:p>
          <a:p>
            <a:pPr marL="0" indent="0">
              <a:buNone/>
            </a:pPr>
            <a:endParaRPr lang="en-US" alt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127746" y="188259"/>
            <a:ext cx="11918578" cy="6498198"/>
          </a:xfrm>
        </p:spPr>
        <p:txBody>
          <a:bodyPr/>
          <a:lstStyle/>
          <a:p>
            <a:pPr marL="0" indent="0">
              <a:buNone/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Таблетки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Таблетки - твердая дозированная лекарственная форма, получаемая путем прессования порошков или гранул или другим подходящим способом, содержащая одно или несколько действующих веществ, с добавлением или без добавления вспомогательных веществ.</a:t>
            </a:r>
          </a:p>
          <a:p>
            <a:pPr marL="0" indent="0">
              <a:buNone/>
            </a:pP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08780" y="1883336"/>
            <a:ext cx="8538882" cy="4803121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Hancom 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1169</Words>
  <Application>Microsoft Office PowerPoint</Application>
  <PresentationFormat>Широкоэкранный</PresentationFormat>
  <Paragraphs>69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Hancom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79872</dc:creator>
  <cp:lastModifiedBy>Lenovo</cp:lastModifiedBy>
  <cp:revision>34</cp:revision>
  <dcterms:created xsi:type="dcterms:W3CDTF">2025-02-16T13:13:47Z</dcterms:created>
  <dcterms:modified xsi:type="dcterms:W3CDTF">2025-03-26T10:06:07Z</dcterms:modified>
  <cp:version>1100.0100.01</cp:version>
</cp:coreProperties>
</file>