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1" r:id="rId14"/>
    <p:sldId id="267" r:id="rId15"/>
    <p:sldId id="272" r:id="rId16"/>
    <p:sldId id="273" r:id="rId17"/>
    <p:sldId id="269" r:id="rId18"/>
    <p:sldId id="274" r:id="rId19"/>
    <p:sldId id="26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01.11.2012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01.11.2012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0"/>
            <a:ext cx="8229600" cy="3357562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Острый гематогенный остеомиелит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0950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Первичный ОГО :</a:t>
            </a:r>
          </a:p>
          <a:p>
            <a:pPr>
              <a:buFont typeface="Wingdings" pitchFamily="2" charset="2"/>
              <a:buChar char="§"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Боль</a:t>
            </a:r>
          </a:p>
          <a:p>
            <a:pPr>
              <a:buFont typeface="Wingdings" pitchFamily="2" charset="2"/>
              <a:buChar char="§"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Температура</a:t>
            </a:r>
          </a:p>
          <a:p>
            <a:pPr>
              <a:buNone/>
            </a:pPr>
            <a:endParaRPr lang="ru-RU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2-3 день состояние средней тяжести</a:t>
            </a:r>
          </a:p>
          <a:p>
            <a:pPr>
              <a:buFont typeface="Wingdings" pitchFamily="2" charset="2"/>
              <a:buChar char="§"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3-5 метастазы  ( пневмония и т. </a:t>
            </a:r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Вторичный ОГО (в 78% после травмы):</a:t>
            </a:r>
          </a:p>
          <a:p>
            <a:pPr>
              <a:buFont typeface="Wingdings" pitchFamily="2" charset="2"/>
              <a:buChar char="§"/>
            </a:pPr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Септикопиеия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Очаги ОГО</a:t>
            </a:r>
          </a:p>
          <a:p>
            <a:pPr>
              <a:buFont typeface="Wingdings" pitchFamily="2" charset="2"/>
              <a:buChar char="§"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Ухудшение состояния </a:t>
            </a:r>
          </a:p>
          <a:p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C:\Users\ЭНДЖУСИК\Desktop\фотки\ДЕТИ)\0_2ee09_2f885018_X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214290"/>
            <a:ext cx="2071702" cy="19621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СИМПТОМЫ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500726"/>
          </a:xfrm>
        </p:spPr>
        <p:txBody>
          <a:bodyPr/>
          <a:lstStyle/>
          <a:p>
            <a:pPr marL="651510" indent="-514350">
              <a:buFont typeface="+mj-lt"/>
              <a:buAutoNum type="arabicParenR"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ТЕМПЕРАТУРЫ</a:t>
            </a:r>
          </a:p>
          <a:p>
            <a:pPr marL="651510" indent="-514350">
              <a:buFont typeface="+mj-lt"/>
              <a:buAutoNum type="arabicParenR"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МИОГЕНАЯ БОЛЕВАЯ КОНТРАКТУРА</a:t>
            </a:r>
          </a:p>
          <a:p>
            <a:pPr marL="651510" indent="-514350">
              <a:buFont typeface="+mj-lt"/>
              <a:buAutoNum type="arabicParenR"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ОТЕК МЯГКИХ ТКАНЕЙ ( НА 2-3 СУТКИ)</a:t>
            </a:r>
          </a:p>
          <a:p>
            <a:pPr marL="651510" indent="-514350">
              <a:buFont typeface="+mj-lt"/>
              <a:buAutoNum type="arabicParenR"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ВЫЯВЛЕНИЕ БОЛЕЗНЕННОСТИ(ПЕРКУССИЯ , ОСЕВАЯ НАГРУЗКА)</a:t>
            </a:r>
          </a:p>
          <a:p>
            <a:pPr marL="651510" indent="-514350">
              <a:buFont typeface="+mj-lt"/>
              <a:buAutoNum type="arabicParenR"/>
            </a:pPr>
            <a:endParaRPr lang="ru-RU" sz="3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>
              <a:buFont typeface="+mj-lt"/>
              <a:buAutoNum type="arabicParenR"/>
            </a:pP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1143000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АНАЛИЗ КРОВИ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229600" cy="6000768"/>
          </a:xfrm>
        </p:spPr>
        <p:txBody>
          <a:bodyPr/>
          <a:lstStyle/>
          <a:p>
            <a:pPr marL="651510" indent="-514350">
              <a:buFont typeface="+mj-lt"/>
              <a:buAutoNum type="arabicParenR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ЛЕЙКОЦИТОЗ</a:t>
            </a:r>
          </a:p>
          <a:p>
            <a:pPr marL="651510" indent="-514350">
              <a:buFont typeface="+mj-lt"/>
              <a:buAutoNum type="arabicParenR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УВЕЛИЧЕНИЕ МОЛЕКУЛ СРЕДНЕЙ МАССЫ</a:t>
            </a:r>
          </a:p>
          <a:p>
            <a:pPr marL="651510" indent="-514350">
              <a:buFont typeface="+mj-lt"/>
              <a:buAutoNum type="arabicParenR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ГИПЕРКОАГУЛЯЦИЯ КРОВИ(может смениться ДВС)</a:t>
            </a:r>
          </a:p>
          <a:p>
            <a:pPr marL="651510" indent="-514350">
              <a:buFont typeface="+mj-lt"/>
              <a:buAutoNum type="arabicParenR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СОЭ 30-40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мм\ч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>
              <a:buFont typeface="+mj-lt"/>
              <a:buAutoNum type="arabicParenR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ГИПЕРПРОТЕИНЕМИЯ(   АЛЬБУМИНОВ,         </a:t>
            </a:r>
          </a:p>
          <a:p>
            <a:pPr marL="651510" indent="-51435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ГЛОБУЛИНОВ </a:t>
            </a:r>
          </a:p>
          <a:p>
            <a:pPr marL="651510" indent="-514350">
              <a:buAutoNum type="arabicParenR" startAt="6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С реактивного белка</a:t>
            </a:r>
          </a:p>
          <a:p>
            <a:pPr marL="651510" indent="-514350">
              <a:buNone/>
            </a:pP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5214942" y="4071942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 flipH="1" flipV="1">
            <a:off x="572266" y="4499776"/>
            <a:ext cx="28575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786580" y="4999842"/>
            <a:ext cx="42862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6437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</a:t>
            </a:r>
            <a:r>
              <a:rPr lang="en-US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</a:t>
            </a:r>
          </a:p>
          <a:p>
            <a:pPr>
              <a:buNone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2-3 неделе деструкция кости ,мягких тканей.</a:t>
            </a:r>
          </a:p>
          <a:p>
            <a:pPr>
              <a:buNone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3-4 недели остеосклероз .</a:t>
            </a:r>
          </a:p>
          <a:p>
            <a:pPr>
              <a:buNone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Надкостница увеличивается на 7-8 день, </a:t>
            </a:r>
            <a:r>
              <a:rPr lang="ru-RU" sz="3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остеопороз</a:t>
            </a: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3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метадиафиза</a:t>
            </a: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PS.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РАСПРОСТРАНЕННЫЙ ОСТЕОПРОЗ ---ПРИЗНАК ХРОНИЗАЦИИ</a:t>
            </a:r>
          </a:p>
          <a:p>
            <a:pPr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572560" cy="6166508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Пункция канала :</a:t>
            </a:r>
          </a:p>
          <a:p>
            <a:pPr marL="651510" indent="-514350">
              <a:buAutoNum type="arabicParenR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Каплю гноя наносят на предметное стекло, окрашивают метиленовой синькой или эозином . Если  в препарате много живых неокрашенных лейкоцитов , это организм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борится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 инфекцией . Если много мертвых лейкоцитов (ядра окрашены) это плохо.</a:t>
            </a:r>
          </a:p>
          <a:p>
            <a:pPr marL="651510" indent="-514350">
              <a:buAutoNum type="arabicParenR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Исчезают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предстадии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нейтрофилов </a:t>
            </a:r>
          </a:p>
          <a:p>
            <a:pPr marL="651510" indent="-514350">
              <a:buAutoNum type="arabicParenR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Увеличение содержания сегментоядерных нейтрофилов</a:t>
            </a:r>
          </a:p>
          <a:p>
            <a:pPr marL="651510" indent="-514350">
              <a:buAutoNum type="arabicParenR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Уменьшение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эритробластов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429684" cy="6357982"/>
          </a:xfrm>
        </p:spPr>
        <p:txBody>
          <a:bodyPr/>
          <a:lstStyle/>
          <a:p>
            <a:pPr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Бактериоскопия  ( </a:t>
            </a:r>
            <a:r>
              <a:rPr lang="ru-RU" sz="4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грам</a:t>
            </a: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 +» и  «-» )</a:t>
            </a:r>
          </a:p>
          <a:p>
            <a:pPr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ВКД  до 140-200 </a:t>
            </a:r>
            <a:r>
              <a:rPr lang="ru-RU" sz="4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мм.вод.ст</a:t>
            </a: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r>
              <a:rPr lang="ru-RU" sz="4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Гаммасцинтиграфия</a:t>
            </a: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с  99 Тс </a:t>
            </a:r>
            <a:r>
              <a:rPr lang="ru-RU" sz="4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пирофосфатом</a:t>
            </a: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):  увеличение накопления препарата в зоне воспаления </a:t>
            </a:r>
          </a:p>
          <a:p>
            <a:pPr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</a:t>
            </a:r>
          </a:p>
          <a:p>
            <a:pPr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ЯМР</a:t>
            </a:r>
          </a:p>
          <a:p>
            <a:pPr>
              <a:buNone/>
            </a:pP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>
                <a:solidFill>
                  <a:schemeClr val="tx1"/>
                </a:solidFill>
              </a:rPr>
              <a:t>ДИФФЕРЕНЦИАЛЬНАЯ ДИАГНОСТИКА</a:t>
            </a:r>
            <a:endParaRPr lang="ru-RU" sz="3200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Ревматизм , инфекционный артрит , опухоли кости, </a:t>
            </a:r>
            <a:r>
              <a:rPr lang="en-US" sz="6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tbc</a:t>
            </a:r>
            <a:r>
              <a:rPr lang="en-US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кости.</a:t>
            </a:r>
            <a:endParaRPr lang="ru-RU" sz="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ЛЕЧЕНИЕ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/>
          <a:lstStyle/>
          <a:p>
            <a:pPr marL="651510" indent="-514350">
              <a:buAutoNum type="arabicParenR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Воздействие на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макроорганизм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>
              <a:buAutoNum type="arabicParenR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Антибиотики</a:t>
            </a:r>
          </a:p>
          <a:p>
            <a:pPr marL="651510" indent="-514350">
              <a:buAutoNum type="arabicParenR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Местное лечение</a:t>
            </a:r>
          </a:p>
          <a:p>
            <a:pPr marL="651510" indent="-51435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А)антикоагулянты до 5 дней </a:t>
            </a:r>
          </a:p>
          <a:p>
            <a:pPr marL="651510" indent="-51435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Б)через 2-3 дня после операции УВЧ</a:t>
            </a:r>
          </a:p>
          <a:p>
            <a:pPr marL="651510" indent="-51435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В)электрофорез</a:t>
            </a:r>
          </a:p>
          <a:p>
            <a:pPr marL="651510" indent="-51435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Г)ЛФК</a:t>
            </a:r>
          </a:p>
          <a:p>
            <a:pPr marL="651510" indent="-514350">
              <a:buNone/>
            </a:pP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i="1" dirty="0" smtClean="0">
                <a:solidFill>
                  <a:schemeClr val="tx1"/>
                </a:solidFill>
              </a:rPr>
              <a:t>осложнения</a:t>
            </a:r>
            <a:endParaRPr lang="ru-RU" sz="6000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ПЕРЕЛОМ</a:t>
            </a:r>
          </a:p>
          <a:p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ЛОЖНЫЕ СУСТАВЫ</a:t>
            </a:r>
          </a:p>
          <a:p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АНКИЛОЗ</a:t>
            </a:r>
          </a:p>
          <a:p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АМИЛОИДОЗ</a:t>
            </a:r>
            <a:endParaRPr lang="ru-RU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0"/>
            <a:ext cx="7572428" cy="7143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</a:t>
            </a:r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</a:t>
            </a:r>
            <a:endParaRPr lang="ru-RU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Users\ЭНДЖУСИК\Desktop\фотки\ДЕТИ)\c8420c2f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85794"/>
            <a:ext cx="6429420" cy="6072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0"/>
            <a:ext cx="8229600" cy="1828800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Острый гематогенный остеомиелит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857364"/>
            <a:ext cx="7786742" cy="4572032"/>
          </a:xfrm>
        </p:spPr>
        <p:txBody>
          <a:bodyPr>
            <a:normAutofit/>
          </a:bodyPr>
          <a:lstStyle/>
          <a:p>
            <a:r>
              <a:rPr lang="ru-RU" sz="4800" dirty="0" err="1" smtClean="0"/>
              <a:t>Гнойно</a:t>
            </a:r>
            <a:r>
              <a:rPr lang="ru-RU" sz="4800" dirty="0" smtClean="0"/>
              <a:t> некротическое поражение костного мозга с последующим вовлечением в процесс других анатомических структур кости.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Частота 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5400" dirty="0" smtClean="0"/>
              <a:t>75 % у детей</a:t>
            </a:r>
          </a:p>
          <a:p>
            <a:pPr>
              <a:buFont typeface="Wingdings" pitchFamily="2" charset="2"/>
              <a:buChar char="q"/>
            </a:pPr>
            <a:r>
              <a:rPr lang="ru-RU" sz="5400" dirty="0" smtClean="0"/>
              <a:t>25 % у взрослых     </a:t>
            </a:r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100%</a:t>
            </a:r>
            <a:endParaRPr lang="ru-RU" sz="5400" dirty="0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215074" y="1928802"/>
            <a:ext cx="540000" cy="1404000"/>
          </a:xfrm>
          <a:prstGeom prst="rightBrace">
            <a:avLst>
              <a:gd name="adj1" fmla="val 65000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52194"/>
          </a:xfrm>
        </p:spPr>
        <p:txBody>
          <a:bodyPr>
            <a:normAutofit/>
          </a:bodyPr>
          <a:lstStyle/>
          <a:p>
            <a:endParaRPr lang="ru-RU" sz="4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Хронизация</a:t>
            </a: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23, 7   -   40,3 %</a:t>
            </a:r>
          </a:p>
          <a:p>
            <a:endParaRPr lang="ru-RU" sz="4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Летальность   1,2  -   14,2  % </a:t>
            </a:r>
          </a:p>
          <a:p>
            <a:pPr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   ˃ 2 суток  )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521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КЛИНИКА</a:t>
            </a:r>
          </a:p>
          <a:p>
            <a:pPr>
              <a:buFont typeface="Wingdings" pitchFamily="2" charset="2"/>
              <a:buChar char="q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            6 - 12 лет.</a:t>
            </a:r>
          </a:p>
          <a:p>
            <a:pPr>
              <a:buFont typeface="Wingdings" pitchFamily="2" charset="2"/>
              <a:buChar char="q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Мальчики         60 - 70 %</a:t>
            </a:r>
          </a:p>
          <a:p>
            <a:pPr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ЛОКАЛИЗАЦИЯ</a:t>
            </a:r>
          </a:p>
          <a:p>
            <a:pPr>
              <a:buFont typeface="Wingdings" pitchFamily="2" charset="2"/>
              <a:buChar char="q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Бедро и большеберцовая  кость  до 60 %</a:t>
            </a:r>
          </a:p>
          <a:p>
            <a:pPr>
              <a:buFont typeface="Wingdings" pitchFamily="2" charset="2"/>
              <a:buChar char="q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Бедро                              - 34,7  % (Венгеровский ) </a:t>
            </a:r>
          </a:p>
          <a:p>
            <a:pPr>
              <a:buFont typeface="Wingdings" pitchFamily="2" charset="2"/>
              <a:buChar char="q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Большеберцовая кость - 31,61  %</a:t>
            </a:r>
          </a:p>
          <a:p>
            <a:pPr>
              <a:buFont typeface="Wingdings" pitchFamily="2" charset="2"/>
              <a:buChar char="q"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Плечевая кость             - 8,1 % </a:t>
            </a:r>
          </a:p>
          <a:p>
            <a:pPr>
              <a:buNone/>
            </a:pP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ВОЗБУДИТЕЛЬ :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S.aureus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Proteus , Pseudomonas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aeruginosa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другие анаэробы 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C:\Users\ЭНДЖУСИК\Desktop\фотки\ДЕТИ)\04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785794"/>
            <a:ext cx="1533527" cy="1886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i="1" dirty="0" smtClean="0">
                <a:solidFill>
                  <a:schemeClr val="tx1"/>
                </a:solidFill>
              </a:rPr>
              <a:t>ПАТОГЕНЕЗ</a:t>
            </a:r>
            <a:endParaRPr lang="ru-RU" sz="4000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286412"/>
          </a:xfrm>
        </p:spPr>
        <p:txBody>
          <a:bodyPr/>
          <a:lstStyle/>
          <a:p>
            <a:pPr marL="651510" indent="-514350"/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/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/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51510" indent="-514350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Экссудат</a:t>
            </a:r>
          </a:p>
          <a:p>
            <a:pPr marL="651510" indent="-514350"/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Сдавление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сосудов</a:t>
            </a:r>
          </a:p>
          <a:p>
            <a:pPr marL="651510" indent="-514350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Спазм</a:t>
            </a:r>
          </a:p>
          <a:p>
            <a:pPr marL="651510" indent="-514350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Тромбоз</a:t>
            </a:r>
          </a:p>
          <a:p>
            <a:pPr marL="651510" indent="-514350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Инфицированный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остеонекроз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1142984"/>
            <a:ext cx="7643866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Латентная инфекция</a:t>
            </a:r>
          </a:p>
          <a:p>
            <a:pPr algn="ctr"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Антиген – Антитело</a:t>
            </a:r>
            <a:endParaRPr lang="ru-RU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5400000">
            <a:off x="4071934" y="2357430"/>
            <a:ext cx="572298" cy="794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229600" cy="6429420"/>
          </a:xfrm>
        </p:spPr>
        <p:txBody>
          <a:bodyPr>
            <a:normAutofit/>
          </a:bodyPr>
          <a:lstStyle/>
          <a:p>
            <a:pPr marL="1051560" indent="-914400">
              <a:buNone/>
            </a:pPr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Стадии ОГН</a:t>
            </a:r>
          </a:p>
          <a:p>
            <a:pPr marL="1051560" indent="-91440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1)Внутрикостная или 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интрамедулярная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флегмона  ( на 3- 4 день), давление до 300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мм.вод.ст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1051560" indent="-91440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Поднадкостничная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флегмона</a:t>
            </a:r>
          </a:p>
          <a:p>
            <a:pPr marL="1051560" indent="-914400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Параоссальная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флегмона </a:t>
            </a:r>
          </a:p>
          <a:p>
            <a:pPr marL="1051560" indent="-914400"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Первичный ОГО – 83,6 % дошкольники и школьники.</a:t>
            </a:r>
          </a:p>
          <a:p>
            <a:pPr marL="1051560" indent="-914400"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Вторичный ОГО – 63,1 %  от 0 до 3 месяцев.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071678"/>
          </a:xfrm>
        </p:spPr>
        <p:txBody>
          <a:bodyPr>
            <a:normAutofit/>
          </a:bodyPr>
          <a:lstStyle/>
          <a:p>
            <a:r>
              <a:rPr lang="ru-RU" sz="4000" i="1" dirty="0" smtClean="0">
                <a:solidFill>
                  <a:schemeClr val="tx1"/>
                </a:solidFill>
              </a:rPr>
              <a:t>Классификация по </a:t>
            </a:r>
            <a:r>
              <a:rPr lang="ru-RU" sz="4000" i="1" dirty="0" err="1" smtClean="0">
                <a:solidFill>
                  <a:schemeClr val="tx1"/>
                </a:solidFill>
              </a:rPr>
              <a:t>Краснобаеву</a:t>
            </a:r>
            <a:r>
              <a:rPr lang="ru-RU" sz="4000" i="1" dirty="0" smtClean="0">
                <a:solidFill>
                  <a:schemeClr val="tx1"/>
                </a:solidFill>
              </a:rPr>
              <a:t> 1925год</a:t>
            </a:r>
            <a:endParaRPr lang="ru-RU" sz="4000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143116"/>
            <a:ext cx="8229600" cy="4500594"/>
          </a:xfrm>
        </p:spPr>
        <p:txBody>
          <a:bodyPr>
            <a:normAutofit/>
          </a:bodyPr>
          <a:lstStyle/>
          <a:p>
            <a:endParaRPr lang="ru-RU" sz="4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1)Токсическая 5,8 %</a:t>
            </a:r>
          </a:p>
          <a:p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Септическая 31,4%</a:t>
            </a:r>
          </a:p>
          <a:p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Местная  62,8 %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(если лечить до 3 суток ,то  до 95 % наступает излечение)</a:t>
            </a:r>
            <a:endParaRPr lang="ru-RU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КЛИНИКА . ДИАГНОСТИКА.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229600" cy="57150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</a:t>
            </a:r>
            <a:r>
              <a:rPr lang="el-GR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.ОСМОТР</a:t>
            </a: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1.Увеличиваются региональные  </a:t>
            </a:r>
            <a:r>
              <a:rPr lang="ru-RU" sz="4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лимфати-ческие</a:t>
            </a: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узлы :</a:t>
            </a:r>
            <a:r>
              <a:rPr lang="ru-RU" sz="4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тестоватой</a:t>
            </a: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консистенции, чувствительны к давлению.</a:t>
            </a:r>
          </a:p>
          <a:p>
            <a:pPr>
              <a:buNone/>
            </a:pP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Болезненность по ходу сосудов , венозная сеть.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343</TotalTime>
  <Words>455</Words>
  <PresentationFormat>Экран (4:3)</PresentationFormat>
  <Paragraphs>109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Апекс</vt:lpstr>
      <vt:lpstr>Острый гематогенный остеомиелит</vt:lpstr>
      <vt:lpstr>Острый гематогенный остеомиелит</vt:lpstr>
      <vt:lpstr>Частота </vt:lpstr>
      <vt:lpstr>Слайд 4</vt:lpstr>
      <vt:lpstr>Слайд 5</vt:lpstr>
      <vt:lpstr>ПАТОГЕНЕЗ</vt:lpstr>
      <vt:lpstr>Слайд 7</vt:lpstr>
      <vt:lpstr>Классификация по Краснобаеву 1925год</vt:lpstr>
      <vt:lpstr>КЛИНИКА . ДИАГНОСТИКА.</vt:lpstr>
      <vt:lpstr>Слайд 10</vt:lpstr>
      <vt:lpstr>СИМПТОМЫ</vt:lpstr>
      <vt:lpstr>АНАЛИЗ КРОВИ</vt:lpstr>
      <vt:lpstr>Слайд 13</vt:lpstr>
      <vt:lpstr>Слайд 14</vt:lpstr>
      <vt:lpstr>Слайд 15</vt:lpstr>
      <vt:lpstr>ДИФФЕРЕНЦИАЛЬНАЯ ДИАГНОСТИКА</vt:lpstr>
      <vt:lpstr>ЛЕЧЕНИЕ</vt:lpstr>
      <vt:lpstr>осложнения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ЭНДЖУСИК</dc:creator>
  <cp:lastModifiedBy>ЭНДЖУСИК</cp:lastModifiedBy>
  <cp:revision>338</cp:revision>
  <dcterms:created xsi:type="dcterms:W3CDTF">2012-10-21T16:42:43Z</dcterms:created>
  <dcterms:modified xsi:type="dcterms:W3CDTF">2012-10-31T21:29:11Z</dcterms:modified>
</cp:coreProperties>
</file>