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048" y="0"/>
            <a:ext cx="119507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Якорцев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стелющихся трава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Tribuli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terrestris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herb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Якорцы стелющиеся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Tribulus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terrestris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Парнолистниковые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Zygophyllaceae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8" name="Picture 16" descr="https://im0-tub-ru.yandex.net/i?id=25fb418fe4e7e6c662df3a555832cace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747" y="2081590"/>
            <a:ext cx="6230611" cy="466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 descr="http://zagorod-dv.ru/upload/iblock/869/869f750fb5b57170c5a566a85ef2bd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6637"/>
            <a:ext cx="6360589" cy="4770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259" y="1071304"/>
            <a:ext cx="6425741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33707" y="231248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57"/>
          <p:cNvSpPr>
            <a:spLocks noChangeArrowheads="1"/>
          </p:cNvSpPr>
          <p:nvPr/>
        </p:nvSpPr>
        <p:spPr bwMode="auto">
          <a:xfrm>
            <a:off x="2246741" y="903106"/>
            <a:ext cx="11984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9"/>
          <p:cNvSpPr>
            <a:spLocks noChangeArrowheads="1"/>
          </p:cNvSpPr>
          <p:nvPr/>
        </p:nvSpPr>
        <p:spPr bwMode="auto">
          <a:xfrm>
            <a:off x="900333" y="3103116"/>
            <a:ext cx="21123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165"/>
          <p:cNvSpPr>
            <a:spLocks noChangeArrowheads="1"/>
          </p:cNvSpPr>
          <p:nvPr/>
        </p:nvSpPr>
        <p:spPr bwMode="auto">
          <a:xfrm>
            <a:off x="1736033" y="692090"/>
            <a:ext cx="17494317" cy="5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16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72"/>
          <p:cNvSpPr>
            <a:spLocks noChangeArrowheads="1"/>
          </p:cNvSpPr>
          <p:nvPr/>
        </p:nvSpPr>
        <p:spPr bwMode="auto">
          <a:xfrm>
            <a:off x="1339315" y="570930"/>
            <a:ext cx="178910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155209" y="5970845"/>
            <a:ext cx="2429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 smtClean="0">
                <a:cs typeface="Times New Roman" panose="02020603050405020304" pitchFamily="18" charset="0"/>
              </a:rPr>
              <a:t>протодиосцин</a:t>
            </a:r>
            <a:endParaRPr lang="ru-RU" sz="2800" dirty="0">
              <a:effectLst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904" y="1086098"/>
            <a:ext cx="8800180" cy="478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423" y="903106"/>
            <a:ext cx="109599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Качество </a:t>
            </a:r>
            <a:r>
              <a:rPr lang="ru-RU" sz="3600" dirty="0">
                <a:latin typeface="Times New Roman" panose="02020603050405020304" pitchFamily="18" charset="0"/>
              </a:rPr>
              <a:t>сырья регламентируется ВФС 42-827-79. Стандартизуется  трава </a:t>
            </a:r>
            <a:r>
              <a:rPr lang="ru-RU" sz="3600" dirty="0" err="1">
                <a:latin typeface="Times New Roman" panose="02020603050405020304" pitchFamily="18" charset="0"/>
              </a:rPr>
              <a:t>якорцев</a:t>
            </a:r>
            <a:r>
              <a:rPr lang="ru-RU" sz="3600" dirty="0">
                <a:latin typeface="Times New Roman" panose="02020603050405020304" pitchFamily="18" charset="0"/>
              </a:rPr>
              <a:t> стелющихся по содержанию суммы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фуростаноловых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 гликозидов </a:t>
            </a:r>
            <a:r>
              <a:rPr lang="ru-RU" sz="3600" dirty="0">
                <a:latin typeface="Times New Roman" panose="02020603050405020304" pitchFamily="18" charset="0"/>
              </a:rPr>
              <a:t>определяемой методом </a:t>
            </a:r>
            <a:r>
              <a:rPr lang="ru-RU" sz="3600" dirty="0" err="1">
                <a:latin typeface="Times New Roman" panose="02020603050405020304" pitchFamily="18" charset="0"/>
              </a:rPr>
              <a:t>фотоэлектроколориметрии</a:t>
            </a:r>
            <a:r>
              <a:rPr lang="ru-RU" sz="3600" dirty="0">
                <a:latin typeface="Times New Roman" panose="02020603050405020304" pitchFamily="18" charset="0"/>
              </a:rPr>
              <a:t> после реакции с п-</a:t>
            </a:r>
            <a:r>
              <a:rPr lang="ru-RU" sz="3600" dirty="0" err="1">
                <a:latin typeface="Times New Roman" panose="02020603050405020304" pitchFamily="18" charset="0"/>
              </a:rPr>
              <a:t>диметиламинобензальдегидом</a:t>
            </a:r>
            <a:r>
              <a:rPr lang="ru-RU" sz="3600" dirty="0">
                <a:latin typeface="Times New Roman" panose="02020603050405020304" pitchFamily="18" charset="0"/>
              </a:rPr>
              <a:t>   (не менее 0,7%). 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2367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якорцев</a:t>
            </a:r>
            <a:r>
              <a:rPr lang="ru-RU" sz="4000" dirty="0" smtClean="0">
                <a:solidFill>
                  <a:srgbClr val="C00000"/>
                </a:solidFill>
              </a:rPr>
              <a:t> стелющихся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164" name="Picture 44" descr="http://prointim.info/wp-content/uploads/2017/05/%D1%82%D1%80%D0%B8%D0%B1%D0%B5%D1%81%D1%82%D0%B0%D0%B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19538" r="3581" b="17995"/>
          <a:stretch/>
        </p:blipFill>
        <p:spPr bwMode="auto">
          <a:xfrm>
            <a:off x="5095164" y="2396319"/>
            <a:ext cx="7096836" cy="331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49" y="1536700"/>
            <a:ext cx="4851399" cy="485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51" y="592040"/>
            <a:ext cx="6772275" cy="57626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226" y="570490"/>
            <a:ext cx="4585274" cy="57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52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86</cp:revision>
  <dcterms:created xsi:type="dcterms:W3CDTF">2017-09-02T10:15:39Z</dcterms:created>
  <dcterms:modified xsi:type="dcterms:W3CDTF">2017-10-11T16:50:27Z</dcterms:modified>
</cp:coreProperties>
</file>