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94434" autoAdjust="0"/>
  </p:normalViewPr>
  <p:slideViewPr>
    <p:cSldViewPr snapToGrid="0">
      <p:cViewPr varScale="1">
        <p:scale>
          <a:sx n="76" d="100"/>
          <a:sy n="76" d="100"/>
        </p:scale>
        <p:origin x="126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405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467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614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259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675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132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509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503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909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490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218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E6D94-A02E-48CB-9021-7403DD38B537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769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7048" y="0"/>
            <a:ext cx="119507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Якорцев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стелющихся трава 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Tribuli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terrestris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herb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Якорцы стелющиеся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Tribulus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terrestris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Парнолистниковые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Zygophyllaceae</a:t>
            </a:r>
            <a:endParaRPr lang="ru-RU" sz="40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88" name="Picture 16" descr="https://im0-tub-ru.yandex.net/i?id=25fb418fe4e7e6c662df3a555832cace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747" y="2081590"/>
            <a:ext cx="6230611" cy="4669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587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8" descr="http://zagorod-dv.ru/upload/iblock/869/869f750fb5b57170c5a566a85ef2bdd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6637"/>
            <a:ext cx="6360589" cy="477044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6259" y="1071304"/>
            <a:ext cx="6425741" cy="47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49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533707" y="231248"/>
            <a:ext cx="43636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Химический состав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4" name="Rectangle 143"/>
          <p:cNvSpPr>
            <a:spLocks noChangeArrowheads="1"/>
          </p:cNvSpPr>
          <p:nvPr/>
        </p:nvSpPr>
        <p:spPr bwMode="auto">
          <a:xfrm>
            <a:off x="742120" y="995871"/>
            <a:ext cx="1603512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147"/>
          <p:cNvSpPr>
            <a:spLocks noChangeArrowheads="1"/>
          </p:cNvSpPr>
          <p:nvPr/>
        </p:nvSpPr>
        <p:spPr bwMode="auto">
          <a:xfrm>
            <a:off x="1736034" y="1134354"/>
            <a:ext cx="2303979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151"/>
          <p:cNvSpPr>
            <a:spLocks noChangeArrowheads="1"/>
          </p:cNvSpPr>
          <p:nvPr/>
        </p:nvSpPr>
        <p:spPr bwMode="auto">
          <a:xfrm flipV="1">
            <a:off x="1434904" y="2307584"/>
            <a:ext cx="19597749" cy="50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Rectangle 154"/>
          <p:cNvSpPr>
            <a:spLocks noChangeArrowheads="1"/>
          </p:cNvSpPr>
          <p:nvPr/>
        </p:nvSpPr>
        <p:spPr bwMode="auto">
          <a:xfrm>
            <a:off x="900332" y="1272837"/>
            <a:ext cx="1607951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Rectangle 157"/>
          <p:cNvSpPr>
            <a:spLocks noChangeArrowheads="1"/>
          </p:cNvSpPr>
          <p:nvPr/>
        </p:nvSpPr>
        <p:spPr bwMode="auto">
          <a:xfrm>
            <a:off x="2246741" y="903106"/>
            <a:ext cx="1198489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" name="Rectangle 159"/>
          <p:cNvSpPr>
            <a:spLocks noChangeArrowheads="1"/>
          </p:cNvSpPr>
          <p:nvPr/>
        </p:nvSpPr>
        <p:spPr bwMode="auto">
          <a:xfrm>
            <a:off x="900333" y="3103116"/>
            <a:ext cx="2112318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" name="Rectangle 165"/>
          <p:cNvSpPr>
            <a:spLocks noChangeArrowheads="1"/>
          </p:cNvSpPr>
          <p:nvPr/>
        </p:nvSpPr>
        <p:spPr bwMode="auto">
          <a:xfrm>
            <a:off x="1736033" y="692090"/>
            <a:ext cx="17494317" cy="50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" name="Rectangle 16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" name="Rectangle 172"/>
          <p:cNvSpPr>
            <a:spLocks noChangeArrowheads="1"/>
          </p:cNvSpPr>
          <p:nvPr/>
        </p:nvSpPr>
        <p:spPr bwMode="auto">
          <a:xfrm>
            <a:off x="1339315" y="570930"/>
            <a:ext cx="1789103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5155209" y="5970845"/>
            <a:ext cx="24298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err="1" smtClean="0">
                <a:cs typeface="Times New Roman" panose="02020603050405020304" pitchFamily="18" charset="0"/>
              </a:rPr>
              <a:t>протодиосцин</a:t>
            </a:r>
            <a:endParaRPr lang="ru-RU" sz="2800" dirty="0">
              <a:effectLst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4904" y="1086098"/>
            <a:ext cx="8800180" cy="4782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69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24476" y="195220"/>
            <a:ext cx="37144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Стандартизация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9423" y="903106"/>
            <a:ext cx="1095992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 smtClean="0">
                <a:latin typeface="Times New Roman" panose="02020603050405020304" pitchFamily="18" charset="0"/>
              </a:rPr>
              <a:t>      Качество </a:t>
            </a:r>
            <a:r>
              <a:rPr lang="ru-RU" sz="3600" dirty="0">
                <a:latin typeface="Times New Roman" panose="02020603050405020304" pitchFamily="18" charset="0"/>
              </a:rPr>
              <a:t>сырья регламентируется ВФС 42-827-79. Стандартизуется  трава </a:t>
            </a:r>
            <a:r>
              <a:rPr lang="ru-RU" sz="3600" dirty="0" err="1">
                <a:latin typeface="Times New Roman" panose="02020603050405020304" pitchFamily="18" charset="0"/>
              </a:rPr>
              <a:t>якорцев</a:t>
            </a:r>
            <a:r>
              <a:rPr lang="ru-RU" sz="3600" dirty="0">
                <a:latin typeface="Times New Roman" panose="02020603050405020304" pitchFamily="18" charset="0"/>
              </a:rPr>
              <a:t> стелющихся по содержанию суммы </a:t>
            </a:r>
            <a:r>
              <a:rPr lang="ru-RU" sz="36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фуростаноловых</a:t>
            </a:r>
            <a:r>
              <a:rPr lang="ru-RU" sz="3600" dirty="0">
                <a:solidFill>
                  <a:srgbClr val="C00000"/>
                </a:solidFill>
                <a:latin typeface="Times New Roman" panose="02020603050405020304" pitchFamily="18" charset="0"/>
              </a:rPr>
              <a:t> гликозидов </a:t>
            </a:r>
            <a:r>
              <a:rPr lang="ru-RU" sz="3600" dirty="0">
                <a:latin typeface="Times New Roman" panose="02020603050405020304" pitchFamily="18" charset="0"/>
              </a:rPr>
              <a:t>определяемой методом </a:t>
            </a:r>
            <a:r>
              <a:rPr lang="ru-RU" sz="3600" dirty="0" err="1">
                <a:latin typeface="Times New Roman" panose="02020603050405020304" pitchFamily="18" charset="0"/>
              </a:rPr>
              <a:t>фотоэлектроколориметрии</a:t>
            </a:r>
            <a:r>
              <a:rPr lang="ru-RU" sz="3600" dirty="0">
                <a:latin typeface="Times New Roman" panose="02020603050405020304" pitchFamily="18" charset="0"/>
              </a:rPr>
              <a:t> после реакции с п-</a:t>
            </a:r>
            <a:r>
              <a:rPr lang="ru-RU" sz="3600" dirty="0" err="1">
                <a:latin typeface="Times New Roman" panose="02020603050405020304" pitchFamily="18" charset="0"/>
              </a:rPr>
              <a:t>диметиламинобензальдегидом</a:t>
            </a:r>
            <a:r>
              <a:rPr lang="ru-RU" sz="3600" dirty="0">
                <a:latin typeface="Times New Roman" panose="02020603050405020304" pitchFamily="18" charset="0"/>
              </a:rPr>
              <a:t>   (не менее 0,7%). </a:t>
            </a:r>
            <a:endParaRPr lang="ru-RU" sz="36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7978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270600" y="246020"/>
            <a:ext cx="72367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Препараты </a:t>
            </a:r>
            <a:r>
              <a:rPr lang="ru-RU" sz="4000" dirty="0" err="1" smtClean="0">
                <a:solidFill>
                  <a:srgbClr val="C00000"/>
                </a:solidFill>
              </a:rPr>
              <a:t>якорцев</a:t>
            </a:r>
            <a:r>
              <a:rPr lang="ru-RU" sz="4000" dirty="0" smtClean="0">
                <a:solidFill>
                  <a:srgbClr val="C00000"/>
                </a:solidFill>
              </a:rPr>
              <a:t> стелющихся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5164" name="Picture 44" descr="http://prointim.info/wp-content/uploads/2017/05/%D1%82%D1%80%D0%B8%D0%B1%D0%B5%D1%81%D1%82%D0%B0%D0%B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1" t="19538" r="3581" b="17995"/>
          <a:stretch/>
        </p:blipFill>
        <p:spPr bwMode="auto">
          <a:xfrm>
            <a:off x="5095164" y="2396319"/>
            <a:ext cx="7096836" cy="3316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49" y="1536700"/>
            <a:ext cx="4851399" cy="4851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20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51" y="592040"/>
            <a:ext cx="6772275" cy="57626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226" y="570490"/>
            <a:ext cx="4585274" cy="578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35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</TotalTime>
  <Words>52</Words>
  <Application>Microsoft Office PowerPoint</Application>
  <PresentationFormat>Широкоэкранный</PresentationFormat>
  <Paragraphs>8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86</cp:revision>
  <dcterms:created xsi:type="dcterms:W3CDTF">2017-09-02T10:15:39Z</dcterms:created>
  <dcterms:modified xsi:type="dcterms:W3CDTF">2017-10-11T16:50:27Z</dcterms:modified>
</cp:coreProperties>
</file>