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637" r:id="rId2"/>
    <p:sldId id="488" r:id="rId3"/>
    <p:sldId id="517" r:id="rId4"/>
    <p:sldId id="491" r:id="rId5"/>
    <p:sldId id="492" r:id="rId6"/>
    <p:sldId id="494" r:id="rId7"/>
    <p:sldId id="495" r:id="rId8"/>
    <p:sldId id="496" r:id="rId9"/>
    <p:sldId id="563" r:id="rId10"/>
    <p:sldId id="564" r:id="rId11"/>
    <p:sldId id="565" r:id="rId12"/>
    <p:sldId id="567" r:id="rId13"/>
    <p:sldId id="568" r:id="rId14"/>
    <p:sldId id="569" r:id="rId15"/>
    <p:sldId id="566" r:id="rId16"/>
    <p:sldId id="498" r:id="rId17"/>
    <p:sldId id="571" r:id="rId18"/>
    <p:sldId id="499" r:id="rId19"/>
    <p:sldId id="570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79" r:id="rId28"/>
    <p:sldId id="582" r:id="rId29"/>
    <p:sldId id="583" r:id="rId30"/>
    <p:sldId id="584" r:id="rId31"/>
    <p:sldId id="580" r:id="rId32"/>
    <p:sldId id="585" r:id="rId33"/>
    <p:sldId id="586" r:id="rId34"/>
    <p:sldId id="588" r:id="rId35"/>
    <p:sldId id="589" r:id="rId36"/>
    <p:sldId id="587" r:id="rId37"/>
    <p:sldId id="590" r:id="rId38"/>
    <p:sldId id="629" r:id="rId39"/>
    <p:sldId id="591" r:id="rId40"/>
    <p:sldId id="592" r:id="rId41"/>
    <p:sldId id="545" r:id="rId42"/>
    <p:sldId id="544" r:id="rId43"/>
    <p:sldId id="593" r:id="rId44"/>
    <p:sldId id="636" r:id="rId45"/>
    <p:sldId id="596" r:id="rId46"/>
    <p:sldId id="597" r:id="rId47"/>
    <p:sldId id="598" r:id="rId48"/>
    <p:sldId id="599" r:id="rId49"/>
    <p:sldId id="600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25" r:id="rId60"/>
    <p:sldId id="626" r:id="rId61"/>
    <p:sldId id="611" r:id="rId62"/>
    <p:sldId id="627" r:id="rId63"/>
    <p:sldId id="612" r:id="rId64"/>
    <p:sldId id="613" r:id="rId65"/>
    <p:sldId id="628" r:id="rId66"/>
    <p:sldId id="630" r:id="rId67"/>
    <p:sldId id="617" r:id="rId68"/>
    <p:sldId id="618" r:id="rId69"/>
    <p:sldId id="619" r:id="rId70"/>
    <p:sldId id="631" r:id="rId71"/>
    <p:sldId id="632" r:id="rId72"/>
    <p:sldId id="633" r:id="rId73"/>
    <p:sldId id="634" r:id="rId74"/>
    <p:sldId id="595" r:id="rId7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3888" autoAdjust="0"/>
  </p:normalViewPr>
  <p:slideViewPr>
    <p:cSldViewPr>
      <p:cViewPr varScale="1">
        <p:scale>
          <a:sx n="101" d="100"/>
          <a:sy n="101" d="100"/>
        </p:scale>
        <p:origin x="2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262290-E616-468C-B673-5D2FD1DC8A7F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93EB49-E172-43C8-BB34-7B8C438AC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8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представляет  реальную опасность при использовании его для производства посуды.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93EB49-E172-43C8-BB34-7B8C438AC05E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7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E07273-AB32-4031-97C6-F3E4FB49EDBF}" type="slidenum">
              <a:rPr lang="ru-RU" altLang="ru-RU">
                <a:latin typeface="Calibri" pitchFamily="34" charset="0"/>
              </a:rPr>
              <a:pPr/>
              <a:t>71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7608-4BD9-4750-BFB1-D4DF44458A3B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A856-6E13-434F-A45B-6014457E1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741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740E-6EF4-48C9-9205-953F1EE2422B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D44C-45B8-4B56-A8B5-760A78819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379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DBBF-F487-4D75-BBFA-5773CBF94C1E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E34A5-ED1A-4C1E-A241-2C9C8F7FB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285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6DB3-13DD-4D85-8B66-88DEDDDC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0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A73E-8722-48C7-8DBD-88259AED4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5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EB06E-2FAA-4C6A-8858-842AB8E48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3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9444-60BB-4EF7-9A21-12640E1B2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4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617-8131-4100-AC23-4932CF37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BBD0-ED24-447B-99A5-DA80E86E7142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289C-E96A-42DD-AE73-7DF1413E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880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DEDD-EFB2-47EC-8C1E-22097864A747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9DD8-75E1-42C6-9E5D-B8AB7D87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0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143D-DCCD-4B52-8D8B-6B6212BD8D0A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26BBF-9A8A-4209-8BDA-2C899B95D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567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4E53-4CCB-4E4E-9963-E55A5C99273C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A94E8-1D74-4D20-9599-007952B5B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75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47A3-7A7A-419F-8CA9-9418B9CD6BDA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DE3D-3AFF-42CC-8D1C-5A150DD8D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674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CB8F-73F4-4551-8412-7E34A81715A0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A0E8-092E-411B-8437-2B44DF34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136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64916-3FC0-41B5-AC2E-955623FE03C4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88FD-3A9F-461A-837D-501B8771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420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B348-A526-46EB-A0AD-917969147870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82AB-D2D4-492C-830D-597180DBB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2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E70E0-C3ED-4459-8FBD-AA892EA7F130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89FA2-68DB-4CF8-A02E-421948E36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ropionix.ru/d/672350/d/%D0%B2%D0%B8%D1%82%D0%B0%D0%BC%D0%B8%D0%BD%D0%BD%D1%8B%D0%B5_%D0%B4%D0%BE%D0%B1%D0%B0%D0%B2%D0%BA%D0%B8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ropionix.ru/vitaminy-i-mikroelement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ropionix.ru/d/672350/d/%D0%9E%D0%B1%D0%BC%D0%B5%D0%BD_%D1%85%D0%BE%D0%BB%D0%B5%D1%81%D1%82%D0%B5%D1%80%D0%B8%D0%BD%D0%B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propionix.ru/d/672350/d/%D0%B0%D1%82%D0%B5%D1%80%D0%BE%D1%81%D0%BA%D0%BB%D0%B5%D1%80%D0%BE%D0%B7%20-%20%D0%BD%D0%B0%D0%BA%D0%BE%D0%BF%D0%BB%D0%B5%D0%BD%D0%B8%D0%B5%20%D1%85%D0%BE%D0%BB%D0%B5%D1%81%D1%82%D0%B5%D1%80%D0%B8%D0%BD%D0%B0%20%D0%B2%20%D1%81%D0%BE%D1%81%D1%83%D0%B4%D0%B8%D1%81%D1%82%D0%BE%D0%B9%20%D1%81%D1%82%D0%B5%D0%BD%D0%BA%D0%B5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wiki/%D0%98%D0%B7%D0%BE%D0%B1%D1%80%D0%B0%D0%B6%D0%B5%D0%BD%D0%B8%D0%B5:Aconitum_variegatum_110807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/wiki/%D0%98%D0%B7%D0%BE%D0%B1%D1%80%D0%B0%D0%B6%D0%B5%D0%BD%D0%B8%D0%B5:Henbane1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/wiki/%D0%98%D0%B7%D0%BE%D0%B1%D1%80%D0%B0%D0%B6%D0%B5%D0%BD%D0%B8%D0%B5:Digitalis_purpure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/wiki/%D0%98%D0%B7%D0%BE%D0%B1%D1%80%D0%B0%D0%B6%D0%B5%D0%BD%D0%B8%D0%B5:Koeh-279.jp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wiki/%D0%98%D0%B7%D0%BE%D0%B1%D1%80%D0%B0%D0%B6%D0%B5%D0%BD%D0%B8%D0%B5:Amanita_pantherina_-_Ss181292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hyperlink" Target="/wiki/%D0%98%D0%B7%D0%BE%D0%B1%D1%80%D0%B0%D0%B6%D0%B5%D0%BD%D0%B8%D0%B5:Amanita_phalloides_1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6%D0%B8%D0%B0%D0%BD%D0%B0%D0%BC%D0%B8%D0%B4&amp;action=edit&amp;redlink=1" TargetMode="External"/><Relationship Id="rId2" Type="http://schemas.openxmlformats.org/officeDocument/2006/relationships/hyperlink" Target="http://ru.wikipedia.org/wiki/%D0%9E%D1%81%D0%BD%D0%BE%D0%B2%D0%B0%D0%BD%D0%B8%D0%B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hyperlink" Target="http://ru.wikipedia.org/w/index.php?title=%D0%A2%D1%80%D0%B8%D0%B0%D0%B7%D0%B8%D0%BD&amp;action=edit&amp;redlink=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B%D0%B5%D0%B9" TargetMode="External"/><Relationship Id="rId2" Type="http://schemas.openxmlformats.org/officeDocument/2006/relationships/hyperlink" Target="http://ru.wikipedia.org/wiki/%D0%9F%D0%BB%D0%B0%D1%81%D1%82%D0%BC%D0%B0%D1%81%D1%81%D1%8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%D0%9A%D1%8C%D0%B5%D0%BB%D1%8C%D0%B4%D0%B0%D0%BB%D1%8C,_%D0%99%D0%BE%D1%85%D0%B0%D0%BD_%D0%93%D1%83%D1%81%D1%82%D0%B0%D0%B2_%D0%9A%D1%80%D0%B8%D1%81%D1%82%D0%BE%D1%84%D1%84%D0%B5%D1%80&amp;action=edit&amp;redlink=1" TargetMode="External"/><Relationship Id="rId4" Type="http://schemas.openxmlformats.org/officeDocument/2006/relationships/hyperlink" Target="http://ru.wikipedia.org/wiki/%D0%9B%D0%B0%D0%BA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://ru.wikipedia.org/w/index.php?title=%D0%A2%D0%B5%D1%82%D1%80%D0%B0%D1%84%D1%82%D0%BE%D1%80%D1%8D%D1%82%D0%B8%D0%BB%D0%B5%D0%BD&amp;action=edit&amp;redlink=1" TargetMode="External"/><Relationship Id="rId7" Type="http://schemas.openxmlformats.org/officeDocument/2006/relationships/hyperlink" Target="http://ru.wikipedia.org/wiki/DuPont" TargetMode="External"/><Relationship Id="rId2" Type="http://schemas.openxmlformats.org/officeDocument/2006/relationships/hyperlink" Target="http://ru.wikipedia.org/wiki/%D0%9F%D0%BE%D0%BB%D0%B8%D0%BC%D0%B5%D1%8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1%D1%8B%D1%82" TargetMode="External"/><Relationship Id="rId5" Type="http://schemas.openxmlformats.org/officeDocument/2006/relationships/hyperlink" Target="http://ru.wikipedia.org/wiki/%D0%A2%D0%B5%D1%85%D0%BD%D0%B8%D0%BA%D0%B0" TargetMode="External"/><Relationship Id="rId4" Type="http://schemas.openxmlformats.org/officeDocument/2006/relationships/hyperlink" Target="http://ru.wikipedia.org/wiki/%D0%9F%D0%BB%D0%B0%D1%81%D1%82%D0%BC%D0%B0%D1%81%D1%81%D0%B0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1%81%D1%82%D0%B2%D0%BE%D1%80%D0%B8%D1%82%D0%B5%D0%BB%D1%8C" TargetMode="External"/><Relationship Id="rId13" Type="http://schemas.openxmlformats.org/officeDocument/2006/relationships/hyperlink" Target="http://ru.wikipedia.org/wiki/%D0%A4%D1%82%D0%BE%D1%80" TargetMode="External"/><Relationship Id="rId3" Type="http://schemas.openxmlformats.org/officeDocument/2006/relationships/hyperlink" Target="http://ru.wikipedia.org/wiki/%D0%9F%D0%BE%D0%BB%D0%B8%D1%8D%D1%82%D0%B8%D0%BB%D0%B5%D0%BD" TargetMode="External"/><Relationship Id="rId7" Type="http://schemas.openxmlformats.org/officeDocument/2006/relationships/hyperlink" Target="http://ru.wikipedia.org/wiki/%D0%96%D0%B8%D1%80" TargetMode="External"/><Relationship Id="rId12" Type="http://schemas.openxmlformats.org/officeDocument/2006/relationships/hyperlink" Target="http://ru.wikipedia.org/wiki/%D0%A6%D0%B0%D1%80%D1%81%D0%BA%D0%B0%D1%8F_%D0%B2%D0%BE%D0%B4%D0%BA%D0%B0" TargetMode="External"/><Relationship Id="rId2" Type="http://schemas.openxmlformats.org/officeDocument/2006/relationships/hyperlink" Target="http://ru.wikipedia.org/wiki/%D0%9F%D0%B0%D1%80%D0%B0%D1%84%D0%B8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E%D0%B4%D0%B0" TargetMode="External"/><Relationship Id="rId11" Type="http://schemas.openxmlformats.org/officeDocument/2006/relationships/hyperlink" Target="http://ru.wikipedia.org/wiki/%D0%9A%D0%B8%D1%81%D0%BB%D0%BE%D1%82%D0%B0" TargetMode="External"/><Relationship Id="rId5" Type="http://schemas.openxmlformats.org/officeDocument/2006/relationships/hyperlink" Target="http://ru.wikipedia.org/wiki/%D0%90%D0%B4%D0%B3%D0%B5%D0%B7%D0%B8%D1%8F" TargetMode="External"/><Relationship Id="rId10" Type="http://schemas.openxmlformats.org/officeDocument/2006/relationships/hyperlink" Target="http://ru.wikipedia.org/wiki/%D0%A9%D0%B5%D0%BB%D0%BE%D1%87%D1%8C" TargetMode="External"/><Relationship Id="rId4" Type="http://schemas.openxmlformats.org/officeDocument/2006/relationships/hyperlink" Target="http://ru.wikipedia.org/wiki/%D0%9F%D0%BE%D0%B2%D0%B5%D1%80%D1%85%D0%BD%D0%BE%D1%81%D1%82%D0%BD%D0%BE%D0%B5_%D0%BD%D0%B0%D1%82%D1%8F%D0%B6%D0%B5%D0%BD%D0%B8%D0%B5" TargetMode="External"/><Relationship Id="rId9" Type="http://schemas.openxmlformats.org/officeDocument/2006/relationships/hyperlink" Target="http://ru.wikipedia.org/wiki/%D0%91%D0%BB%D0%B0%D0%B3%D0%BE%D1%80%D0%BE%D0%B4%D0%BD%D1%8B%D0%B5_%D0%BC%D0%B5%D1%82%D0%B0%D0%BB%D0%BB%D1%8B" TargetMode="External"/><Relationship Id="rId14" Type="http://schemas.openxmlformats.org/officeDocument/2006/relationships/hyperlink" Target="http://ru.wikipedia.org/wiki/%D0%A2%D1%80%D0%B8%D1%84%D1%82%D0%BE%D1%80%D0%B8%D0%B4_%D1%85%D0%BB%D0%BE%D1%80%D0%B0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1762BB-C380-4566-9296-7AED7DDE4F48}"/>
              </a:ext>
            </a:extLst>
          </p:cNvPr>
          <p:cNvCxnSpPr>
            <a:cxnSpLocks/>
          </p:cNvCxnSpPr>
          <p:nvPr/>
        </p:nvCxnSpPr>
        <p:spPr>
          <a:xfrm>
            <a:off x="611659" y="1952366"/>
            <a:ext cx="8532341" cy="0"/>
          </a:xfrm>
          <a:prstGeom prst="line">
            <a:avLst/>
          </a:prstGeom>
          <a:ln>
            <a:solidFill>
              <a:srgbClr val="A5001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722B0B-876A-4580-B3F0-441C061E8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4" y="301156"/>
            <a:ext cx="4755796" cy="15217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F11A78-F7EC-4828-B6C6-4750BD864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97" y="6397138"/>
            <a:ext cx="363267" cy="36326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E173487-4BE0-49F0-B92C-9886DBA7BD09}"/>
              </a:ext>
            </a:extLst>
          </p:cNvPr>
          <p:cNvSpPr/>
          <p:nvPr/>
        </p:nvSpPr>
        <p:spPr>
          <a:xfrm>
            <a:off x="0" y="6662811"/>
            <a:ext cx="8252460" cy="195189"/>
          </a:xfrm>
          <a:prstGeom prst="rect">
            <a:avLst/>
          </a:prstGeom>
          <a:solidFill>
            <a:srgbClr val="A50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3420017"/>
            <a:ext cx="8290412" cy="1509471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«Алиментарные заболевания и их профилактика. </a:t>
            </a:r>
            <a:br>
              <a:rPr lang="ru-RU" sz="4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Пищевые отравления, их классификация и профилактика»</a:t>
            </a:r>
            <a:br>
              <a:rPr lang="ru-RU" sz="40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0462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7974" y="260350"/>
            <a:ext cx="8640763" cy="1512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/>
              <a:t>Пищевой статус</a:t>
            </a:r>
            <a:r>
              <a:rPr lang="ru-RU" altLang="ru-RU" sz="2400" dirty="0"/>
              <a:t> </a:t>
            </a:r>
            <a:r>
              <a:rPr lang="ru-RU" altLang="ru-RU" sz="2400" b="1" i="1" dirty="0"/>
              <a:t>(ПС)– </a:t>
            </a:r>
            <a:r>
              <a:rPr lang="ru-RU" altLang="ru-RU" sz="2400" dirty="0"/>
              <a:t>это комплекс показателей, отражающих адекватность фактического питания реальным потребностям организма с учетом условий его существования.</a:t>
            </a:r>
            <a:endParaRPr lang="ru-RU" sz="2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2132857"/>
            <a:ext cx="3960441" cy="2880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 </a:t>
            </a:r>
            <a:r>
              <a:rPr lang="ru-RU" altLang="ru-RU" sz="2800" b="1" i="1" dirty="0"/>
              <a:t>Оптимальный ПС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у человека, питающегося по нормам достаточным для реальных условий существования.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9788" y="1916113"/>
            <a:ext cx="4211637" cy="3241675"/>
          </a:xfrm>
          <a:prstGeom prst="roundRect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/>
              <a:t>Избыточный и недостаточный ПС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/>
              <a:t>связаны с соответствующими нарушениями в количественных и качественных показателях фактического питания.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5" y="5373688"/>
            <a:ext cx="8553450" cy="13446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/>
              <a:t>Квалифицированное выявление нежелательных отклонений пищевого статуса является важнейшим инструментом в профилактической работе врача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05439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05678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Недостаточный пищевой статус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88840"/>
            <a:ext cx="288032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неполноценный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3717032"/>
            <a:ext cx="293556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преморбидный</a:t>
            </a:r>
            <a:endParaRPr lang="ru-RU" sz="28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5085184"/>
            <a:ext cx="2952328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патологический</a:t>
            </a:r>
          </a:p>
        </p:txBody>
      </p:sp>
    </p:spTree>
    <p:extLst>
      <p:ext uri="{BB962C8B-B14F-4D97-AF65-F5344CB8AC3E}">
        <p14:creationId xmlns:p14="http://schemas.microsoft.com/office/powerpoint/2010/main" val="327371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05678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Недостаточный пищевой статус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88840"/>
            <a:ext cx="2952328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неполноценный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3789040"/>
            <a:ext cx="6840760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проявляется </a:t>
            </a:r>
            <a:r>
              <a:rPr lang="ru-RU" sz="2800" b="1" u="sng" dirty="0"/>
              <a:t>в снижении </a:t>
            </a:r>
            <a:r>
              <a:rPr lang="ru-RU" sz="2800" dirty="0"/>
              <a:t>адаптационных возможностей организма в обычных условиях существования; </a:t>
            </a:r>
            <a:endParaRPr lang="ru-RU" sz="28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симптомы </a:t>
            </a:r>
            <a:r>
              <a:rPr lang="ru-RU" sz="2800" dirty="0"/>
              <a:t>алиментарной недостаточности еще не проявляются.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29306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05678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Недостаточный пищевой статус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3789040"/>
            <a:ext cx="6840760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 фоне снижения функциональных возможностей и изменения биохимических показателей </a:t>
            </a:r>
            <a:endParaRPr lang="ru-RU" sz="28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появляются </a:t>
            </a:r>
            <a:r>
              <a:rPr lang="ru-RU" sz="2800" dirty="0" err="1"/>
              <a:t>микросимптомы</a:t>
            </a:r>
            <a:r>
              <a:rPr lang="ru-RU" sz="2800" dirty="0"/>
              <a:t> пищевой недостаточности</a:t>
            </a:r>
            <a:endParaRPr lang="ru-RU" sz="28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060848"/>
            <a:ext cx="293556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/>
              <a:t>преморбидный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73424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260648"/>
            <a:ext cx="705678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/>
              <a:t>Недостаточный пищевой статус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7684" y="3789040"/>
            <a:ext cx="7236804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! </a:t>
            </a:r>
            <a:r>
              <a:rPr lang="ru-RU" sz="2800" dirty="0" smtClean="0"/>
              <a:t>проявляется </a:t>
            </a:r>
            <a:r>
              <a:rPr lang="ru-RU" sz="2800" dirty="0"/>
              <a:t>явными признаками алиментарной недостаточности с выраженными нарушениями структур и функций организма</a:t>
            </a:r>
            <a:endParaRPr lang="ru-RU" sz="2800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972047"/>
            <a:ext cx="2952328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патологический</a:t>
            </a:r>
          </a:p>
        </p:txBody>
      </p:sp>
    </p:spTree>
    <p:extLst>
      <p:ext uri="{BB962C8B-B14F-4D97-AF65-F5344CB8AC3E}">
        <p14:creationId xmlns:p14="http://schemas.microsoft.com/office/powerpoint/2010/main" val="25163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8162" y="116632"/>
            <a:ext cx="7488832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Белково</a:t>
            </a:r>
            <a:r>
              <a:rPr lang="ru-RU" sz="3200" b="1" dirty="0" smtClean="0"/>
              <a:t>-энергетическая недостаточность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628800"/>
            <a:ext cx="8496944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Болезни недостаточности питания связаны с недостатком в рационе белков, витаминов, минеральных веществ и микроэлементов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077072"/>
            <a:ext cx="3528392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Алиментарный маразм </a:t>
            </a:r>
          </a:p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(кахексия)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4077072"/>
            <a:ext cx="3816424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/>
              <a:t>Квашиоркор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0735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r>
              <a:rPr lang="ru-RU" b="1" i="1" dirty="0" err="1" smtClean="0"/>
              <a:t>Квашиоркор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916832"/>
            <a:ext cx="864076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Главной причиной заболевания является несбалансированное питание, особенно по белкам животного происхождения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065212"/>
            <a:ext cx="4536628" cy="719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 детей в возрасте 2-3 лет</a:t>
            </a:r>
            <a:endParaRPr lang="ru-RU" sz="28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717032"/>
            <a:ext cx="8785100" cy="2736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Практически </a:t>
            </a:r>
            <a:r>
              <a:rPr lang="ru-RU" sz="2800" dirty="0"/>
              <a:t>никогда </a:t>
            </a:r>
            <a:r>
              <a:rPr lang="ru-RU" sz="2800" dirty="0" err="1"/>
              <a:t>квашиоркор</a:t>
            </a:r>
            <a:r>
              <a:rPr lang="ru-RU" sz="2800" dirty="0"/>
              <a:t> не имеет исключительно пищевую этиологию: </a:t>
            </a:r>
            <a:endParaRPr lang="ru-RU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 </a:t>
            </a:r>
            <a:r>
              <a:rPr lang="ru-RU" sz="2800" dirty="0"/>
              <a:t>его возникновении очень часто участвуют инфекционные, психологические, культурные, религиозные факторы</a:t>
            </a:r>
            <a:endParaRPr lang="ru-RU" sz="2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7" descr="9k="/>
          <p:cNvSpPr>
            <a:spLocks noChangeAspect="1" noChangeArrowheads="1"/>
          </p:cNvSpPr>
          <p:nvPr/>
        </p:nvSpPr>
        <p:spPr bwMode="auto">
          <a:xfrm>
            <a:off x="425608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1" name="AutoShape 9" descr="9k="/>
          <p:cNvSpPr>
            <a:spLocks noChangeAspect="1" noChangeArrowheads="1"/>
          </p:cNvSpPr>
          <p:nvPr/>
        </p:nvSpPr>
        <p:spPr bwMode="auto">
          <a:xfrm>
            <a:off x="4256088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2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17413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pic>
        <p:nvPicPr>
          <p:cNvPr id="17414" name="Picture 15" descr="kwashiork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5" b="1853"/>
          <a:stretch/>
        </p:blipFill>
        <p:spPr bwMode="auto">
          <a:xfrm>
            <a:off x="139527" y="155269"/>
            <a:ext cx="3640653" cy="465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28509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23486"/>
            <a:ext cx="2159768" cy="324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r>
              <a:rPr lang="ru-RU" altLang="ru-RU" b="1" dirty="0" smtClean="0">
                <a:latin typeface="Arial" charset="0"/>
                <a:cs typeface="Arial" charset="0"/>
              </a:rPr>
              <a:t>Алиментарный маразм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682" y="2420888"/>
            <a:ext cx="8640762" cy="20021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Причинами являются социально-экономические факторы (голод), раннее прекращение грудного вскармливания без адекватного искусственного питания. Маразм часто сочетается с диареей инфекционной этиологии и туберкулезом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964" y="1268760"/>
            <a:ext cx="8353052" cy="803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во всех возрастных группах, включая и взрослых, но чаще встречается у детей первого года жизни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323" y="4797152"/>
            <a:ext cx="8857480" cy="17281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Алиментарный маразм сопровождается отставанием физического развития (отставание массы тела от возрастной нормы достигает 60%, происходит задержка роста) и мышечной дистрофией при отсутствии подкожного жира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2759"/>
            <a:ext cx="2016249" cy="3024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302597" cy="3087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icture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30674" cy="612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584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Grp="1" noChangeArrowheads="1"/>
          </p:cNvSpPr>
          <p:nvPr>
            <p:ph type="title"/>
          </p:nvPr>
        </p:nvSpPr>
        <p:spPr>
          <a:xfrm>
            <a:off x="4356100" y="1265238"/>
            <a:ext cx="4464050" cy="4030662"/>
          </a:xfrm>
          <a:noFill/>
        </p:spPr>
        <p:txBody>
          <a:bodyPr>
            <a:spAutoFit/>
          </a:bodyPr>
          <a:lstStyle/>
          <a:p>
            <a:r>
              <a:rPr lang="ru-RU" altLang="ru-RU" sz="3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«Здоровье сохранять</a:t>
            </a:r>
            <a: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– задача медицины, </a:t>
            </a:r>
            <a:b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Болезней</a:t>
            </a:r>
            <a: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суть понять и устранить причины» </a:t>
            </a:r>
            <a:b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</a:t>
            </a:r>
            <a:endParaRPr lang="ru-RU" altLang="ru-RU" sz="32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www.salusvita.uz/images/stat'i/avic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01663"/>
            <a:ext cx="3095625" cy="497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8162" y="116632"/>
            <a:ext cx="7488832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Гипо</a:t>
            </a:r>
            <a:r>
              <a:rPr lang="ru-RU" sz="3200" b="1" dirty="0"/>
              <a:t>- и авитаминозные состояния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780" y="1751881"/>
            <a:ext cx="4337620" cy="24482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/>
              <a:t>Авитаминоз</a:t>
            </a:r>
            <a:r>
              <a:rPr lang="ru-RU" sz="2800" dirty="0" smtClean="0"/>
              <a:t> - состояние полного истощения витаминных запасов в организме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772815"/>
            <a:ext cx="4176464" cy="2427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Гиповитаминоз</a:t>
            </a:r>
            <a:r>
              <a:rPr lang="ru-RU" sz="2800" dirty="0" smtClean="0"/>
              <a:t> - резко снижено содержание того или иного витамин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3940" y="4653136"/>
            <a:ext cx="8280920" cy="17757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Маргинальная (биохимическая) недостаточность. Проявляется до клинических симптомов недостаточности и обусловливает только биохимические нарушения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1928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i="1" dirty="0"/>
              <a:t>Дефицит витамина 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прогрессирующее поражение конъюнктивы и роговицы глаза (</a:t>
            </a:r>
            <a:r>
              <a:rPr lang="ru-RU" b="1" i="1" dirty="0"/>
              <a:t>ксерофтальмия</a:t>
            </a:r>
            <a:r>
              <a:rPr lang="ru-RU" dirty="0"/>
              <a:t>), 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нарушение </a:t>
            </a:r>
            <a:r>
              <a:rPr lang="ru-RU" dirty="0"/>
              <a:t>сумеречного зрения (гемералопия, </a:t>
            </a:r>
            <a:r>
              <a:rPr lang="ru-RU" b="1" i="1" dirty="0"/>
              <a:t>«куриная слепота»</a:t>
            </a:r>
            <a:r>
              <a:rPr lang="ru-RU" dirty="0"/>
              <a:t>) и </a:t>
            </a:r>
            <a:r>
              <a:rPr lang="ru-RU" dirty="0" err="1"/>
              <a:t>цветовосприятия</a:t>
            </a:r>
            <a:r>
              <a:rPr lang="ru-RU" dirty="0"/>
              <a:t>. </a:t>
            </a: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кожные </a:t>
            </a:r>
            <a:r>
              <a:rPr lang="ru-RU" dirty="0"/>
              <a:t>поражения в виде </a:t>
            </a:r>
            <a:r>
              <a:rPr lang="ru-RU" b="1" i="1" dirty="0"/>
              <a:t>гиперкератоза</a:t>
            </a:r>
            <a:r>
              <a:rPr lang="ru-RU" dirty="0"/>
              <a:t>, повышенную восприимчивость к инфекционным заболеваниям, </a:t>
            </a:r>
            <a:r>
              <a:rPr lang="ru-RU" dirty="0" smtClean="0"/>
              <a:t>метаплазию </a:t>
            </a:r>
            <a:r>
              <a:rPr lang="ru-RU" dirty="0"/>
              <a:t>и </a:t>
            </a:r>
            <a:r>
              <a:rPr lang="ru-RU" dirty="0" err="1"/>
              <a:t>кератинизацию</a:t>
            </a:r>
            <a:r>
              <a:rPr lang="ru-RU" dirty="0"/>
              <a:t> покровных клеток дыхательных путей</a:t>
            </a:r>
            <a:r>
              <a:rPr lang="ru-RU" dirty="0" smtClean="0"/>
              <a:t>.</a:t>
            </a:r>
          </a:p>
          <a:p>
            <a:pPr>
              <a:spcAft>
                <a:spcPts val="1200"/>
              </a:spcAft>
            </a:pPr>
            <a:endParaRPr lang="ru-RU" dirty="0"/>
          </a:p>
          <a:p>
            <a:pPr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10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/>
          <a:lstStyle/>
          <a:p>
            <a:r>
              <a:rPr lang="ru-RU" b="1" i="1" dirty="0"/>
              <a:t>Недостаточность витамина D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492" y="980728"/>
            <a:ext cx="8856984" cy="54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800" b="1" dirty="0" smtClean="0"/>
              <a:t>Рахит - у </a:t>
            </a:r>
            <a:r>
              <a:rPr lang="ru-RU" sz="2800" b="1" dirty="0"/>
              <a:t>многих детей раннего возраста, особенно проживающих в крупных городах</a:t>
            </a:r>
            <a:r>
              <a:rPr lang="ru-RU" sz="2800" b="1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800" b="1" dirty="0"/>
              <a:t>У взрослых </a:t>
            </a:r>
            <a:r>
              <a:rPr lang="ru-RU" sz="2800" b="1" dirty="0" smtClean="0"/>
              <a:t>проявляется </a:t>
            </a:r>
            <a:r>
              <a:rPr lang="ru-RU" sz="2800" b="1" dirty="0"/>
              <a:t>в форме остеопороза и остеомаляции. </a:t>
            </a:r>
            <a:endParaRPr lang="ru-RU" sz="2800" b="1" dirty="0" smtClean="0"/>
          </a:p>
          <a:p>
            <a:pPr>
              <a:spcAft>
                <a:spcPts val="1200"/>
              </a:spcAft>
            </a:pPr>
            <a:r>
              <a:rPr lang="ru-RU" sz="2800" dirty="0" smtClean="0"/>
              <a:t>В </a:t>
            </a:r>
            <a:r>
              <a:rPr lang="ru-RU" sz="2800" dirty="0"/>
              <a:t>группу риска по развитию дефицитных по витамину D состояний входят </a:t>
            </a:r>
            <a:r>
              <a:rPr lang="ru-RU" sz="2800" i="1" u="sng" dirty="0" smtClean="0"/>
              <a:t>беременные</a:t>
            </a:r>
            <a:r>
              <a:rPr lang="ru-RU" sz="2800" dirty="0"/>
              <a:t>, лица, долго лишенные солнечного света и </a:t>
            </a:r>
            <a:r>
              <a:rPr lang="ru-RU" sz="2800" u="sng" dirty="0"/>
              <a:t>потребляющие много углеводов и пищу с дисбалансом кальция и фосфора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ru-RU" sz="2800" u="sng" dirty="0" smtClean="0"/>
              <a:t>Пожилые </a:t>
            </a:r>
            <a:r>
              <a:rPr lang="ru-RU" sz="2800" u="sng" dirty="0"/>
              <a:t>люди</a:t>
            </a:r>
            <a:r>
              <a:rPr lang="ru-RU" sz="2800" dirty="0"/>
              <a:t>, исключающие из питания продукты животного происхождения; </a:t>
            </a:r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ru-RU" sz="2800" u="sng" dirty="0" smtClean="0"/>
              <a:t>Жители </a:t>
            </a:r>
            <a:r>
              <a:rPr lang="ru-RU" sz="2800" u="sng" dirty="0"/>
              <a:t>Крайнего Севера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027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  <a:cs typeface="Arial" charset="0"/>
              </a:rPr>
              <a:t>Недостаток витаминов </a:t>
            </a:r>
            <a:br>
              <a:rPr lang="ru-RU" altLang="ru-RU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ru-RU" altLang="ru-RU" b="1" i="1" dirty="0" smtClean="0">
                <a:solidFill>
                  <a:schemeClr val="tx1"/>
                </a:solidFill>
                <a:cs typeface="Arial" charset="0"/>
              </a:rPr>
              <a:t>группы 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«Упадок  сил»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Периферические  полиневриты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Раздражительность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err="1" smtClean="0">
                <a:solidFill>
                  <a:schemeClr val="tx1"/>
                </a:solidFill>
                <a:latin typeface="+mj-lt"/>
                <a:cs typeface="Arial" charset="0"/>
              </a:rPr>
              <a:t>Арибофлавиноз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 («географический язык», </a:t>
            </a:r>
            <a:r>
              <a:rPr lang="ru-RU" altLang="ru-RU" dirty="0" err="1" smtClean="0">
                <a:solidFill>
                  <a:schemeClr val="tx1"/>
                </a:solidFill>
                <a:latin typeface="+mj-lt"/>
                <a:cs typeface="Arial" charset="0"/>
              </a:rPr>
              <a:t>коньюктивит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Кожные проявления, «</a:t>
            </a:r>
            <a:r>
              <a:rPr lang="ru-RU" altLang="ru-RU" dirty="0" err="1" smtClean="0">
                <a:solidFill>
                  <a:schemeClr val="tx1"/>
                </a:solidFill>
                <a:latin typeface="+mj-lt"/>
                <a:cs typeface="Arial" charset="0"/>
              </a:rPr>
              <a:t>заеды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Arial" charset="0"/>
              </a:rPr>
              <a:t>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335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chemeClr val="tx1"/>
                </a:solidFill>
                <a:cs typeface="Arial" charset="0"/>
              </a:rPr>
              <a:t>Недостаток витамина 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965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b="1" i="1" dirty="0" smtClean="0">
                <a:solidFill>
                  <a:schemeClr val="tx1"/>
                </a:solidFill>
                <a:cs typeface="Arial" charset="0"/>
              </a:rPr>
              <a:t>Синдром хронической усталости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Риск </a:t>
            </a:r>
            <a:r>
              <a:rPr lang="ru-RU" dirty="0"/>
              <a:t>по атеросклерозу и его осложнениям - ишемической болезни сердца и стенокардии. </a:t>
            </a:r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Недостаточность </a:t>
            </a:r>
            <a:r>
              <a:rPr lang="ru-RU" dirty="0"/>
              <a:t>токоферола играет важную роль в возникновении различных заболеваний печени и желчных путей.</a:t>
            </a:r>
          </a:p>
        </p:txBody>
      </p:sp>
    </p:spTree>
    <p:extLst>
      <p:ext uri="{BB962C8B-B14F-4D97-AF65-F5344CB8AC3E}">
        <p14:creationId xmlns:p14="http://schemas.microsoft.com/office/powerpoint/2010/main" val="247783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6913" y="332656"/>
            <a:ext cx="7488832" cy="1152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Болезни, обусловленные нарушениями поступления микроэлементов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627" y="2852936"/>
            <a:ext cx="4032448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/>
              <a:t>Гипо</a:t>
            </a:r>
            <a:endParaRPr lang="ru-RU" sz="2800" b="1" i="1" dirty="0" smtClean="0"/>
          </a:p>
          <a:p>
            <a:pPr algn="ctr"/>
            <a:r>
              <a:rPr lang="ru-RU" sz="2800" b="1" i="1" dirty="0" err="1" smtClean="0"/>
              <a:t>микроэлементозы</a:t>
            </a:r>
            <a:endParaRPr lang="ru-RU" altLang="ru-RU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7313" y="2852936"/>
            <a:ext cx="4536504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/>
              <a:t>Гипер</a:t>
            </a:r>
            <a:endParaRPr lang="ru-RU" sz="2800" b="1" i="1" dirty="0" smtClean="0"/>
          </a:p>
          <a:p>
            <a:pPr algn="ctr"/>
            <a:r>
              <a:rPr lang="ru-RU" sz="2800" b="1" i="1" dirty="0" err="1" smtClean="0"/>
              <a:t>микроэлементозы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73077" y="1916832"/>
            <a:ext cx="424847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микроэлементозы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витаминные добав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2939586" cy="211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64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Физиологическая потребность в микроэлементах взрослых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МР 2.3.1.2432-08)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90274"/>
              </p:ext>
            </p:extLst>
          </p:nvPr>
        </p:nvGraphicFramePr>
        <p:xfrm>
          <a:off x="179513" y="1700808"/>
          <a:ext cx="8640960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Микроэлементы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Потребность, мг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Микроэлементы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Потребность, мг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 rowSpan="2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Железо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10 для мужчин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Селен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0,055 для женщин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18 для женщин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0,07 для мужчин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Медь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Кремний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Марганец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Хром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0,05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Цинк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Йод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Кобальт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0,01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Фтор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Молибден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0,07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Хром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0,05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343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иментарные заболевания. Причины.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320480" cy="6837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41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7056784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Избыточный пищевой </a:t>
            </a:r>
            <a:r>
              <a:rPr lang="ru-RU" sz="3600" b="1" i="1" dirty="0"/>
              <a:t>статус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204864"/>
            <a:ext cx="7776864" cy="403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! </a:t>
            </a:r>
            <a:r>
              <a:rPr lang="ru-RU" sz="2800" dirty="0" smtClean="0"/>
              <a:t>атеросклероз, желчнокаменная болезнь, ожирение, подагра, сахарный диабет, гипервитаминоз, почечная недостаточность, </a:t>
            </a:r>
            <a:r>
              <a:rPr lang="ru-RU" sz="2800" dirty="0" err="1" smtClean="0"/>
              <a:t>гиперлипопротеидемия</a:t>
            </a:r>
            <a:r>
              <a:rPr lang="ru-RU" sz="2800" dirty="0" smtClean="0"/>
              <a:t>, </a:t>
            </a:r>
            <a:r>
              <a:rPr lang="ru-RU" sz="2800" dirty="0" err="1" smtClean="0"/>
              <a:t>гиперхолестеринемия</a:t>
            </a:r>
            <a:r>
              <a:rPr lang="ru-RU" sz="2800" dirty="0" smtClean="0"/>
              <a:t>, гипергликемия, азотемия, </a:t>
            </a:r>
            <a:r>
              <a:rPr lang="ru-RU" sz="2800" dirty="0" err="1" smtClean="0"/>
              <a:t>уратемия</a:t>
            </a:r>
            <a:r>
              <a:rPr lang="ru-RU" sz="2800" dirty="0" smtClean="0"/>
              <a:t>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5716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b="1" i="1" smtClean="0"/>
              <a:t>Метаболический синдром</a:t>
            </a:r>
            <a:endParaRPr lang="ru-RU" altLang="ru-RU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81075"/>
            <a:ext cx="9036050" cy="514508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Критериями </a:t>
            </a:r>
            <a:r>
              <a:rPr lang="ru-RU" sz="3600" b="1" i="1" dirty="0" smtClean="0">
                <a:solidFill>
                  <a:srgbClr val="C00000"/>
                </a:solidFill>
              </a:rPr>
              <a:t>являются</a:t>
            </a:r>
            <a:r>
              <a:rPr lang="ru-RU" sz="3600" b="1" i="1" dirty="0">
                <a:solidFill>
                  <a:srgbClr val="C00000"/>
                </a:solidFill>
              </a:rPr>
              <a:t>: 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i="1" dirty="0" smtClean="0"/>
              <a:t>Окружность </a:t>
            </a:r>
            <a:r>
              <a:rPr lang="ru-RU" b="1" i="1" dirty="0"/>
              <a:t>талии </a:t>
            </a:r>
            <a:r>
              <a:rPr lang="ru-RU" dirty="0"/>
              <a:t>более 94 см у мужчин и более 80 см у женщин,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i="1" dirty="0" smtClean="0"/>
              <a:t>Гликемия </a:t>
            </a:r>
            <a:r>
              <a:rPr lang="ru-RU" b="1" i="1" dirty="0"/>
              <a:t>натощак</a:t>
            </a:r>
            <a:r>
              <a:rPr lang="ru-RU" dirty="0"/>
              <a:t> более 6.1 </a:t>
            </a:r>
            <a:r>
              <a:rPr lang="ru-RU" dirty="0" err="1"/>
              <a:t>ммоль</a:t>
            </a:r>
            <a:r>
              <a:rPr lang="ru-RU" dirty="0"/>
              <a:t>/л,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i="1" dirty="0" smtClean="0"/>
              <a:t>Уровень </a:t>
            </a:r>
            <a:r>
              <a:rPr lang="ru-RU" b="1" i="1" dirty="0"/>
              <a:t>триглицеридов </a:t>
            </a:r>
            <a:r>
              <a:rPr lang="ru-RU" dirty="0"/>
              <a:t>более 1.7 </a:t>
            </a:r>
            <a:r>
              <a:rPr lang="ru-RU" dirty="0" err="1"/>
              <a:t>ммоль</a:t>
            </a:r>
            <a:r>
              <a:rPr lang="ru-RU" dirty="0"/>
              <a:t> /л,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i="1" dirty="0" smtClean="0"/>
              <a:t>Содержание </a:t>
            </a:r>
            <a:r>
              <a:rPr lang="ru-RU" b="1" i="1" dirty="0"/>
              <a:t>липопротеидов высокой плотности </a:t>
            </a:r>
            <a:r>
              <a:rPr lang="ru-RU" dirty="0"/>
              <a:t>менее 1 </a:t>
            </a:r>
            <a:r>
              <a:rPr lang="ru-RU" dirty="0" err="1"/>
              <a:t>ммоль</a:t>
            </a:r>
            <a:r>
              <a:rPr lang="ru-RU" dirty="0"/>
              <a:t>/л - у мужчин и менее 1.2 </a:t>
            </a:r>
            <a:r>
              <a:rPr lang="ru-RU" dirty="0" err="1"/>
              <a:t>ммоль</a:t>
            </a:r>
            <a:r>
              <a:rPr lang="ru-RU" dirty="0"/>
              <a:t>/л у женщин,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b="1" i="1" dirty="0" smtClean="0"/>
              <a:t>Артериальное </a:t>
            </a:r>
            <a:r>
              <a:rPr lang="ru-RU" b="1" i="1" dirty="0"/>
              <a:t>давление </a:t>
            </a:r>
            <a:r>
              <a:rPr lang="ru-RU" dirty="0"/>
              <a:t>более 130 /85 мм </a:t>
            </a:r>
            <a:r>
              <a:rPr lang="ru-RU" dirty="0" err="1"/>
              <a:t>рт.ст</a:t>
            </a:r>
            <a:r>
              <a:rPr lang="ru-RU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352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850" y="2565400"/>
            <a:ext cx="8229600" cy="1143000"/>
          </a:xfrm>
        </p:spPr>
        <p:txBody>
          <a:bodyPr/>
          <a:lstStyle/>
          <a:p>
            <a:r>
              <a:rPr lang="ru-RU" altLang="ru-RU" b="1" i="1" dirty="0" smtClean="0"/>
              <a:t>Основные группы заболеваний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7112" y="1268760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800" b="1" i="1" dirty="0" smtClean="0">
                <a:solidFill>
                  <a:srgbClr val="FF0000"/>
                </a:solidFill>
              </a:rPr>
              <a:t>ПОВТОР!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epatit.ru/Imges/metabol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900" r="616" b="648"/>
          <a:stretch>
            <a:fillRect/>
          </a:stretch>
        </p:blipFill>
        <p:spPr bwMode="auto">
          <a:xfrm>
            <a:off x="1331913" y="44450"/>
            <a:ext cx="6264275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92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3313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sz="1200">
                <a:latin typeface="Arial" pitchFamily="34" charset="0"/>
                <a:cs typeface="Times New Roman" pitchFamily="18" charset="0"/>
              </a:rPr>
              <a:t>                                                                         </a:t>
            </a:r>
            <a:endParaRPr lang="en-US" altLang="ru-RU">
              <a:latin typeface="Arial" pitchFamily="34" charset="0"/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" y="3645024"/>
            <a:ext cx="392043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4"/>
          <a:stretch/>
        </p:blipFill>
        <p:spPr bwMode="auto">
          <a:xfrm>
            <a:off x="4788025" y="274638"/>
            <a:ext cx="4321274" cy="294032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5" y="274637"/>
            <a:ext cx="3920437" cy="294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"/>
          <a:stretch/>
        </p:blipFill>
        <p:spPr bwMode="auto">
          <a:xfrm>
            <a:off x="6309295" y="3429000"/>
            <a:ext cx="2159968" cy="335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07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49287"/>
          </a:xfrm>
        </p:spPr>
        <p:txBody>
          <a:bodyPr/>
          <a:lstStyle/>
          <a:p>
            <a:r>
              <a:rPr lang="ru-RU" altLang="ru-RU" b="1" i="1" smtClean="0"/>
              <a:t>Метаболический синдром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663" y="908050"/>
            <a:ext cx="4859337" cy="5329238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800" dirty="0" smtClean="0"/>
              <a:t>	У </a:t>
            </a:r>
            <a:r>
              <a:rPr lang="ru-RU" sz="2800" dirty="0"/>
              <a:t>больных с </a:t>
            </a:r>
            <a:r>
              <a:rPr lang="ru-RU" sz="2800" dirty="0" smtClean="0"/>
              <a:t>ИБС </a:t>
            </a:r>
            <a:r>
              <a:rPr lang="ru-RU" sz="2800" b="1" i="1" dirty="0" smtClean="0"/>
              <a:t>ожирение </a:t>
            </a:r>
            <a:r>
              <a:rPr lang="ru-RU" sz="2800" dirty="0" smtClean="0"/>
              <a:t>увеличивает </a:t>
            </a:r>
            <a:r>
              <a:rPr lang="ru-RU" sz="2800" dirty="0"/>
              <a:t>риск тяжелых осложнений </a:t>
            </a:r>
            <a:r>
              <a:rPr lang="ru-RU" sz="2800" b="1" i="1" dirty="0"/>
              <a:t>на 21%, </a:t>
            </a:r>
            <a:r>
              <a:rPr lang="ru-RU" sz="2800" b="1" i="1" dirty="0" smtClean="0"/>
              <a:t>абдоминальное </a:t>
            </a:r>
            <a:r>
              <a:rPr lang="ru-RU" sz="2800" b="1" i="1" dirty="0"/>
              <a:t>ожирение — на 55%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/>
              <a:t>	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 smtClean="0"/>
              <a:t>Физиологически оправдано </a:t>
            </a:r>
            <a:r>
              <a:rPr lang="ru-RU" sz="2800" dirty="0"/>
              <a:t>постепенное </a:t>
            </a:r>
            <a:r>
              <a:rPr lang="ru-RU" sz="2800" b="1" dirty="0"/>
              <a:t>снижение веса на 400−500 г в неделю </a:t>
            </a:r>
            <a:r>
              <a:rPr lang="ru-RU" sz="2800" dirty="0"/>
              <a:t>в течение </a:t>
            </a:r>
            <a:r>
              <a:rPr lang="ru-RU" sz="2800" b="1" dirty="0"/>
              <a:t>6−12 месяцев</a:t>
            </a:r>
            <a:r>
              <a:rPr lang="ru-RU" sz="2800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ru-RU" sz="2800" dirty="0"/>
          </a:p>
        </p:txBody>
      </p:sp>
      <p:pic>
        <p:nvPicPr>
          <p:cNvPr id="22533" name="Picture 5" descr="http://www.wp-german-med.ru/images/angio/shutterstock_158625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3967163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45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мен холестерин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504056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теросклероз - накопление холестерина в сосудистой стенк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21620"/>
            <a:ext cx="4392488" cy="2708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20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/>
          <a:lstStyle/>
          <a:p>
            <a:r>
              <a:rPr lang="ru-RU" sz="4000" b="1" i="1" dirty="0"/>
              <a:t>Природные </a:t>
            </a:r>
            <a:r>
              <a:rPr lang="ru-RU" sz="4000" b="1" i="1" dirty="0" err="1"/>
              <a:t>антиканцерогены</a:t>
            </a:r>
            <a:endParaRPr lang="ru-RU" sz="4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59702"/>
              </p:ext>
            </p:extLst>
          </p:nvPr>
        </p:nvGraphicFramePr>
        <p:xfrm>
          <a:off x="107504" y="692693"/>
          <a:ext cx="8784976" cy="60486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857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Ингибиторы канцерогенеза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Основные источники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Аскорбиновая кислота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Овощи, фрукты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Ароматические изотиоцианаты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Капуста, листовые овощи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Кумарин, лактоны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Капуста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Пищевые волокна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Зерновые, фрукты, овощи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860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effectLst/>
                        </a:rPr>
                        <a:t>Флавоноиды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Чай, цитрусовые (кожура), шиповник, черноплодная рябина, красный перец, черная смородина, земляника, малина, вишня, облепиха, яблоки, сливы, виноград, бобовые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79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Индол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Капуста брокколи, кольраби, цветная капуста, редис, редька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Фенольные кислоты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Чай, кофе, бобовые, овес, яблоки, картофель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58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Протеазные ингибиторы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Бобовые, грецкие орехи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792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Соединения селена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Морепродукты, почки, печень, мясо, чеснок, растительное масло, орехи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1825"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α-Токоферол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Растительное масло, зеленый горох, кочанный салат, овес, кукуруза, рожь, пшеничные зародыши, обойная мука, спаржа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382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24936" cy="3168352"/>
          </a:xfrm>
        </p:spPr>
        <p:txBody>
          <a:bodyPr/>
          <a:lstStyle/>
          <a:p>
            <a:r>
              <a:rPr lang="ru-RU" b="1" dirty="0"/>
              <a:t>ПИЩЕВЫЕ ОТРАВЛЕНИЯ И ЗАБОЛЕВАНИЯ С ПИЩЕВЫМ ПУТЕМ ПЕРЕДАЧИ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91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556792"/>
            <a:ext cx="8604448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latin typeface="+mj-lt"/>
              </a:rPr>
              <a:t>Пищевое отравление</a:t>
            </a:r>
            <a:r>
              <a:rPr lang="ru-RU" sz="2800" i="1" dirty="0">
                <a:latin typeface="+mj-lt"/>
              </a:rPr>
              <a:t> </a:t>
            </a:r>
            <a:r>
              <a:rPr lang="ru-RU" sz="2800" dirty="0">
                <a:latin typeface="+mj-lt"/>
              </a:rPr>
              <a:t>- это острое неконтагиозное заболевание, </a:t>
            </a:r>
            <a:r>
              <a:rPr lang="ru-RU" sz="2800" b="1" i="1" dirty="0">
                <a:latin typeface="+mj-lt"/>
              </a:rPr>
              <a:t>возникающее в результате употребления пищи</a:t>
            </a:r>
            <a:r>
              <a:rPr lang="ru-RU" sz="2800" dirty="0">
                <a:latin typeface="+mj-lt"/>
              </a:rPr>
              <a:t>, массивно </a:t>
            </a:r>
            <a:r>
              <a:rPr lang="ru-RU" sz="2800" i="1" u="sng" dirty="0">
                <a:latin typeface="+mj-lt"/>
              </a:rPr>
              <a:t>обсемененной</a:t>
            </a:r>
            <a:r>
              <a:rPr lang="ru-RU" sz="2800" dirty="0">
                <a:latin typeface="+mj-lt"/>
              </a:rPr>
              <a:t> определенными видами </a:t>
            </a:r>
            <a:r>
              <a:rPr lang="ru-RU" sz="2800" i="1" u="sng" dirty="0">
                <a:latin typeface="+mj-lt"/>
              </a:rPr>
              <a:t>микроорганизмов</a:t>
            </a:r>
            <a:r>
              <a:rPr lang="ru-RU" sz="2800" dirty="0">
                <a:latin typeface="+mj-lt"/>
              </a:rPr>
              <a:t> или </a:t>
            </a:r>
            <a:r>
              <a:rPr lang="ru-RU" sz="2800" i="1" u="sng" dirty="0">
                <a:latin typeface="+mj-lt"/>
              </a:rPr>
              <a:t>содержащей токсичные для организма вещества </a:t>
            </a:r>
            <a:r>
              <a:rPr lang="ru-RU" sz="2800" dirty="0">
                <a:latin typeface="+mj-lt"/>
              </a:rPr>
              <a:t>микробной или немикробной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70926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6840760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Пищевые отравления по этиологии разделяют на три группы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44824"/>
            <a:ext cx="3168352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/>
              <a:t>Микробные</a:t>
            </a:r>
          </a:p>
          <a:p>
            <a:pPr algn="ctr"/>
            <a:r>
              <a:rPr lang="ru-RU" sz="3100" b="1" dirty="0"/>
              <a:t>(</a:t>
            </a:r>
            <a:r>
              <a:rPr lang="ru-RU" sz="3100" b="1" dirty="0" smtClean="0"/>
              <a:t>до 95-97 % )</a:t>
            </a:r>
            <a:endParaRPr lang="ru-RU" sz="31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6340" y="3429000"/>
            <a:ext cx="2855172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/>
              <a:t>Немикробные</a:t>
            </a:r>
            <a:endParaRPr lang="ru-RU" sz="31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5013176"/>
            <a:ext cx="3456384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/>
              <a:t>Неустановленной этиологии</a:t>
            </a: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162777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b="1" i="1" dirty="0" smtClean="0"/>
              <a:t>Общие признаки пищевых отравлений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856984" cy="4824536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массовое начало среди людей</a:t>
            </a:r>
            <a:r>
              <a:rPr lang="ru-RU" altLang="ru-RU" dirty="0" smtClean="0"/>
              <a:t>, употреблявших пищу из общего источника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i="1" dirty="0" smtClean="0"/>
              <a:t>внезапность возникновения </a:t>
            </a:r>
            <a:r>
              <a:rPr lang="ru-RU" altLang="ru-RU" dirty="0" smtClean="0"/>
              <a:t>(вспышка) и короткий инкубационный период (6-24 ч)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b="1" i="1" dirty="0" smtClean="0"/>
              <a:t>не передается от больного человека здоровому</a:t>
            </a:r>
            <a:r>
              <a:rPr lang="ru-RU" altLang="ru-RU" dirty="0" smtClean="0"/>
              <a:t>, имеет только пищевой путь передачи</a:t>
            </a:r>
          </a:p>
        </p:txBody>
      </p:sp>
    </p:spTree>
    <p:extLst>
      <p:ext uri="{BB962C8B-B14F-4D97-AF65-F5344CB8AC3E}">
        <p14:creationId xmlns:p14="http://schemas.microsoft.com/office/powerpoint/2010/main" val="761288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78098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К пищевым отравлениям </a:t>
            </a:r>
            <a:br>
              <a:rPr lang="ru-RU" altLang="ru-RU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b="1" u="sng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не относятся</a:t>
            </a:r>
            <a:r>
              <a:rPr lang="ru-RU" altLang="ru-RU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заболевания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Дизентерия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Зонне</a:t>
            </a:r>
            <a:r>
              <a:rPr lang="ru-RU" altLang="ru-RU" sz="28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, паратиф В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altLang="ru-RU" sz="2800" b="1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Преднамеренное введение в пищу какого-либо яда с целью самоубийства или алкогольного опьянения.</a:t>
            </a:r>
          </a:p>
          <a:p>
            <a:pPr>
              <a:spcBef>
                <a:spcPct val="0"/>
              </a:spcBef>
            </a:pPr>
            <a:endParaRPr lang="ru-RU" altLang="ru-RU" sz="2800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Ошибочное использование в пищу какого-либо ядовитого вещества</a:t>
            </a:r>
          </a:p>
          <a:p>
            <a:pPr>
              <a:spcBef>
                <a:spcPct val="0"/>
              </a:spcBef>
            </a:pPr>
            <a:endParaRPr lang="ru-RU" altLang="ru-RU" sz="2800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Пищевые аллергии.</a:t>
            </a:r>
          </a:p>
          <a:p>
            <a:pPr>
              <a:spcBef>
                <a:spcPct val="0"/>
              </a:spcBef>
            </a:pPr>
            <a:endParaRPr lang="ru-RU" altLang="ru-RU" sz="2800" dirty="0" smtClean="0">
              <a:solidFill>
                <a:schemeClr val="tx1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charset="0"/>
              </a:rPr>
              <a:t>Поступление в организм избыточного количества витаминов, лекарств и других пищевых веществ.</a:t>
            </a:r>
          </a:p>
          <a:p>
            <a:pPr marL="0" indent="0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4891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dirty="0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1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613" y="981075"/>
            <a:ext cx="6840537" cy="1943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Первичные (экзогенные) болезни и синдромы недостаточности и избыточного питания </a:t>
            </a:r>
            <a:r>
              <a:rPr lang="ru-RU" sz="2000" dirty="0"/>
              <a:t>– алиментарные заболевания. Причинно-патогенетическая основа – хронический (реже острый) дефицит или избыток необходимых </a:t>
            </a:r>
            <a:r>
              <a:rPr lang="ru-RU" sz="2000" b="1" i="1" u="sng" dirty="0"/>
              <a:t>нутриентов</a:t>
            </a:r>
            <a:r>
              <a:rPr lang="ru-RU" sz="2000" u="sng" dirty="0"/>
              <a:t>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979613" y="3860800"/>
            <a:ext cx="6840537" cy="1871663"/>
          </a:xfrm>
          <a:prstGeom prst="wedgeRectCallout">
            <a:avLst>
              <a:gd name="adj1" fmla="val 5698"/>
              <a:gd name="adj2" fmla="val -1125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Нутриенты </a:t>
            </a:r>
            <a:r>
              <a:rPr lang="ru-RU" sz="2000" b="1" dirty="0"/>
              <a:t>– синоним пищевых и вкусовых веществ, </a:t>
            </a:r>
            <a:r>
              <a:rPr lang="ru-RU" sz="2000" b="1" i="1" u="sng" dirty="0"/>
              <a:t>первые </a:t>
            </a:r>
            <a:r>
              <a:rPr lang="ru-RU" sz="2000" b="1" dirty="0"/>
              <a:t>обеспечивают обмен веществ и проявление жизненных функций организма,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/>
              <a:t>вторые  </a:t>
            </a:r>
            <a:r>
              <a:rPr lang="ru-RU" sz="2000" b="1" dirty="0"/>
              <a:t>- вносят разнообразие в пищу им способствуют ее лучшему усвоению.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511256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Микробные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603" y="1124744"/>
            <a:ext cx="8802886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 err="1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Токсикоинфекции</a:t>
            </a:r>
            <a:endParaRPr lang="ru-RU" altLang="ru-RU" sz="2800" b="1" dirty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/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острые, нередко массовые заболевания, возникающие при употреблении пищи, содержащей </a:t>
            </a:r>
            <a:r>
              <a:rPr lang="ru-RU" altLang="ru-RU" sz="1800" u="sng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массивное количество</a:t>
            </a:r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(105 -106 </a:t>
            </a:r>
          </a:p>
          <a:p>
            <a:pPr algn="ctr"/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и более на 1 г продукта) </a:t>
            </a:r>
            <a:r>
              <a:rPr lang="ru-RU" altLang="ru-RU" sz="1800" u="sng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живых возбудителей</a:t>
            </a:r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и их токсинов, выделенных при размножении и гибели микроорганизмов</a:t>
            </a:r>
            <a:endParaRPr lang="ru-RU" altLang="ru-RU" sz="18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603" y="2996952"/>
            <a:ext cx="8802886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dirty="0" err="1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Микотоксикозы</a:t>
            </a:r>
            <a:endParaRPr lang="ru-RU" altLang="ru-RU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а) </a:t>
            </a:r>
            <a:r>
              <a:rPr lang="ru-RU" altLang="ru-RU" dirty="0" err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Афлатоксикоз</a:t>
            </a:r>
            <a:endParaRPr lang="ru-RU" altLang="ru-RU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б) Фузариозы </a:t>
            </a:r>
            <a:r>
              <a:rPr lang="ru-RU" altLang="ru-RU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(1.алиментарно- токсическая </a:t>
            </a:r>
            <a:r>
              <a:rPr lang="ru-RU" altLang="ru-RU" i="1" dirty="0" err="1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алейкия</a:t>
            </a:r>
            <a:r>
              <a:rPr lang="ru-RU" altLang="ru-RU" i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2.отравление пьяным хлебом)</a:t>
            </a:r>
          </a:p>
          <a:p>
            <a:r>
              <a:rPr lang="ru-RU" altLang="ru-RU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в) Эрготизм</a:t>
            </a:r>
            <a:endParaRPr lang="ru-RU" alt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603" y="4869160"/>
            <a:ext cx="8802886" cy="1988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Бактериальные токсикозы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(пищевые интоксикации)</a:t>
            </a:r>
            <a:endParaRPr lang="ru-RU" altLang="ru-RU" sz="1600" dirty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острое заболевание, возникающее при употреблении пищи, </a:t>
            </a:r>
            <a:r>
              <a:rPr lang="ru-RU" altLang="ru-RU" sz="1800" u="sng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содержащей токсин</a:t>
            </a:r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, накопившийся в результате развития специфического возбудителя. При этом </a:t>
            </a:r>
            <a:r>
              <a:rPr lang="ru-RU" altLang="ru-RU" sz="1800" i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сам возбудитель в пище может отсутствовать</a:t>
            </a:r>
            <a:r>
              <a:rPr lang="ru-RU" altLang="ru-RU" sz="1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или обнаруживаться в небольшом количестве. </a:t>
            </a:r>
            <a:r>
              <a:rPr lang="ru-RU" alt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а)стафилококковые интоксикации  б) ботулизм </a:t>
            </a:r>
            <a:r>
              <a:rPr lang="ru-RU" altLang="ru-RU" sz="1600" b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Миксты</a:t>
            </a:r>
            <a:r>
              <a:rPr lang="ru-RU" altLang="ru-RU" sz="16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(смешанной этиологии)</a:t>
            </a:r>
            <a:endParaRPr lang="ru-RU" altLang="ru-RU" sz="16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3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6971"/>
            <a:ext cx="374441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/>
              <a:t>Микотоксины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0487" y="945332"/>
            <a:ext cx="3331393" cy="5394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/>
              <a:t>Афлатоксины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8" y="1628775"/>
            <a:ext cx="5956300" cy="2087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продуцентами являются, </a:t>
            </a:r>
            <a:r>
              <a:rPr lang="ru-RU" sz="2400" b="1" i="1" dirty="0"/>
              <a:t>некоторые штаммы грибов</a:t>
            </a:r>
            <a:r>
              <a:rPr lang="ru-RU" sz="2400" dirty="0"/>
              <a:t>, которые могут </a:t>
            </a:r>
            <a:r>
              <a:rPr lang="ru-RU" sz="2400" b="1" i="1" dirty="0"/>
              <a:t>развиваться на различных пищевых продуктах в любых климатических поясах</a:t>
            </a:r>
            <a:r>
              <a:rPr lang="ru-RU" sz="2400" dirty="0"/>
              <a:t>, кроме холодного.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88" y="4797425"/>
            <a:ext cx="8388350" cy="1944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Обладают </a:t>
            </a:r>
            <a:r>
              <a:rPr lang="ru-RU" sz="2400" dirty="0" err="1"/>
              <a:t>гепатотропным</a:t>
            </a:r>
            <a:r>
              <a:rPr lang="ru-RU" sz="2400" dirty="0"/>
              <a:t> действием.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Вызывают </a:t>
            </a:r>
            <a:r>
              <a:rPr lang="ru-RU" sz="2400" dirty="0" err="1"/>
              <a:t>коагуляционные</a:t>
            </a:r>
            <a:r>
              <a:rPr lang="ru-RU" sz="2400" dirty="0"/>
              <a:t> и жировые некрозы печени.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Клиника отравлений напоминает картину отравления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бледной поганкой, с большим процентом летальности.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42" y="3861048"/>
            <a:ext cx="2124694" cy="5267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Клиника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588125" y="727075"/>
            <a:ext cx="2376488" cy="1335088"/>
          </a:xfrm>
          <a:prstGeom prst="wedgeRectCallout">
            <a:avLst>
              <a:gd name="adj1" fmla="val -199635"/>
              <a:gd name="adj2" fmla="val -194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Проникают в молоко, мясо и яйца</a:t>
            </a:r>
          </a:p>
        </p:txBody>
      </p:sp>
      <p:pic>
        <p:nvPicPr>
          <p:cNvPr id="9" name="Picture 2" descr="http://agroday.ru/uploads/content/133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125663"/>
            <a:ext cx="2868612" cy="232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939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 r="44800" b="16216"/>
          <a:stretch>
            <a:fillRect/>
          </a:stretch>
        </p:blipFill>
        <p:spPr bwMode="auto">
          <a:xfrm>
            <a:off x="250825" y="188913"/>
            <a:ext cx="8497888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36316" y="260648"/>
            <a:ext cx="4320480" cy="86409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</a:rPr>
              <a:t>Немикробные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19" y="1412776"/>
            <a:ext cx="8496945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Отравления</a:t>
            </a: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продуктами растительного и животного происхождения, ядовитыми при определенных условиях</a:t>
            </a:r>
            <a:endParaRPr lang="ru-RU" altLang="ru-RU" sz="28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18" y="3140968"/>
            <a:ext cx="8496945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Отравления</a:t>
            </a: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примесями химических веществ</a:t>
            </a:r>
            <a:endParaRPr lang="ru-RU" altLang="ru-RU" sz="28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4649" y="5157192"/>
            <a:ext cx="850381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b="1" i="1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Отравления</a:t>
            </a: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продуктами растительного и животного происхождения, ядовитыми по своей природе</a:t>
            </a:r>
            <a:endParaRPr lang="ru-RU" altLang="ru-RU" sz="28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Пищевые </a:t>
            </a:r>
            <a:r>
              <a:rPr lang="ru-RU" sz="4000" b="1" i="1" dirty="0">
                <a:solidFill>
                  <a:srgbClr val="FF0000"/>
                </a:solidFill>
              </a:rPr>
              <a:t>отравления немикробной природы вызываются: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416" y="1628800"/>
            <a:ext cx="8434038" cy="1368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продуктами ядовитыми сами по себе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</a:t>
            </a:r>
            <a:r>
              <a:rPr lang="ru-RU" sz="2800" b="1" dirty="0"/>
              <a:t>животного и растительного происхождения)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416" y="3284984"/>
            <a:ext cx="8434039" cy="14683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временно ядовитыми продуктами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(</a:t>
            </a:r>
            <a:r>
              <a:rPr lang="ru-RU" sz="2800" b="1" dirty="0"/>
              <a:t>зеленый картофель, некоторые морепродукты),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416" y="5085184"/>
            <a:ext cx="8434039" cy="1368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продуктами, имеющими ядовитые примеси (пестициды, вкусовые добавки, продукты брожения)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43178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4313"/>
            <a:ext cx="8764463" cy="1462087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 smtClean="0"/>
              <a:t>В Российской Федерации к ядовитым растениям относятся:</a:t>
            </a:r>
            <a:r>
              <a:rPr lang="ru-RU" altLang="ru-RU" sz="2400" b="1" i="1" dirty="0" smtClean="0"/>
              <a:t> </a:t>
            </a:r>
            <a:br>
              <a:rPr lang="ru-RU" altLang="ru-RU" sz="2400" b="1" i="1" dirty="0" smtClean="0"/>
            </a:br>
            <a:r>
              <a:rPr lang="ru-RU" altLang="ru-RU" sz="2400" b="1" i="1" u="sng" dirty="0" smtClean="0"/>
              <a:t>растения вызывающие преимущественное поражение </a:t>
            </a:r>
            <a:br>
              <a:rPr lang="ru-RU" altLang="ru-RU" sz="2400" b="1" i="1" u="sng" dirty="0" smtClean="0"/>
            </a:br>
            <a:r>
              <a:rPr lang="ru-RU" altLang="ru-RU" sz="2400" b="1" i="1" u="sng" dirty="0" smtClean="0"/>
              <a:t>нервной системы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4151313"/>
            <a:ext cx="8847584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i="1" dirty="0" smtClean="0"/>
              <a:t>Аконит</a:t>
            </a:r>
            <a:r>
              <a:rPr lang="ru-RU" altLang="ru-RU" sz="1800" dirty="0" smtClean="0"/>
              <a:t> – </a:t>
            </a:r>
            <a:r>
              <a:rPr lang="ru-RU" altLang="ru-RU" sz="1600" dirty="0" smtClean="0"/>
              <a:t>токсическое действие - алкалоид </a:t>
            </a:r>
            <a:r>
              <a:rPr lang="ru-RU" altLang="ru-RU" sz="1600" i="1" u="sng" dirty="0" smtClean="0"/>
              <a:t>аконитин </a:t>
            </a:r>
            <a:r>
              <a:rPr lang="ru-RU" altLang="ru-RU" sz="1600" i="1" dirty="0" smtClean="0"/>
              <a:t>и </a:t>
            </a:r>
            <a:r>
              <a:rPr lang="ru-RU" altLang="ru-RU" sz="1600" i="1" u="sng" dirty="0" err="1" smtClean="0"/>
              <a:t>зонгорин</a:t>
            </a:r>
            <a:r>
              <a:rPr lang="ru-RU" altLang="ru-RU" sz="1600" i="1" u="sng" dirty="0" smtClean="0"/>
              <a:t>:</a:t>
            </a:r>
            <a:r>
              <a:rPr lang="ru-RU" altLang="ru-RU" sz="1600" i="1" dirty="0" smtClean="0"/>
              <a:t> </a:t>
            </a:r>
            <a:r>
              <a:rPr lang="ru-RU" altLang="ru-RU" sz="1600" dirty="0" smtClean="0"/>
              <a:t>ядовитые органы  все вегетативные органы, в особенности корневые шишки</a:t>
            </a:r>
            <a:r>
              <a:rPr lang="ru-RU" altLang="ru-RU" sz="14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i="1" dirty="0" smtClean="0"/>
              <a:t>Белена и Красавка</a:t>
            </a:r>
            <a:r>
              <a:rPr lang="ru-RU" altLang="ru-RU" sz="1800" b="1" i="1" dirty="0" smtClean="0"/>
              <a:t> </a:t>
            </a:r>
            <a:r>
              <a:rPr lang="ru-RU" altLang="ru-RU" sz="1800" dirty="0" smtClean="0"/>
              <a:t>– </a:t>
            </a:r>
            <a:r>
              <a:rPr lang="ru-RU" altLang="ru-RU" sz="1600" dirty="0" smtClean="0"/>
              <a:t>токсическое действие – алкалоиды: </a:t>
            </a:r>
            <a:r>
              <a:rPr lang="ru-RU" altLang="ru-RU" sz="1600" i="1" u="sng" dirty="0" smtClean="0"/>
              <a:t>атропин </a:t>
            </a:r>
            <a:r>
              <a:rPr lang="ru-RU" altLang="ru-RU" sz="1600" i="1" u="sng" dirty="0" err="1" smtClean="0"/>
              <a:t>гиосциамин</a:t>
            </a:r>
            <a:r>
              <a:rPr lang="ru-RU" altLang="ru-RU" sz="1600" i="1" u="sng" dirty="0" smtClean="0"/>
              <a:t>, </a:t>
            </a:r>
            <a:r>
              <a:rPr lang="ru-RU" altLang="ru-RU" sz="1600" i="1" u="sng" dirty="0" err="1" smtClean="0"/>
              <a:t>скополамин</a:t>
            </a:r>
            <a:r>
              <a:rPr lang="ru-RU" altLang="ru-RU" sz="1600" dirty="0" smtClean="0"/>
              <a:t>; ядовитые органы листья, корень, семена, ягоды</a:t>
            </a:r>
            <a:r>
              <a:rPr lang="ru-RU" altLang="ru-RU" sz="1400" dirty="0" smtClean="0"/>
              <a:t>.</a:t>
            </a:r>
            <a:endParaRPr lang="ru-RU" alt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i="1" dirty="0" smtClean="0"/>
              <a:t>Вех ядовитый </a:t>
            </a:r>
            <a:r>
              <a:rPr lang="ru-RU" altLang="ru-RU" sz="1400" dirty="0" smtClean="0"/>
              <a:t>– </a:t>
            </a:r>
            <a:r>
              <a:rPr lang="ru-RU" altLang="ru-RU" sz="1600" dirty="0" smtClean="0"/>
              <a:t>токсическое действие – </a:t>
            </a:r>
            <a:r>
              <a:rPr lang="ru-RU" altLang="ru-RU" sz="1600" u="sng" dirty="0" err="1" smtClean="0"/>
              <a:t>цикутоксин</a:t>
            </a:r>
            <a:r>
              <a:rPr lang="ru-RU" altLang="ru-RU" sz="1600" u="sng" dirty="0" smtClean="0"/>
              <a:t>;</a:t>
            </a:r>
            <a:r>
              <a:rPr lang="ru-RU" altLang="ru-RU" sz="1600" dirty="0" smtClean="0"/>
              <a:t> ядовитые органы корневище веха.</a:t>
            </a:r>
          </a:p>
        </p:txBody>
      </p:sp>
      <p:pic>
        <p:nvPicPr>
          <p:cNvPr id="8196" name="Picture 6" descr="Aconitum variegatum">
            <a:hlinkClick r:id="rId2" tooltip="&quot;Aconitum variegatum&quot;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2376264" cy="2124942"/>
          </a:xfrm>
        </p:spPr>
      </p:pic>
      <p:pic>
        <p:nvPicPr>
          <p:cNvPr id="8197" name="Picture 7" descr="Цветок белены">
            <a:hlinkClick r:id="rId4" tooltip="&quot;Цветок белены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1"/>
            <a:ext cx="2520950" cy="21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872208" cy="252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66688"/>
            <a:ext cx="7793037" cy="1462087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/>
              <a:t>растения, вызывающие преимущественно поражение ЖКТ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4151313"/>
            <a:ext cx="9036495" cy="2517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«Волчье лыко»</a:t>
            </a:r>
            <a:r>
              <a:rPr lang="ru-RU" altLang="ru-RU" sz="2000" dirty="0" smtClean="0"/>
              <a:t> - токсическое действие гликозид </a:t>
            </a:r>
            <a:r>
              <a:rPr lang="ru-RU" altLang="ru-RU" sz="2000" i="1" u="sng" dirty="0" err="1" smtClean="0"/>
              <a:t>дафнин</a:t>
            </a:r>
            <a:r>
              <a:rPr lang="ru-RU" altLang="ru-RU" sz="2000" i="1" u="sng" dirty="0" smtClean="0"/>
              <a:t>, </a:t>
            </a:r>
            <a:r>
              <a:rPr lang="ru-RU" altLang="ru-RU" sz="2000" i="1" u="sng" dirty="0" err="1" smtClean="0"/>
              <a:t>дафнетоксин</a:t>
            </a:r>
            <a:r>
              <a:rPr lang="ru-RU" altLang="ru-RU" sz="2000" u="sng" dirty="0" smtClean="0"/>
              <a:t>, </a:t>
            </a:r>
            <a:r>
              <a:rPr lang="ru-RU" altLang="ru-RU" sz="2000" i="1" u="sng" dirty="0" err="1" smtClean="0"/>
              <a:t>мезерин</a:t>
            </a:r>
            <a:r>
              <a:rPr lang="ru-RU" altLang="ru-RU" sz="2000" i="1" dirty="0" smtClean="0"/>
              <a:t>; </a:t>
            </a:r>
            <a:r>
              <a:rPr lang="ru-RU" altLang="ru-RU" sz="2000" dirty="0" err="1" smtClean="0"/>
              <a:t>флавоноиды</a:t>
            </a:r>
            <a:r>
              <a:rPr lang="ru-RU" altLang="ru-RU" sz="2000" dirty="0" smtClean="0"/>
              <a:t> </a:t>
            </a:r>
            <a:r>
              <a:rPr lang="ru-RU" altLang="ru-RU" sz="1600" dirty="0" smtClean="0"/>
              <a:t>си-тостер ин </a:t>
            </a:r>
            <a:r>
              <a:rPr lang="ru-RU" altLang="ru-RU" sz="2000" dirty="0" smtClean="0"/>
              <a:t>; ядовитые органы - кора (луб), листья, цветки, плоды.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Безвременник</a:t>
            </a:r>
            <a:r>
              <a:rPr lang="ru-RU" altLang="ru-RU" sz="2000" dirty="0" smtClean="0"/>
              <a:t> -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токсическое действие </a:t>
            </a:r>
            <a:r>
              <a:rPr lang="ru-RU" altLang="ru-RU" sz="2000" i="1" dirty="0" smtClean="0"/>
              <a:t>а</a:t>
            </a:r>
            <a:r>
              <a:rPr lang="ru-RU" altLang="ru-RU" sz="2000" i="1" u="sng" dirty="0" smtClean="0"/>
              <a:t>лкалоиды</a:t>
            </a:r>
            <a:r>
              <a:rPr lang="ru-RU" altLang="ru-RU" sz="2000" dirty="0" smtClean="0"/>
              <a:t>, </a:t>
            </a:r>
            <a:r>
              <a:rPr lang="ru-RU" altLang="ru-RU" sz="2000" i="1" u="sng" dirty="0" smtClean="0"/>
              <a:t>колхицин</a:t>
            </a:r>
            <a:r>
              <a:rPr lang="ru-RU" altLang="ru-RU" sz="2000" dirty="0" smtClean="0"/>
              <a:t>, </a:t>
            </a:r>
            <a:r>
              <a:rPr lang="ru-RU" altLang="ru-RU" sz="2000" i="1" u="sng" dirty="0" err="1" smtClean="0"/>
              <a:t>колхамин</a:t>
            </a:r>
            <a:r>
              <a:rPr lang="ru-RU" altLang="ru-RU" sz="2000" dirty="0" smtClean="0"/>
              <a:t>;  ядовитые органы клубнелуковицы и семена.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Клещевина</a:t>
            </a:r>
            <a:r>
              <a:rPr lang="ru-RU" altLang="ru-RU" sz="2000" dirty="0" smtClean="0"/>
              <a:t> - ядовитые свойства </a:t>
            </a:r>
            <a:r>
              <a:rPr lang="ru-RU" altLang="ru-RU" sz="2000" i="1" u="sng" dirty="0" smtClean="0"/>
              <a:t>гликопротеин</a:t>
            </a:r>
            <a:r>
              <a:rPr lang="ru-RU" altLang="ru-RU" sz="2000" dirty="0" smtClean="0"/>
              <a:t> — рицином и </a:t>
            </a:r>
            <a:r>
              <a:rPr lang="ru-RU" altLang="ru-RU" sz="2000" i="1" u="sng" dirty="0" smtClean="0"/>
              <a:t>алкалоид</a:t>
            </a:r>
            <a:r>
              <a:rPr lang="ru-RU" altLang="ru-RU" sz="2000" dirty="0" smtClean="0"/>
              <a:t> — рицинин;  ядовитые органы семена (жмых).</a:t>
            </a:r>
          </a:p>
        </p:txBody>
      </p:sp>
      <p:pic>
        <p:nvPicPr>
          <p:cNvPr id="9220" name="Picture 9" descr="18_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1873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16_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2016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12_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1887537" cy="2155825"/>
          </a:xfrm>
          <a:noFill/>
        </p:spPr>
      </p:pic>
    </p:spTree>
    <p:extLst>
      <p:ext uri="{BB962C8B-B14F-4D97-AF65-F5344CB8AC3E}">
        <p14:creationId xmlns:p14="http://schemas.microsoft.com/office/powerpoint/2010/main" val="39889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69498" cy="1462088"/>
          </a:xfrm>
        </p:spPr>
        <p:txBody>
          <a:bodyPr/>
          <a:lstStyle/>
          <a:p>
            <a:pPr algn="ctr" eaLnBrk="1" hangingPunct="1"/>
            <a:r>
              <a:rPr lang="ru-RU" altLang="ru-RU" sz="3600" b="1" i="1" u="sng" dirty="0" smtClean="0"/>
              <a:t>растения, вызывающие преимущественно поражение </a:t>
            </a:r>
            <a:r>
              <a:rPr lang="ru-RU" altLang="ru-RU" sz="3200" b="1" i="1" u="sng" dirty="0" smtClean="0"/>
              <a:t>СЕРДЦА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4077072"/>
            <a:ext cx="8784530" cy="237700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Наперстянка</a:t>
            </a:r>
            <a:r>
              <a:rPr lang="ru-RU" altLang="ru-RU" sz="2000" dirty="0" smtClean="0"/>
              <a:t> - токсическое действие </a:t>
            </a:r>
            <a:r>
              <a:rPr lang="ru-RU" altLang="ru-RU" sz="2000" i="1" dirty="0" smtClean="0"/>
              <a:t>гликозиды (</a:t>
            </a:r>
            <a:r>
              <a:rPr lang="ru-RU" altLang="ru-RU" sz="2000" i="1" u="sng" dirty="0" err="1" smtClean="0"/>
              <a:t>карденолиды</a:t>
            </a:r>
            <a:r>
              <a:rPr lang="ru-RU" altLang="ru-RU" sz="2000" i="1" u="sng" dirty="0" smtClean="0"/>
              <a:t>)</a:t>
            </a:r>
            <a:r>
              <a:rPr lang="ru-RU" altLang="ru-RU" sz="2000" i="1" dirty="0" smtClean="0"/>
              <a:t>, </a:t>
            </a:r>
            <a:r>
              <a:rPr lang="ru-RU" altLang="ru-RU" sz="2000" i="1" u="sng" dirty="0" err="1" smtClean="0"/>
              <a:t>флавоноиды</a:t>
            </a:r>
            <a:r>
              <a:rPr lang="ru-RU" altLang="ru-RU" sz="2000" dirty="0" smtClean="0"/>
              <a:t>, </a:t>
            </a:r>
            <a:r>
              <a:rPr lang="ru-RU" altLang="ru-RU" sz="2000" i="1" u="sng" dirty="0" smtClean="0"/>
              <a:t>стероидные</a:t>
            </a:r>
            <a:r>
              <a:rPr lang="ru-RU" altLang="ru-RU" sz="2000" i="1" dirty="0" smtClean="0"/>
              <a:t> </a:t>
            </a:r>
            <a:r>
              <a:rPr lang="ru-RU" altLang="ru-RU" sz="2000" i="1" u="sng" dirty="0" smtClean="0"/>
              <a:t>сапонины</a:t>
            </a:r>
            <a:r>
              <a:rPr lang="ru-RU" altLang="ru-RU" sz="2000" dirty="0" smtClean="0"/>
              <a:t> ; ядовитые органы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листья.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Чемерица</a:t>
            </a:r>
            <a:r>
              <a:rPr lang="ru-RU" altLang="ru-RU" sz="2000" dirty="0" smtClean="0"/>
              <a:t> - токсическое действие </a:t>
            </a:r>
            <a:r>
              <a:rPr lang="ru-RU" altLang="ru-RU" sz="2000" i="1" u="sng" dirty="0" smtClean="0"/>
              <a:t>алкалоид</a:t>
            </a:r>
            <a:r>
              <a:rPr lang="ru-RU" altLang="ru-RU" sz="2000" dirty="0" smtClean="0"/>
              <a:t> –</a:t>
            </a:r>
            <a:r>
              <a:rPr lang="ru-RU" altLang="ru-RU" sz="2000" dirty="0" err="1" smtClean="0"/>
              <a:t>вератрин</a:t>
            </a:r>
            <a:r>
              <a:rPr lang="ru-RU" altLang="ru-RU" sz="2000" i="1" dirty="0" smtClean="0"/>
              <a:t>; </a:t>
            </a:r>
            <a:r>
              <a:rPr lang="ru-RU" altLang="ru-RU" sz="2000" dirty="0" smtClean="0"/>
              <a:t>ядовитые органы — корни.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Ландыш</a:t>
            </a:r>
            <a:r>
              <a:rPr lang="ru-RU" altLang="ru-RU" sz="2000" dirty="0" smtClean="0"/>
              <a:t> - токсическое действие </a:t>
            </a:r>
            <a:r>
              <a:rPr lang="ru-RU" altLang="ru-RU" sz="2000" i="1" u="sng" dirty="0" smtClean="0"/>
              <a:t>сапонин </a:t>
            </a:r>
            <a:r>
              <a:rPr lang="ru-RU" altLang="ru-RU" sz="2000" i="1" u="sng" dirty="0" err="1" smtClean="0"/>
              <a:t>конвалларин</a:t>
            </a:r>
            <a:r>
              <a:rPr lang="ru-RU" altLang="ru-RU" sz="2000" dirty="0" smtClean="0"/>
              <a:t> и ряд </a:t>
            </a:r>
            <a:r>
              <a:rPr lang="ru-RU" altLang="ru-RU" sz="2000" i="1" dirty="0" smtClean="0"/>
              <a:t>сердечных гликозидов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конвалламарин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конваллатоксин</a:t>
            </a:r>
            <a:r>
              <a:rPr lang="ru-RU" altLang="ru-RU" sz="2000" dirty="0" smtClean="0"/>
              <a:t>); ядовитые органы плоды (могут поедаться детьми).</a:t>
            </a:r>
          </a:p>
        </p:txBody>
      </p:sp>
      <p:pic>
        <p:nvPicPr>
          <p:cNvPr id="10244" name="Picture 7" descr="Наперстянка пурпурная">
            <a:hlinkClick r:id="rId2" tooltip="&quot;Наперстянка пурпурная&quot;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00808"/>
            <a:ext cx="2519362" cy="1981200"/>
          </a:xfrm>
        </p:spPr>
      </p:pic>
      <p:pic>
        <p:nvPicPr>
          <p:cNvPr id="10245" name="Picture 8" descr="Veratrum album">
            <a:hlinkClick r:id="rId4" tooltip="&quot;Veratrum album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24495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14525"/>
            <a:ext cx="15843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4313"/>
            <a:ext cx="8692455" cy="1126455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/>
              <a:t>растения, вызывающие преимущественно поражение ПЕЧЕНИ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4725144"/>
            <a:ext cx="8775576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i="1" dirty="0" smtClean="0"/>
              <a:t>Крестовник</a:t>
            </a:r>
            <a:r>
              <a:rPr lang="ru-RU" altLang="ru-RU" sz="2800" dirty="0" smtClean="0"/>
              <a:t>- </a:t>
            </a:r>
            <a:r>
              <a:rPr lang="ru-RU" altLang="ru-RU" sz="1600" dirty="0" smtClean="0"/>
              <a:t>токсического действия</a:t>
            </a:r>
            <a:r>
              <a:rPr lang="ru-RU" altLang="ru-RU" sz="1600" b="1" dirty="0" smtClean="0"/>
              <a:t> </a:t>
            </a:r>
            <a:r>
              <a:rPr lang="ru-RU" altLang="ru-RU" sz="1600" i="1" u="sng" dirty="0" smtClean="0"/>
              <a:t>алкалоиды </a:t>
            </a:r>
            <a:r>
              <a:rPr lang="ru-RU" altLang="ru-RU" sz="1600" i="1" u="sng" dirty="0" err="1" smtClean="0"/>
              <a:t>пирролизиновой</a:t>
            </a:r>
            <a:r>
              <a:rPr lang="ru-RU" altLang="ru-RU" sz="1600" i="1" u="sng" dirty="0" smtClean="0"/>
              <a:t> структуры</a:t>
            </a:r>
            <a:r>
              <a:rPr lang="ru-RU" altLang="ru-RU" sz="1600" dirty="0" smtClean="0"/>
              <a:t>: </a:t>
            </a:r>
            <a:r>
              <a:rPr lang="ru-RU" altLang="ru-RU" sz="1600" dirty="0" err="1" smtClean="0"/>
              <a:t>платифиллин</a:t>
            </a:r>
            <a:r>
              <a:rPr lang="ru-RU" altLang="ru-RU" sz="1600" dirty="0" smtClean="0"/>
              <a:t>, </a:t>
            </a:r>
            <a:r>
              <a:rPr lang="ru-RU" altLang="ru-RU" sz="1600" dirty="0" err="1" smtClean="0"/>
              <a:t>сенецифиллин</a:t>
            </a:r>
            <a:r>
              <a:rPr lang="ru-RU" altLang="ru-RU" sz="1600" dirty="0" smtClean="0"/>
              <a:t>, </a:t>
            </a:r>
            <a:r>
              <a:rPr lang="ru-RU" altLang="ru-RU" sz="1600" dirty="0" err="1" smtClean="0"/>
              <a:t>саррецин</a:t>
            </a:r>
            <a:r>
              <a:rPr lang="ru-RU" altLang="ru-RU" sz="1600" dirty="0" smtClean="0"/>
              <a:t>; ядовитые органы все растение; максимум веществ в подземных частях.</a:t>
            </a:r>
            <a:endParaRPr lang="ru-RU" altLang="ru-RU" sz="1600" b="1" dirty="0" smtClean="0"/>
          </a:p>
        </p:txBody>
      </p:sp>
      <p:pic>
        <p:nvPicPr>
          <p:cNvPr id="11268" name="Picture 6" descr="26_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700808"/>
            <a:ext cx="2148260" cy="2837066"/>
          </a:xfrm>
          <a:noFill/>
        </p:spPr>
      </p:pic>
    </p:spTree>
    <p:extLst>
      <p:ext uri="{BB962C8B-B14F-4D97-AF65-F5344CB8AC3E}">
        <p14:creationId xmlns:p14="http://schemas.microsoft.com/office/powerpoint/2010/main" val="12354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 smtClean="0">
                <a:solidFill>
                  <a:srgbClr val="FF0000"/>
                </a:solidFill>
              </a:rPr>
              <a:t>Профилактика отравлений </a:t>
            </a:r>
            <a:br>
              <a:rPr lang="ru-RU" altLang="ru-RU" sz="3600" b="1" i="1" dirty="0" smtClean="0">
                <a:solidFill>
                  <a:srgbClr val="FF0000"/>
                </a:solidFill>
              </a:rPr>
            </a:br>
            <a:r>
              <a:rPr lang="ru-RU" altLang="ru-RU" sz="3600" b="1" i="1" dirty="0" smtClean="0">
                <a:solidFill>
                  <a:srgbClr val="FF0000"/>
                </a:solidFill>
              </a:rPr>
              <a:t>ядовитыми растениями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288" cy="49251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dirty="0" smtClean="0"/>
              <a:t>Санитарное просвещение населения, в частности в детских садах и школах;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dirty="0" smtClean="0"/>
              <a:t>Исключение контакта детей с этими растениями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ru-RU" altLang="ru-RU" dirty="0" smtClean="0"/>
              <a:t>При обнаружении ядовитых растений проводить очистку участка и перекапывание почвы</a:t>
            </a:r>
          </a:p>
        </p:txBody>
      </p:sp>
    </p:spTree>
    <p:extLst>
      <p:ext uri="{BB962C8B-B14F-4D97-AF65-F5344CB8AC3E}">
        <p14:creationId xmlns:p14="http://schemas.microsoft.com/office/powerpoint/2010/main" val="366716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2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613" y="1125538"/>
            <a:ext cx="6840537" cy="1943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Вторичные болезни недостаточного и избыточного питания</a:t>
            </a:r>
            <a:r>
              <a:rPr lang="ru-RU" sz="2000" dirty="0"/>
              <a:t>, обусловленные энергетическими причинами – заболеваниями различных органов и систем, которые приводят к нарушению усвоения пищи, усилению распада и затрат пищевых  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476375" y="4292600"/>
            <a:ext cx="6911975" cy="1944688"/>
          </a:xfrm>
          <a:prstGeom prst="wedgeRectCallout">
            <a:avLst>
              <a:gd name="adj1" fmla="val 2173"/>
              <a:gd name="adj2" fmla="val -1125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Ожирение – первичное (алиментарное) и вторичное (симптоматическое) – церебральное, гипоталамическое, эндокринное.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Вторичный рахит при заболеваниях почек, печени, обструкции желчных путей и т.д.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50" y="3341688"/>
            <a:ext cx="2519363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/>
              <a:t>Причина?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697"/>
            <a:ext cx="8404423" cy="1462087"/>
          </a:xfrm>
        </p:spPr>
        <p:txBody>
          <a:bodyPr/>
          <a:lstStyle/>
          <a:p>
            <a:pPr algn="ctr" eaLnBrk="1" hangingPunct="1"/>
            <a:r>
              <a:rPr lang="ru-RU" altLang="ru-RU" sz="3200" b="1" i="1" dirty="0" smtClean="0"/>
              <a:t>Отравление грибами</a:t>
            </a:r>
            <a:br>
              <a:rPr lang="ru-RU" altLang="ru-RU" sz="3200" b="1" i="1" dirty="0" smtClean="0"/>
            </a:br>
            <a:r>
              <a:rPr lang="ru-RU" altLang="ru-RU" sz="2400" b="1" i="1" dirty="0" smtClean="0"/>
              <a:t>различают 3 группы: съедобные, условно-съедобные, ядовитые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4437063"/>
            <a:ext cx="8597900" cy="2206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200" b="1" i="1" smtClean="0"/>
              <a:t>Ядовитые грибы</a:t>
            </a:r>
            <a:r>
              <a:rPr lang="ru-RU" altLang="ru-RU" sz="2200" b="1" smtClean="0"/>
              <a:t> </a:t>
            </a:r>
            <a:r>
              <a:rPr lang="ru-RU" altLang="ru-RU" sz="2200" smtClean="0"/>
              <a:t>- это те, которые могут вызвать отравление человека и животных. Белки таких грибов быстро разлагаются с образованием ядовитых азотистых оснований, поэтому отравление может быть вызвано и не ядовитыми, но не свежими грибами. Наиболее опасны: бледная поганка, мухомор, ложный опенок </a:t>
            </a:r>
          </a:p>
        </p:txBody>
      </p:sp>
      <p:pic>
        <p:nvPicPr>
          <p:cNvPr id="14340" name="Picture 9" descr="blp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648255"/>
            <a:ext cx="2297931" cy="1632955"/>
          </a:xfrm>
          <a:noFill/>
        </p:spPr>
      </p:pic>
      <p:pic>
        <p:nvPicPr>
          <p:cNvPr id="14341" name="Picture 10" descr="Amanita_pantherina_1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232248" cy="167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387962" cy="17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375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28997"/>
            <a:ext cx="7793037" cy="720725"/>
          </a:xfrm>
        </p:spPr>
        <p:txBody>
          <a:bodyPr/>
          <a:lstStyle/>
          <a:p>
            <a:pPr algn="ctr" eaLnBrk="1" hangingPunct="1"/>
            <a:r>
              <a:rPr lang="ru-RU" altLang="ru-RU" sz="4000" b="1" i="1" dirty="0" smtClean="0"/>
              <a:t>Ядовитые грибы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151313"/>
            <a:ext cx="87757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 smtClean="0"/>
              <a:t>Строчки</a:t>
            </a:r>
            <a:r>
              <a:rPr lang="ru-RU" altLang="ru-RU" sz="1800" dirty="0" smtClean="0"/>
              <a:t> (</a:t>
            </a:r>
            <a:r>
              <a:rPr lang="ru-RU" altLang="ru-RU" sz="1800" dirty="0" err="1" smtClean="0"/>
              <a:t>Gyromitra</a:t>
            </a:r>
            <a:r>
              <a:rPr lang="ru-RU" altLang="ru-RU" sz="1800" dirty="0" smtClean="0"/>
              <a:t>) — с мозговидно-извилистой поверхностью шляпки и частично приросшими краями. </a:t>
            </a:r>
            <a:r>
              <a:rPr lang="ru-RU" altLang="ru-RU" sz="1800" dirty="0" smtClean="0">
                <a:solidFill>
                  <a:srgbClr val="FF0000"/>
                </a:solidFill>
              </a:rPr>
              <a:t>Наиболее распространены сморчок настоящий (М.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esculenta</a:t>
            </a:r>
            <a:r>
              <a:rPr lang="ru-RU" altLang="ru-RU" sz="1800" dirty="0" smtClean="0">
                <a:solidFill>
                  <a:srgbClr val="FF0000"/>
                </a:solidFill>
              </a:rPr>
              <a:t>), сморчок степной (М.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steppicola</a:t>
            </a:r>
            <a:r>
              <a:rPr lang="ru-RU" altLang="ru-RU" sz="1800" dirty="0" smtClean="0">
                <a:solidFill>
                  <a:srgbClr val="FF0000"/>
                </a:solidFill>
              </a:rPr>
              <a:t>), шапочка сморчковая (V.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bohemica</a:t>
            </a:r>
            <a:r>
              <a:rPr lang="ru-RU" altLang="ru-RU" sz="1800" dirty="0" smtClean="0">
                <a:solidFill>
                  <a:srgbClr val="FF0000"/>
                </a:solidFill>
              </a:rPr>
              <a:t>) и строчок обыкновенный (G.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esculenta</a:t>
            </a:r>
            <a:r>
              <a:rPr lang="ru-RU" altLang="ru-RU" sz="1800" dirty="0" smtClean="0">
                <a:solidFill>
                  <a:srgbClr val="FF0000"/>
                </a:solidFill>
              </a:rPr>
              <a:t>), произрастающий в сосновых борах. Эти виды строчков используют в пищу. </a:t>
            </a:r>
            <a:br>
              <a:rPr lang="ru-RU" altLang="ru-RU" sz="1800" dirty="0" smtClean="0">
                <a:solidFill>
                  <a:srgbClr val="FF0000"/>
                </a:solidFill>
              </a:rPr>
            </a:br>
            <a:r>
              <a:rPr lang="ru-RU" altLang="ru-RU" sz="1800" dirty="0" smtClean="0">
                <a:solidFill>
                  <a:srgbClr val="FF0000"/>
                </a:solidFill>
              </a:rPr>
              <a:t> </a:t>
            </a:r>
            <a:endParaRPr lang="ru-RU" alt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 smtClean="0"/>
              <a:t>Однако в строчке содержится ядовитое вещество </a:t>
            </a:r>
            <a:r>
              <a:rPr lang="ru-RU" altLang="ru-RU" sz="1800" b="1" i="1" u="sng" dirty="0" err="1" smtClean="0"/>
              <a:t>гиромитрин</a:t>
            </a:r>
            <a:r>
              <a:rPr lang="ru-RU" altLang="ru-RU" sz="1800" b="1" dirty="0" smtClean="0"/>
              <a:t>, способное вызвать тяжёлые отравления, поэтому грибы следует перед приготовлением пищи мелко изрезать и прокипятить, после чего отвар слить (ядовитое вещество, легко растворимое в горячей воде). 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endParaRPr lang="ru-RU" altLang="ru-RU" sz="1800" dirty="0" smtClean="0"/>
          </a:p>
        </p:txBody>
      </p:sp>
      <p:pic>
        <p:nvPicPr>
          <p:cNvPr id="15364" name="Picture 8" descr="Gyromitra esculent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128" y="980728"/>
            <a:ext cx="5015034" cy="2664296"/>
          </a:xfrm>
          <a:noFill/>
        </p:spPr>
      </p:pic>
    </p:spTree>
    <p:extLst>
      <p:ext uri="{BB962C8B-B14F-4D97-AF65-F5344CB8AC3E}">
        <p14:creationId xmlns:p14="http://schemas.microsoft.com/office/powerpoint/2010/main" val="2494097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/>
          <a:lstStyle/>
          <a:p>
            <a:pPr algn="ctr" eaLnBrk="1" hangingPunct="1"/>
            <a:r>
              <a:rPr lang="ru-RU" altLang="ru-RU" b="1" i="1" dirty="0" smtClean="0"/>
              <a:t>Ядовитые грибы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4151313"/>
            <a:ext cx="9036496" cy="2517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Бледная поганка</a:t>
            </a:r>
            <a:r>
              <a:rPr lang="ru-RU" altLang="ru-RU" sz="2000" dirty="0" smtClean="0"/>
              <a:t> – токсины </a:t>
            </a:r>
            <a:r>
              <a:rPr lang="ru-RU" altLang="ru-RU" sz="2000" dirty="0" err="1" smtClean="0"/>
              <a:t>аманитоксин</a:t>
            </a:r>
            <a:r>
              <a:rPr lang="ru-RU" altLang="ru-RU" sz="2000" dirty="0" smtClean="0"/>
              <a:t> (ЛД</a:t>
            </a:r>
            <a:r>
              <a:rPr lang="ru-RU" altLang="ru-RU" sz="1200" dirty="0" smtClean="0"/>
              <a:t>50</a:t>
            </a:r>
            <a:r>
              <a:rPr lang="ru-RU" altLang="ru-RU" sz="2000" dirty="0" smtClean="0"/>
              <a:t> α-</a:t>
            </a:r>
            <a:r>
              <a:rPr lang="ru-RU" altLang="ru-RU" sz="2000" dirty="0" err="1" smtClean="0"/>
              <a:t>аманитина</a:t>
            </a:r>
            <a:r>
              <a:rPr lang="ru-RU" altLang="ru-RU" sz="2000" dirty="0" smtClean="0"/>
              <a:t> составляет 0,1 мг/кг) , </a:t>
            </a:r>
            <a:r>
              <a:rPr lang="ru-RU" altLang="ru-RU" sz="2000" dirty="0" err="1" smtClean="0"/>
              <a:t>аманитогемолизин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фаллоидин</a:t>
            </a:r>
            <a:r>
              <a:rPr lang="ru-RU" altLang="ru-RU" sz="2000" dirty="0" smtClean="0"/>
              <a:t>; отравление приводит к прекращению синтеза белков и к разрушению клетки (цитолизу).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dirty="0" smtClean="0"/>
              <a:t>Мухомор</a:t>
            </a:r>
            <a:r>
              <a:rPr lang="ru-RU" altLang="ru-RU" sz="2000" dirty="0" smtClean="0"/>
              <a:t> – токсин мускарин, содержание не превышает 0,02 %;  характерен </a:t>
            </a:r>
            <a:r>
              <a:rPr lang="ru-RU" altLang="ru-RU" sz="2000" dirty="0" err="1" smtClean="0"/>
              <a:t>мускариновый</a:t>
            </a:r>
            <a:r>
              <a:rPr lang="ru-RU" altLang="ru-RU" sz="2000" dirty="0" smtClean="0"/>
              <a:t> синдром: саливация, потоотделение, рвота, понос, </a:t>
            </a:r>
            <a:r>
              <a:rPr lang="ru-RU" altLang="ru-RU" sz="2000" dirty="0" err="1" smtClean="0"/>
              <a:t>брадикордия</a:t>
            </a:r>
            <a:r>
              <a:rPr lang="ru-RU" altLang="ru-RU" sz="2000" dirty="0" smtClean="0"/>
              <a:t>, коллапс, сужение зрачков, отек легких.</a:t>
            </a:r>
          </a:p>
        </p:txBody>
      </p:sp>
      <p:pic>
        <p:nvPicPr>
          <p:cNvPr id="16388" name="Picture 6" descr="200px-Amanita_pantherina_-_Ss181292">
            <a:hlinkClick r:id="rId2" tooltip="&quot;Amanita pantherina - Ss181292.jpg&quot;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5" y="1412776"/>
            <a:ext cx="3132645" cy="2349484"/>
          </a:xfrm>
        </p:spPr>
      </p:pic>
      <p:pic>
        <p:nvPicPr>
          <p:cNvPr id="16389" name="Picture 7" descr="Бледная поганка">
            <a:hlinkClick r:id="rId4" tooltip="&quot;Бледная поганка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592288" cy="23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71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4313"/>
            <a:ext cx="8260407" cy="1462087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Условно-съедобные грибы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17713"/>
            <a:ext cx="4454525" cy="45799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Сморчок обыкновенный - </a:t>
            </a:r>
            <a:r>
              <a:rPr lang="ru-RU" sz="2000" b="1" dirty="0" err="1" smtClean="0"/>
              <a:t>Morchella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esculenta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Pers</a:t>
            </a:r>
            <a:r>
              <a:rPr lang="ru-RU" sz="1600" dirty="0" smtClean="0"/>
              <a:t>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</a:t>
            </a:r>
          </a:p>
          <a:p>
            <a:pPr marL="0" indent="34290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Ранневесенний гриб, растёт в апреле – мае. </a:t>
            </a:r>
          </a:p>
          <a:p>
            <a:pPr marL="0" indent="34290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Встречается преимущественно в центральных и юго-западных районах европейской части страны. Условно-съедобный очень вкусный гриб третьей категории. В странах Западной Европы считается деликатесным грибом. Используется главным образом для сушки и жарения. </a:t>
            </a:r>
          </a:p>
        </p:txBody>
      </p:sp>
      <p:pic>
        <p:nvPicPr>
          <p:cNvPr id="17412" name="Picture 6" descr="Сморч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2864386" cy="2016224"/>
          </a:xfrm>
          <a:noFill/>
        </p:spPr>
      </p:pic>
      <p:pic>
        <p:nvPicPr>
          <p:cNvPr id="17413" name="Picture 7" descr="Сморч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97077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953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Профилактика отравления ядовитыми грибами: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40768"/>
            <a:ext cx="8893621" cy="551723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а) запрет на продажу грибов в неустановленных законом местах;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б) если не знаешь точно, что гриб съедобен, - лучше такой гриб не брать;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FF0000"/>
                </a:solidFill>
              </a:rPr>
              <a:t>!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Запомните главное правило грибника: сомневаешься - не бери и даже не пробуй языком на вкус!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б) нельзя собирать застаревшие съедобные грибы, они могут быть ядовитыми;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в) сморчки, строчки и другие грибы перед употреблением нужно мелко нарезать и дважды прокипятить, а воду после каждого кипячения сливать, отвар ядовит;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г) многие грибы требуют предварительной обработки - вымачивания в крепком растворе соли и последующего кипячения;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д) не собирать у автотрасс и на экологически неблагополучных территориях;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д) санитарное просвещение населения о видах грибов и их внешних признаков.</a:t>
            </a:r>
          </a:p>
        </p:txBody>
      </p:sp>
    </p:spTree>
    <p:extLst>
      <p:ext uri="{BB962C8B-B14F-4D97-AF65-F5344CB8AC3E}">
        <p14:creationId xmlns:p14="http://schemas.microsoft.com/office/powerpoint/2010/main" val="139893739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4313"/>
            <a:ext cx="8476431" cy="1462087"/>
          </a:xfrm>
        </p:spPr>
        <p:txBody>
          <a:bodyPr/>
          <a:lstStyle/>
          <a:p>
            <a:pPr algn="ctr" eaLnBrk="1" hangingPunct="1"/>
            <a:r>
              <a:rPr lang="ru-RU" altLang="ru-RU" sz="3200" b="1" i="1" dirty="0" smtClean="0"/>
              <a:t>Отравление тканями животных, ядовитых по своей природе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017713"/>
            <a:ext cx="5184576" cy="465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dirty="0" smtClean="0"/>
              <a:t>Рыба фугу или иглобрюх- фугу - японское </a:t>
            </a:r>
            <a:r>
              <a:rPr lang="ru-RU" altLang="ru-RU" sz="2000" dirty="0" smtClean="0"/>
              <a:t>название иглобрюхов, водится у Гавайских островов; яд, который содержится в различных органах фугу, называется </a:t>
            </a:r>
            <a:r>
              <a:rPr lang="ru-RU" altLang="ru-RU" sz="2000" dirty="0" err="1" smtClean="0"/>
              <a:t>тетродотоксин</a:t>
            </a:r>
            <a:r>
              <a:rPr lang="ru-RU" altLang="ru-RU" sz="2000" dirty="0" smtClean="0"/>
              <a:t> (белый порошок),  </a:t>
            </a:r>
            <a:r>
              <a:rPr lang="ru-RU" altLang="ru-RU" sz="2000" b="1" i="1" dirty="0" smtClean="0"/>
              <a:t>антидот против </a:t>
            </a:r>
            <a:r>
              <a:rPr lang="ru-RU" altLang="ru-RU" sz="2000" b="1" i="1" dirty="0" err="1" smtClean="0"/>
              <a:t>тетродотоксина</a:t>
            </a:r>
            <a:r>
              <a:rPr lang="ru-RU" altLang="ru-RU" sz="2000" b="1" i="1" dirty="0" smtClean="0"/>
              <a:t> неизвестен...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dirty="0" smtClean="0"/>
              <a:t>Органы некоторых рыб (</a:t>
            </a:r>
            <a:r>
              <a:rPr lang="ru-RU" altLang="ru-RU" sz="2000" dirty="0" err="1" smtClean="0"/>
              <a:t>маринка</a:t>
            </a:r>
            <a:r>
              <a:rPr lang="ru-RU" altLang="ru-RU" sz="2000" dirty="0" smtClean="0"/>
              <a:t>, усач, ядовитая акула)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dirty="0" smtClean="0"/>
              <a:t>Железы внутренней секреции (надпочечники и поджелудочная железа) убойных животных</a:t>
            </a:r>
            <a:r>
              <a:rPr lang="ru-RU" altLang="ru-RU" sz="2000" dirty="0" smtClean="0"/>
              <a:t> </a:t>
            </a:r>
          </a:p>
        </p:txBody>
      </p:sp>
      <p:pic>
        <p:nvPicPr>
          <p:cNvPr id="19460" name="Picture 6" descr="фуг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3879" y="1556792"/>
            <a:ext cx="2881114" cy="2611258"/>
          </a:xfrm>
          <a:noFill/>
        </p:spPr>
      </p:pic>
      <p:pic>
        <p:nvPicPr>
          <p:cNvPr id="19461" name="Picture 7" descr="иглобрюх, собака-рыба, фугу, фото, фот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47" y="4365060"/>
            <a:ext cx="3578778" cy="23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51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049"/>
            <a:ext cx="8692455" cy="876672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/>
              <a:t>Отравление продуктами растительного и животного происхождения при определенных условиях</a:t>
            </a:r>
          </a:p>
        </p:txBody>
      </p:sp>
      <p:graphicFrame>
        <p:nvGraphicFramePr>
          <p:cNvPr id="67647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29783"/>
              </p:ext>
            </p:extLst>
          </p:nvPr>
        </p:nvGraphicFramePr>
        <p:xfrm>
          <a:off x="107505" y="908720"/>
          <a:ext cx="8919591" cy="57606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2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название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токсины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профилактика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Белая фасоль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лимарин (цианогенный гликозид),  фазин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тщательное вываривание фасоли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Косточки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абрикосов, персиков,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миндального ореха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амигдалин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цианогенный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гликозид),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ограничение применения в кондитер/промышленности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Буковые орехи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фагин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поджаривать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Проросший картофель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соланин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использовать в пищу зеленый картофель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Мидии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анатоксин А, сигуатеротоксин, микроцистин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 красном окрашивании и ночной люминесценции моря прекратить лов мидий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Маниока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глюкозид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сушить и варить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Пчелиный мед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яды диких растений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сеять культуры для сбора нектара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16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93037" cy="714375"/>
          </a:xfrm>
        </p:spPr>
        <p:txBody>
          <a:bodyPr/>
          <a:lstStyle/>
          <a:p>
            <a:pPr algn="ctr"/>
            <a:r>
              <a:rPr lang="ru-RU" altLang="ru-RU" b="1" i="1" dirty="0" smtClean="0"/>
              <a:t>МАНИОКА</a:t>
            </a:r>
          </a:p>
        </p:txBody>
      </p:sp>
      <p:pic>
        <p:nvPicPr>
          <p:cNvPr id="21507" name="Picture 2" descr="H:\Documents and Settings\Аня\Мои документы\Загрузки\Iwata_kenichi_cassa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26832"/>
            <a:ext cx="3312368" cy="2427428"/>
          </a:xfrm>
          <a:noFill/>
        </p:spPr>
      </p:pic>
      <p:pic>
        <p:nvPicPr>
          <p:cNvPr id="21508" name="Picture 3" descr="H:\Documents and Settings\Аня\Мои документы\Загрузки\PeeledCassa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740314"/>
            <a:ext cx="3312368" cy="2776896"/>
          </a:xfrm>
          <a:noFill/>
        </p:spPr>
      </p:pic>
      <p:pic>
        <p:nvPicPr>
          <p:cNvPr id="21509" name="Picture 4" descr="H:\Documents and Settings\Аня\Мои документы\Загрузки\Dried_mani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789040"/>
            <a:ext cx="3133477" cy="26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H:\Documents and Settings\Аня\Мои документы\Загрузки\manio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052735"/>
            <a:ext cx="3156967" cy="236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68380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i="1" dirty="0" smtClean="0"/>
              <a:t>Отравление примесями </a:t>
            </a:r>
            <a:br>
              <a:rPr lang="ru-RU" altLang="ru-RU" sz="3200" b="1" i="1" dirty="0" smtClean="0"/>
            </a:br>
            <a:r>
              <a:rPr lang="ru-RU" altLang="ru-RU" sz="3200" b="1" i="1" dirty="0" smtClean="0"/>
              <a:t>химических веществ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1556792"/>
            <a:ext cx="8424936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800" dirty="0" smtClean="0"/>
              <a:t>Отравления примесями химических веществ связаны </a:t>
            </a:r>
            <a:r>
              <a:rPr lang="ru-RU" altLang="ru-RU" sz="2800" b="1" i="1" dirty="0" smtClean="0"/>
              <a:t>с включением этих веществ в «пищевую цепочку</a:t>
            </a:r>
            <a:r>
              <a:rPr lang="ru-RU" altLang="ru-RU" sz="2800" dirty="0" smtClean="0"/>
              <a:t>» и </a:t>
            </a:r>
            <a:r>
              <a:rPr lang="ru-RU" altLang="ru-RU" sz="2800" b="1" i="1" dirty="0" smtClean="0"/>
              <a:t>накопления в продуктах питания в качестве чужеродных веществ </a:t>
            </a:r>
            <a:r>
              <a:rPr lang="ru-RU" altLang="ru-RU" sz="2800" dirty="0" smtClean="0"/>
              <a:t>или их поступлением в пищу в процессе ее переработки и в результате миграции из оборудования инвентаря, тары и упаковочных материалов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266637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4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613" y="981075"/>
            <a:ext cx="6913562" cy="223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Инфекционные</a:t>
            </a:r>
            <a:r>
              <a:rPr lang="ru-RU" sz="2400" dirty="0"/>
              <a:t> (</a:t>
            </a:r>
            <a:r>
              <a:rPr lang="ru-RU" sz="2400" dirty="0" err="1"/>
              <a:t>шигелез</a:t>
            </a:r>
            <a:r>
              <a:rPr lang="ru-RU" sz="2400" dirty="0"/>
              <a:t>, </a:t>
            </a:r>
            <a:r>
              <a:rPr lang="ru-RU" sz="2400" dirty="0" err="1"/>
              <a:t>сальмонелез</a:t>
            </a:r>
            <a:r>
              <a:rPr lang="ru-RU" sz="2400" dirty="0"/>
              <a:t>, ящур) и </a:t>
            </a:r>
            <a:r>
              <a:rPr lang="ru-RU" sz="2400" b="1" dirty="0"/>
              <a:t>паразитарные заболевания </a:t>
            </a:r>
            <a:r>
              <a:rPr lang="ru-RU" sz="2400" dirty="0"/>
              <a:t>– гельминтозы (фактор передачи пищевые продукты (мясные, рыбные). </a:t>
            </a:r>
            <a:r>
              <a:rPr lang="ru-RU" sz="2400" b="1" dirty="0"/>
              <a:t>Пищевые интоксикации </a:t>
            </a:r>
            <a:r>
              <a:rPr lang="ru-RU" sz="2400" dirty="0"/>
              <a:t>(отравления).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Алиментарным путем могут передаваться опасные для организма </a:t>
            </a:r>
            <a:r>
              <a:rPr lang="ru-RU" sz="2400" b="1" i="1" u="sng" dirty="0"/>
              <a:t>ксенобиотики</a:t>
            </a:r>
            <a:r>
              <a:rPr lang="ru-RU" sz="2400" dirty="0"/>
              <a:t> 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547813" y="4437063"/>
            <a:ext cx="7056437" cy="1584325"/>
          </a:xfrm>
          <a:prstGeom prst="wedgeRectCallout">
            <a:avLst>
              <a:gd name="adj1" fmla="val 25330"/>
              <a:gd name="adj2" fmla="val -1246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/>
              <a:t>Ксенобиотики </a:t>
            </a:r>
            <a:r>
              <a:rPr lang="ru-RU" sz="2000" b="1" dirty="0"/>
              <a:t>– чужеродные для человека химические вещества: соединения тяжелых металлов, пестициды, радионуклиды. Нитраты, нитриты, полициклические ароматические углеводороды, лекарственные средства и др. </a:t>
            </a:r>
          </a:p>
        </p:txBody>
      </p:sp>
    </p:spTree>
    <p:extLst>
      <p:ext uri="{BB962C8B-B14F-4D97-AF65-F5344CB8AC3E}">
        <p14:creationId xmlns:p14="http://schemas.microsoft.com/office/powerpoint/2010/main" val="2316624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3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47863" y="981075"/>
            <a:ext cx="7016750" cy="2376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Заболевания многофакторной этиологии,</a:t>
            </a:r>
            <a:r>
              <a:rPr lang="ru-RU" sz="2400" dirty="0"/>
              <a:t> часто на фоне генетической склонности:  Атеросклероз, гипертоническая болезнь, мочекаменная и </a:t>
            </a:r>
            <a:r>
              <a:rPr lang="ru-RU" sz="2400" dirty="0" err="1"/>
              <a:t>желчекаменная</a:t>
            </a:r>
            <a:r>
              <a:rPr lang="ru-RU" sz="2400" dirty="0"/>
              <a:t> болезнь, подагра, некоторые заболевания ЖКТ, злокачественные новообразования  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116013" y="3933825"/>
            <a:ext cx="6408737" cy="719138"/>
          </a:xfrm>
          <a:prstGeom prst="wedgeRectCallout">
            <a:avLst>
              <a:gd name="adj1" fmla="val -1395"/>
              <a:gd name="adj2" fmla="val -1274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Алиментарные факторы риска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0" y="9091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Отравления примесями, мигрирующими в продукты из оборудования, инвентаря, тары, упаковочных пленок</a:t>
            </a:r>
            <a:endParaRPr lang="ru-RU" altLang="ru-RU" sz="24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2227" name="Прямоугольник 2"/>
          <p:cNvSpPr>
            <a:spLocks noChangeArrowheads="1"/>
          </p:cNvSpPr>
          <p:nvPr/>
        </p:nvSpPr>
        <p:spPr bwMode="auto">
          <a:xfrm>
            <a:off x="3203848" y="1133475"/>
            <a:ext cx="59401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Свинец</a:t>
            </a:r>
            <a:r>
              <a:rPr lang="ru-RU" altLang="ru-RU" sz="2400" dirty="0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 вызывает </a:t>
            </a:r>
            <a:r>
              <a:rPr lang="ru-RU" altLang="ru-RU" sz="2400" dirty="0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хронические отравления, которые возникают при длительном использовании некачественной посуды </a:t>
            </a:r>
            <a:r>
              <a:rPr lang="ru-RU" altLang="ru-RU" sz="2400" dirty="0" err="1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посуды</a:t>
            </a:r>
            <a:r>
              <a:rPr lang="ru-RU" altLang="ru-RU" sz="2400" dirty="0">
                <a:solidFill>
                  <a:schemeClr val="tx1"/>
                </a:solidFill>
                <a:latin typeface="+mj-lt"/>
                <a:cs typeface="CordiaUPC" panose="020B0304020202020204" pitchFamily="34" charset="-34"/>
              </a:rPr>
              <a:t> (часто глазурованной)  для изготовления и хранения пищи</a:t>
            </a:r>
          </a:p>
        </p:txBody>
      </p:sp>
      <p:pic>
        <p:nvPicPr>
          <p:cNvPr id="52228" name="Picture 3" descr="http://firmalk.ru/goods_pic/l1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" y="1196752"/>
            <a:ext cx="3046964" cy="22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Прямоугольник 4"/>
          <p:cNvSpPr>
            <a:spLocks noChangeArrowheads="1"/>
          </p:cNvSpPr>
          <p:nvPr/>
        </p:nvSpPr>
        <p:spPr bwMode="auto">
          <a:xfrm>
            <a:off x="107504" y="3573016"/>
            <a:ext cx="525658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</a:rPr>
              <a:t> Соли меди и цинка </a:t>
            </a:r>
            <a:r>
              <a:rPr lang="ru-RU" altLang="ru-RU" sz="2400" dirty="0">
                <a:solidFill>
                  <a:schemeClr val="tx1"/>
                </a:solidFill>
                <a:latin typeface="+mj-lt"/>
              </a:rPr>
              <a:t>вызывают только острые отравления, т.к. они почти не всасываются из желудочно-кишечного тракта, поэтому  выраженного общего действия на организм не оказывают. Соли меди и цинка попадают в пищу из медной и оцинкованной посуды</a:t>
            </a:r>
          </a:p>
        </p:txBody>
      </p:sp>
      <p:pic>
        <p:nvPicPr>
          <p:cNvPr id="52230" name="Picture 5" descr="http://www.remontpozitif.ru/_ph/41/158982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18" y="3905224"/>
            <a:ext cx="3459370" cy="272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0568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 smtClean="0"/>
              <a:t>Ядовитые примеси и </a:t>
            </a:r>
            <a:br>
              <a:rPr lang="ru-RU" altLang="ru-RU" sz="3600" b="1" i="1" dirty="0" smtClean="0"/>
            </a:br>
            <a:r>
              <a:rPr lang="ru-RU" altLang="ru-RU" sz="3600" b="1" i="1" dirty="0" smtClean="0"/>
              <a:t>профилактика отравлений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703568" cy="5184304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Соли металлов: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r>
              <a:rPr lang="en-US" altLang="ru-RU" dirty="0" err="1" smtClean="0"/>
              <a:t>Pb</a:t>
            </a:r>
            <a:r>
              <a:rPr lang="en-US" altLang="ru-RU" dirty="0" smtClean="0"/>
              <a:t> – </a:t>
            </a:r>
            <a:r>
              <a:rPr lang="ru-RU" altLang="ru-RU" dirty="0" smtClean="0"/>
              <a:t>ПДК в олове консервных банок - 0,04%,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                 в полуде кастрюль и глазури -1%</a:t>
            </a:r>
            <a:endParaRPr lang="en-US" altLang="ru-RU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r>
              <a:rPr lang="en-US" altLang="ru-RU" dirty="0" smtClean="0"/>
              <a:t>Cu</a:t>
            </a:r>
            <a:r>
              <a:rPr lang="ru-RU" altLang="ru-RU" dirty="0" smtClean="0"/>
              <a:t> – медная посуда</a:t>
            </a:r>
            <a:endParaRPr lang="en-US" altLang="ru-RU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r>
              <a:rPr lang="en-US" altLang="ru-RU" dirty="0" smtClean="0"/>
              <a:t>Zn</a:t>
            </a:r>
            <a:r>
              <a:rPr lang="ru-RU" altLang="ru-RU" dirty="0" smtClean="0"/>
              <a:t> – цинковая посуда</a:t>
            </a:r>
            <a:endParaRPr lang="en-US" altLang="ru-RU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dirty="0" smtClean="0"/>
              <a:t>      </a:t>
            </a:r>
            <a:r>
              <a:rPr lang="en-US" altLang="ru-RU" dirty="0" smtClean="0"/>
              <a:t>Hg</a:t>
            </a:r>
            <a:r>
              <a:rPr lang="ru-RU" altLang="ru-RU" dirty="0" smtClean="0"/>
              <a:t> – «болезнь </a:t>
            </a:r>
            <a:r>
              <a:rPr lang="ru-RU" altLang="ru-RU" dirty="0" err="1" smtClean="0"/>
              <a:t>Минамата</a:t>
            </a:r>
            <a:r>
              <a:rPr lang="ru-RU" altLang="ru-RU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82595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223503" y="116632"/>
            <a:ext cx="871296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+mj-lt"/>
              </a:rPr>
              <a:t>Пластмассовая посуда</a:t>
            </a:r>
            <a:r>
              <a:rPr lang="ru-RU" altLang="ru-RU" sz="2800" dirty="0">
                <a:solidFill>
                  <a:schemeClr val="tx1"/>
                </a:solidFill>
                <a:latin typeface="+mj-lt"/>
              </a:rPr>
              <a:t>. </a:t>
            </a:r>
            <a:endParaRPr lang="ru-RU" altLang="ru-RU" sz="28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</a:rPr>
              <a:t>Опасность </a:t>
            </a:r>
            <a:r>
              <a:rPr lang="ru-RU" altLang="ru-RU" sz="2800" dirty="0">
                <a:solidFill>
                  <a:schemeClr val="tx1"/>
                </a:solidFill>
                <a:latin typeface="+mj-lt"/>
              </a:rPr>
              <a:t>представляют не полимерная основа, а добавки (стабилизаторы, антиоксиданты, красители и др.) и </a:t>
            </a:r>
            <a:r>
              <a:rPr lang="ru-RU" altLang="ru-RU" sz="2800" dirty="0" err="1">
                <a:solidFill>
                  <a:schemeClr val="tx1"/>
                </a:solidFill>
                <a:latin typeface="+mj-lt"/>
              </a:rPr>
              <a:t>незаполимеризованные</a:t>
            </a:r>
            <a:r>
              <a:rPr lang="ru-RU" altLang="ru-RU" sz="2800" dirty="0">
                <a:solidFill>
                  <a:schemeClr val="tx1"/>
                </a:solidFill>
                <a:latin typeface="+mj-lt"/>
              </a:rPr>
              <a:t> мономеры. </a:t>
            </a:r>
            <a:endParaRPr lang="ru-RU" altLang="ru-RU" sz="28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</a:rPr>
              <a:t>Остаточное </a:t>
            </a:r>
            <a:r>
              <a:rPr lang="ru-RU" altLang="ru-RU" sz="2800" dirty="0">
                <a:solidFill>
                  <a:schemeClr val="tx1"/>
                </a:solidFill>
                <a:latin typeface="+mj-lt"/>
              </a:rPr>
              <a:t>количество мономеров не должно быть более 0,03-0,07%. </a:t>
            </a:r>
          </a:p>
        </p:txBody>
      </p:sp>
      <p:pic>
        <p:nvPicPr>
          <p:cNvPr id="53251" name="Picture 2" descr="https://encrypted-tbn2.gstatic.com/images?q=tbn:ANd9GcRsACG9KlE1qbxnA5IdO4I_d2w29AzscuI5Sz-5BmgDOELZDUtFM_pjQ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4" y="3501008"/>
            <a:ext cx="4579987" cy="29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7638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5"/>
          <p:cNvSpPr>
            <a:spLocks noGrp="1"/>
          </p:cNvSpPr>
          <p:nvPr>
            <p:ph sz="half" idx="2"/>
          </p:nvPr>
        </p:nvSpPr>
        <p:spPr>
          <a:xfrm>
            <a:off x="3500438" y="142875"/>
            <a:ext cx="5454650" cy="6572250"/>
          </a:xfrm>
        </p:spPr>
        <p:txBody>
          <a:bodyPr/>
          <a:lstStyle/>
          <a:p>
            <a:pPr marL="0" indent="358775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Меламин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— химическое вещество, органическое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2" tooltip="Основание"/>
              </a:rPr>
              <a:t>основание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тример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3" tooltip="Цианамид (страница отсутствует)"/>
              </a:rPr>
              <a:t>цианамида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в основе структуры которого находится 1,3,5-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hlinkClick r:id="rId4" tooltip="Триазин (страница отсутствует)"/>
              </a:rPr>
              <a:t>триазин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Представляет собой бесцветные кристаллы.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Свойства: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baseline="-25000" dirty="0" err="1" smtClean="0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354 °C; практически нерастворим в холодной воде и большинстве органических растворителей. 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Меламин — основание, с кислотами образует соли (C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×HCl и др.), разлагающиеся при нагревании. Получают меламин из мочевины CO(NH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при 350—450°С и давлении 50-200 МПа.</a:t>
            </a:r>
          </a:p>
        </p:txBody>
      </p:sp>
      <p:pic>
        <p:nvPicPr>
          <p:cNvPr id="24579" name="Picture 5" descr="H:\Documents and Settings\Аня\Мои документы\Загрузки\Melamine-145x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500313"/>
            <a:ext cx="3000375" cy="2520950"/>
          </a:xfrm>
          <a:noFill/>
        </p:spPr>
      </p:pic>
    </p:spTree>
    <p:extLst>
      <p:ext uri="{BB962C8B-B14F-4D97-AF65-F5344CB8AC3E}">
        <p14:creationId xmlns:p14="http://schemas.microsoft.com/office/powerpoint/2010/main" val="92308344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1150938" y="428625"/>
            <a:ext cx="7793037" cy="857250"/>
          </a:xfrm>
        </p:spPr>
        <p:txBody>
          <a:bodyPr/>
          <a:lstStyle/>
          <a:p>
            <a:pPr algn="ctr"/>
            <a:r>
              <a:rPr lang="ru-RU" altLang="ru-RU" b="1" smtClean="0"/>
              <a:t>Применение</a:t>
            </a:r>
            <a:endParaRPr lang="ru-RU" altLang="ru-RU" smtClean="0"/>
          </a:p>
        </p:txBody>
      </p:sp>
      <p:sp>
        <p:nvSpPr>
          <p:cNvPr id="25603" name="Содержимое 5"/>
          <p:cNvSpPr>
            <a:spLocks noGrp="1"/>
          </p:cNvSpPr>
          <p:nvPr>
            <p:ph idx="1"/>
          </p:nvPr>
        </p:nvSpPr>
        <p:spPr>
          <a:xfrm>
            <a:off x="142875" y="1196752"/>
            <a:ext cx="8812213" cy="5518373"/>
          </a:xfrm>
        </p:spPr>
        <p:txBody>
          <a:bodyPr/>
          <a:lstStyle/>
          <a:p>
            <a:pPr marL="0" indent="358775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Применяют в производстве </a:t>
            </a:r>
            <a:r>
              <a:rPr lang="ru-RU" altLang="ru-RU" sz="2300" b="1" u="sng" dirty="0" err="1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меламино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-формальдегидных смол (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  <a:hlinkClick r:id="rId2" tooltip="Пластмассы"/>
              </a:rPr>
              <a:t>пластмассы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  <a:hlinkClick r:id="rId3" tooltip="Клей"/>
              </a:rPr>
              <a:t>клеи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, 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  <a:hlinkClick r:id="rId4" tooltip="Лак"/>
              </a:rPr>
              <a:t>лаки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), ионообменных смол, дубителей, </a:t>
            </a:r>
            <a:r>
              <a:rPr lang="ru-RU" altLang="ru-RU" sz="2300" b="1" u="sng" dirty="0" err="1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гексахлормеламина</a:t>
            </a:r>
            <a:r>
              <a:rPr lang="ru-RU" altLang="ru-RU" sz="2300" b="1" u="sng" dirty="0" smtClean="0"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, используемого в производстве красителей и гербицидов. </a:t>
            </a:r>
          </a:p>
          <a:p>
            <a:pPr marL="0" indent="358775" algn="just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Меламин применяется при производстве удобрений, а также в качестве небелкового источника азота для домашнего скота. Однако в 1978 году был сделан вывод о «неприемлемости меламина как небелкового источника азота, так как он медленнее и недостаточно полно </a:t>
            </a:r>
            <a:r>
              <a:rPr lang="ru-RU" altLang="ru-RU" sz="2300" dirty="0" err="1" smtClean="0">
                <a:latin typeface="Times New Roman" pitchFamily="18" charset="0"/>
                <a:cs typeface="Times New Roman" pitchFamily="18" charset="0"/>
              </a:rPr>
              <a:t>гидролизуется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 по сравнению с другими — например, мочевиной». Меламин использовался некоторыми недобросовестными производителями при производстве пищевых продуктов для повышения измеряемой при анализе концентрации белка: при анализе методами </a:t>
            </a:r>
            <a:r>
              <a:rPr lang="ru-RU" altLang="ru-RU" sz="2300" dirty="0" err="1" smtClean="0">
                <a:latin typeface="Times New Roman" pitchFamily="18" charset="0"/>
                <a:cs typeface="Times New Roman" pitchFamily="18" charset="0"/>
                <a:hlinkClick r:id="rId5" tooltip="Кьельдаль, Йохан Густав Кристоффер (страница &#10;отсутствует)"/>
              </a:rPr>
              <a:t>Кьельдаля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. Такая фальсификация пищевых продуктов явилась опасной для здоровья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2454186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899592" y="116633"/>
            <a:ext cx="7793037" cy="720080"/>
          </a:xfrm>
        </p:spPr>
        <p:txBody>
          <a:bodyPr/>
          <a:lstStyle/>
          <a:p>
            <a:pPr algn="ctr"/>
            <a:r>
              <a:rPr lang="ru-RU" altLang="ru-RU" b="1" dirty="0" err="1" smtClean="0"/>
              <a:t>Меламиновый</a:t>
            </a:r>
            <a:r>
              <a:rPr lang="ru-RU" altLang="ru-RU" b="1" dirty="0" smtClean="0"/>
              <a:t> пластик</a:t>
            </a:r>
            <a:endParaRPr lang="ru-RU" altLang="ru-RU" dirty="0" smtClean="0"/>
          </a:p>
        </p:txBody>
      </p:sp>
      <p:sp>
        <p:nvSpPr>
          <p:cNvPr id="26627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5715000" cy="5072062"/>
          </a:xfrm>
        </p:spPr>
        <p:txBody>
          <a:bodyPr/>
          <a:lstStyle/>
          <a:p>
            <a:pPr marL="0" indent="358775" algn="just">
              <a:spcBef>
                <a:spcPct val="0"/>
              </a:spcBef>
            </a:pP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контакте с жидкостями пластик, в особенности горячий, начинает активно выделять содержащийся в материале формальдегид. Эмиссия формальдегида в пищу продолжается всё время использования, так как содержание его в пластмассе очень велико. Дополнительно усиливают эмиссию трещины и царапины на поверхности посуды.</a:t>
            </a:r>
          </a:p>
          <a:p>
            <a:pPr marL="0" indent="358775" algn="just">
              <a:spcBef>
                <a:spcPct val="0"/>
              </a:spcBef>
            </a:pPr>
            <a:r>
              <a:rPr lang="ru-RU" alt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Отдельную опасность представляет нанесённый на посуду рисунок, так как для него используются краски с высоким содержанием тяжёлых металлов (свинец, кадмий, марганец), а стойкость красок остаётся под вопросом.</a:t>
            </a:r>
          </a:p>
        </p:txBody>
      </p:sp>
      <p:pic>
        <p:nvPicPr>
          <p:cNvPr id="26628" name="Содержимое 6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1268760"/>
            <a:ext cx="3131840" cy="3528392"/>
          </a:xfrm>
        </p:spPr>
      </p:pic>
    </p:spTree>
    <p:extLst>
      <p:ext uri="{BB962C8B-B14F-4D97-AF65-F5344CB8AC3E}">
        <p14:creationId xmlns:p14="http://schemas.microsoft.com/office/powerpoint/2010/main" val="3979859343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Политетрафторэтилен</a:t>
            </a:r>
            <a:endParaRPr lang="ru-RU" alt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778375" cy="4697412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defRPr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Политетрафторэтиле́н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тефло́н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(-C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3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ru-RU" sz="23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2" tooltip="Полимер"/>
              </a:rPr>
              <a:t>полимер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3" tooltip="Тетрафторэтилен (страница отсутствует)"/>
              </a:rPr>
              <a:t>тетрафторэтилена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(ПТФЭ),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4" tooltip="Пластмасса"/>
              </a:rPr>
              <a:t>пластмасса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обладающая редкими физическими и химическими свойствами и широко применяемая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5" tooltip="Техника"/>
              </a:rPr>
              <a:t>технике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  <a:hlinkClick r:id="rId6" tooltip="Быт"/>
              </a:rPr>
              <a:t>быту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Тефлон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®» является зарегистрированной торговой маркой корпорации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  <a:hlinkClick r:id="rId7" tooltip="DuPont"/>
              </a:rPr>
              <a:t>DuPont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Непатентованное название вещества — «политетрафторэтилен» или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фторополимер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8676" name="Picture 2" descr="H:\Documents and Settings\Аня\Мои документы\Загрузки\DSC00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060848"/>
            <a:ext cx="3960440" cy="2970330"/>
          </a:xfrm>
          <a:noFill/>
        </p:spPr>
      </p:pic>
    </p:spTree>
    <p:extLst>
      <p:ext uri="{BB962C8B-B14F-4D97-AF65-F5344CB8AC3E}">
        <p14:creationId xmlns:p14="http://schemas.microsoft.com/office/powerpoint/2010/main" val="791822813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85812"/>
          </a:xfrm>
        </p:spPr>
        <p:txBody>
          <a:bodyPr/>
          <a:lstStyle/>
          <a:p>
            <a:pPr algn="ctr"/>
            <a:r>
              <a:rPr lang="ru-RU" altLang="ru-RU" b="1" smtClean="0"/>
              <a:t>Свойства</a:t>
            </a:r>
            <a:endParaRPr lang="ru-RU" alt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124744"/>
            <a:ext cx="8740775" cy="5184576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Физические: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Тефлон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белое, в тонком слое прозрачное вещество, по виду напоминающее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Парафин"/>
              </a:rPr>
              <a:t>парафин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Полиэтилен"/>
              </a:rPr>
              <a:t>полиэтилен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Обладает высокой тепло- и морозостойкостью, остается гибким и эластичным при температурах от —70 до +270 °C, прекрасный изоляционный материал.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Тефлон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обладает очень низкими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Поверхностное натяжение"/>
              </a:rPr>
              <a:t>поверхностным натяжением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Адгезия"/>
              </a:rPr>
              <a:t>адгезией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не смачивается 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Вода"/>
              </a:rPr>
              <a:t>водой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Жир"/>
              </a:rPr>
              <a:t>жирами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ни большинством органических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Растворитель"/>
              </a:rPr>
              <a:t>растворителей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spcBef>
                <a:spcPts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Химические: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своей химической стойкости превышает все известные синтетические материалы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Благородные металлы"/>
              </a:rPr>
              <a:t>благородные металлы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разрушается под влиянием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tooltip="Щелочь"/>
              </a:rPr>
              <a:t>щелочей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tooltip="Кислота"/>
              </a:rPr>
              <a:t>кислот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даже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 tooltip="Царская водка"/>
              </a:rPr>
              <a:t>смеси азотной и соляной кислот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Разрушается расплавами щелочных металлов,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3" tooltip="Фтор"/>
              </a:rPr>
              <a:t>фтором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14" tooltip="Трифторид хлора"/>
              </a:rPr>
              <a:t>трифторидом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4" tooltip="Трифторид хлора"/>
              </a:rPr>
              <a:t> хлора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058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7250"/>
          </a:xfrm>
        </p:spPr>
        <p:txBody>
          <a:bodyPr/>
          <a:lstStyle/>
          <a:p>
            <a:pPr algn="ctr"/>
            <a:r>
              <a:rPr lang="ru-RU" altLang="ru-RU" b="1" smtClean="0"/>
              <a:t>Опасность тефлона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40775" cy="4929187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 по себе полимер очень устойчив и инертен в обычных условиях. Однако при нагревании свыше 200 °C, ПТФЭ разлагается с образованием токсичных продуктов. Кроме того, в производстве и при деструкции полимера, возможно образование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перфтороктановой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кислоты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(сокращённо PFOA, которая по-прежнему используется в производстве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тефлоновых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покрытий.</a:t>
            </a: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 фирма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DuPont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единственный производитель PFOA в США, согласилась удалить остатки реагента со своих предприятий до 2015 г., хотя и не обязалась полностью исключить её применение.</a:t>
            </a:r>
          </a:p>
          <a:p>
            <a:pPr marL="0" indent="342900" algn="just">
              <a:spcBef>
                <a:spcPts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Недавно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тефлон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стали связывать с повышением уровня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холестерина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людей, у животных заметны изменения объемов мозга, печени и селезенки, одновременно рушится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эндокринная система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повышается риск рака, бездетности и отставания в развитии. Доказано, что C-8, попадая в организм лабораторных крыс, вызывает у них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злокачественные опухоли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может привести к мутациям у потомства и нарушениям иммунной системы.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67178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14313" y="4293096"/>
            <a:ext cx="8740775" cy="2350592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!?</a:t>
            </a:r>
            <a:r>
              <a:rPr lang="ru-RU" sz="2450" b="1" dirty="0" smtClean="0">
                <a:latin typeface="Times New Roman" pitchFamily="18" charset="0"/>
                <a:cs typeface="Times New Roman" pitchFamily="18" charset="0"/>
              </a:rPr>
              <a:t> Тефлоновая посуда вредит здоровью</a:t>
            </a: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Люди, использующие кухонную посуду с антипригарным покрытие, чаще других имеют проблемы с щитовидной железой - к такому выводу пришли британские исследователи из Университета </a:t>
            </a:r>
            <a:r>
              <a:rPr lang="ru-RU" sz="2450" dirty="0" err="1" smtClean="0">
                <a:latin typeface="Times New Roman" pitchFamily="18" charset="0"/>
                <a:cs typeface="Times New Roman" pitchFamily="18" charset="0"/>
              </a:rPr>
              <a:t>Эксетера</a:t>
            </a: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31747" name="Picture 2" descr="H:\Documents and Settings\Аня\Мои документы\Загрузки\1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188640"/>
            <a:ext cx="4176464" cy="4015832"/>
          </a:xfrm>
          <a:noFill/>
        </p:spPr>
      </p:pic>
    </p:spTree>
    <p:extLst>
      <p:ext uri="{BB962C8B-B14F-4D97-AF65-F5344CB8AC3E}">
        <p14:creationId xmlns:p14="http://schemas.microsoft.com/office/powerpoint/2010/main" val="14198452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4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613" y="981075"/>
            <a:ext cx="6913562" cy="22320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Инфекционные</a:t>
            </a:r>
            <a:r>
              <a:rPr lang="ru-RU" sz="2400" dirty="0"/>
              <a:t> (</a:t>
            </a:r>
            <a:r>
              <a:rPr lang="ru-RU" sz="2400" dirty="0" err="1"/>
              <a:t>шигелез</a:t>
            </a:r>
            <a:r>
              <a:rPr lang="ru-RU" sz="2400" dirty="0"/>
              <a:t>, </a:t>
            </a:r>
            <a:r>
              <a:rPr lang="ru-RU" sz="2400" dirty="0" err="1"/>
              <a:t>сальмонелез</a:t>
            </a:r>
            <a:r>
              <a:rPr lang="ru-RU" sz="2400" dirty="0"/>
              <a:t>, ящур) и </a:t>
            </a:r>
            <a:r>
              <a:rPr lang="ru-RU" sz="2400" b="1" dirty="0"/>
              <a:t>паразитарные заболевания </a:t>
            </a:r>
            <a:r>
              <a:rPr lang="ru-RU" sz="2400" dirty="0"/>
              <a:t>– гельминтозы (фактор передачи пищевые продукты (мясные, рыбные). </a:t>
            </a:r>
            <a:r>
              <a:rPr lang="ru-RU" sz="2400" b="1" dirty="0"/>
              <a:t>Пищевые интоксикации </a:t>
            </a:r>
            <a:r>
              <a:rPr lang="ru-RU" sz="2400" dirty="0"/>
              <a:t>(отравления).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Алиментарным путем могут передаваться опасные для организма </a:t>
            </a:r>
            <a:r>
              <a:rPr lang="ru-RU" sz="2400" b="1" i="1" u="sng" dirty="0"/>
              <a:t>ксенобиотики</a:t>
            </a:r>
            <a:r>
              <a:rPr lang="ru-RU" sz="2400" dirty="0"/>
              <a:t> 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547813" y="4437063"/>
            <a:ext cx="7056437" cy="1584325"/>
          </a:xfrm>
          <a:prstGeom prst="wedgeRectCallout">
            <a:avLst>
              <a:gd name="adj1" fmla="val 25330"/>
              <a:gd name="adj2" fmla="val -1246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/>
              <a:t>Ксенобиотики </a:t>
            </a:r>
            <a:r>
              <a:rPr lang="ru-RU" sz="2000" b="1" dirty="0"/>
              <a:t>– чужеродные для человека химические вещества: соединения тяжелых металлов, пестициды, радионуклиды. Нитраты, нитриты, полициклические ароматические углеводороды, лекарственные средства и др.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894397" y="174339"/>
            <a:ext cx="7340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Отравления пищевыми добавками</a:t>
            </a:r>
            <a:endParaRPr lang="ru-RU" altLang="ru-RU" dirty="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214313" y="928688"/>
            <a:ext cx="8929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По определению ВОЗ (Всемирной организации здравоохранения) пищевые добавки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- это природные соединения и химические вещества, которые сами по себе обычно не употребляются в пищу, но в ограниченных количествах преднамеренно вводятся в продукты. </a:t>
            </a: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214313" y="2698650"/>
            <a:ext cx="47897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Европейская комиссия по пищевым добавкам помечает их буквой «Е» - это сокращение от "</a:t>
            </a:r>
            <a:r>
              <a:rPr lang="ru-RU" altLang="ru-RU" sz="2000" dirty="0" err="1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Europe</a:t>
            </a:r>
            <a:r>
              <a:rPr lang="ru-RU" altLang="ru-RU" sz="20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". Затем следует трех- или четырехзначная цифра, в которой закодировано полное название химического соединения.</a:t>
            </a:r>
            <a:endParaRPr lang="ru-RU" altLang="ru-RU" sz="20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7" name="Picture 4" descr="http://www.lefkadia.ru/wp-content/uploads/2013/12/e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22034"/>
            <a:ext cx="4139952" cy="30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6411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64393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Е-1** </a:t>
            </a:r>
            <a:r>
              <a:rPr lang="ru-RU" altLang="ru-RU" sz="1800" dirty="0">
                <a:solidFill>
                  <a:schemeClr val="tx1"/>
                </a:solidFill>
              </a:rPr>
              <a:t>- это красители искусственного или натурального происхождения. </a:t>
            </a:r>
            <a:endParaRPr lang="en-US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Код консервантов - </a:t>
            </a:r>
            <a:r>
              <a:rPr lang="ru-RU" altLang="ru-RU" sz="1800" b="1" dirty="0">
                <a:solidFill>
                  <a:schemeClr val="tx1"/>
                </a:solidFill>
              </a:rPr>
              <a:t>Е-2**, </a:t>
            </a:r>
            <a:r>
              <a:rPr lang="ru-RU" altLang="ru-RU" sz="1800" dirty="0">
                <a:solidFill>
                  <a:schemeClr val="tx1"/>
                </a:solidFill>
              </a:rPr>
              <a:t>они предупреждают развитие бактерий в продуктах. 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Антиокислители </a:t>
            </a:r>
            <a:r>
              <a:rPr lang="ru-RU" altLang="ru-RU" sz="1800" dirty="0">
                <a:solidFill>
                  <a:schemeClr val="tx1"/>
                </a:solidFill>
              </a:rPr>
              <a:t>(</a:t>
            </a:r>
            <a:r>
              <a:rPr lang="ru-RU" altLang="ru-RU" sz="1800" b="1" dirty="0">
                <a:solidFill>
                  <a:schemeClr val="tx1"/>
                </a:solidFill>
              </a:rPr>
              <a:t>Е-3**</a:t>
            </a:r>
            <a:r>
              <a:rPr lang="ru-RU" altLang="ru-RU" sz="1800" dirty="0">
                <a:solidFill>
                  <a:schemeClr val="tx1"/>
                </a:solidFill>
              </a:rPr>
              <a:t>) предупреждают окисление жиров, препятствуют развитию токсичных бактерий. 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Токоферолы и витамин Е закодированы под </a:t>
            </a:r>
            <a:r>
              <a:rPr lang="ru-RU" altLang="ru-RU" sz="1800" b="1" dirty="0">
                <a:solidFill>
                  <a:schemeClr val="tx1"/>
                </a:solidFill>
              </a:rPr>
              <a:t>Е-306 и Е-309</a:t>
            </a:r>
            <a:r>
              <a:rPr lang="ru-RU" altLang="ru-RU" sz="1800" dirty="0">
                <a:solidFill>
                  <a:schemeClr val="tx1"/>
                </a:solidFill>
              </a:rPr>
              <a:t> – это безопасные добавки, чего нельзя сказать про антиокислители BHA (Е-320) и BHT (Е-321). 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Стабилизаторы </a:t>
            </a:r>
            <a:r>
              <a:rPr lang="ru-RU" altLang="ru-RU" sz="1800" dirty="0">
                <a:solidFill>
                  <a:schemeClr val="tx1"/>
                </a:solidFill>
              </a:rPr>
              <a:t>и эмульгаторы (</a:t>
            </a:r>
            <a:r>
              <a:rPr lang="ru-RU" altLang="ru-RU" sz="1800" b="1" dirty="0">
                <a:solidFill>
                  <a:schemeClr val="tx1"/>
                </a:solidFill>
              </a:rPr>
              <a:t>Е-4*</a:t>
            </a:r>
            <a:r>
              <a:rPr lang="ru-RU" altLang="ru-RU" sz="1800" dirty="0">
                <a:solidFill>
                  <a:schemeClr val="tx1"/>
                </a:solidFill>
              </a:rPr>
              <a:t>*) улучшают текстуру и внешний вид продуктов. 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Широко </a:t>
            </a:r>
            <a:r>
              <a:rPr lang="ru-RU" altLang="ru-RU" sz="1800" dirty="0">
                <a:solidFill>
                  <a:schemeClr val="tx1"/>
                </a:solidFill>
              </a:rPr>
              <a:t>используются подсластители (</a:t>
            </a:r>
            <a:r>
              <a:rPr lang="ru-RU" altLang="ru-RU" sz="1800" b="1" dirty="0">
                <a:solidFill>
                  <a:schemeClr val="tx1"/>
                </a:solidFill>
              </a:rPr>
              <a:t>Е-4** и Е-9**), </a:t>
            </a:r>
            <a:r>
              <a:rPr lang="ru-RU" altLang="ru-RU" sz="1800" dirty="0">
                <a:solidFill>
                  <a:schemeClr val="tx1"/>
                </a:solidFill>
              </a:rPr>
              <a:t>они примерно в 200 раз слаще сахара. Некоторые из них (например, Е-952 – </a:t>
            </a:r>
            <a:r>
              <a:rPr lang="ru-RU" altLang="ru-RU" sz="1800" dirty="0" err="1">
                <a:solidFill>
                  <a:schemeClr val="tx1"/>
                </a:solidFill>
              </a:rPr>
              <a:t>цикламат</a:t>
            </a:r>
            <a:r>
              <a:rPr lang="ru-RU" altLang="ru-RU" sz="1800" dirty="0">
                <a:solidFill>
                  <a:schemeClr val="tx1"/>
                </a:solidFill>
              </a:rPr>
              <a:t>, используемый в газированных напитках) недостаточно безопасны. </a:t>
            </a:r>
            <a:endParaRPr lang="en-US" altLang="ru-RU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Усилители </a:t>
            </a:r>
            <a:r>
              <a:rPr lang="ru-RU" altLang="ru-RU" sz="1800" dirty="0">
                <a:solidFill>
                  <a:schemeClr val="tx1"/>
                </a:solidFill>
              </a:rPr>
              <a:t>вкуса и другие добавки (</a:t>
            </a:r>
            <a:r>
              <a:rPr lang="ru-RU" altLang="ru-RU" sz="1800" b="1" dirty="0">
                <a:solidFill>
                  <a:schemeClr val="tx1"/>
                </a:solidFill>
              </a:rPr>
              <a:t>Е-2**, Е-3**, Е-5**, Е-9**) </a:t>
            </a:r>
            <a:r>
              <a:rPr lang="ru-RU" altLang="ru-RU" sz="1800" dirty="0">
                <a:solidFill>
                  <a:schemeClr val="tx1"/>
                </a:solidFill>
              </a:rPr>
              <a:t>применяются как на стадии приготовления, так и в конечных продуктах. </a:t>
            </a:r>
            <a:br>
              <a:rPr lang="ru-RU" altLang="ru-RU" sz="1800" dirty="0">
                <a:solidFill>
                  <a:schemeClr val="tx1"/>
                </a:solidFill>
              </a:rPr>
            </a:br>
            <a:endParaRPr lang="ru-RU" altLang="ru-RU" sz="1800" dirty="0">
              <a:solidFill>
                <a:schemeClr val="tx1"/>
              </a:solidFill>
            </a:endParaRPr>
          </a:p>
        </p:txBody>
      </p:sp>
      <p:pic>
        <p:nvPicPr>
          <p:cNvPr id="55299" name="Picture 2" descr="http://krizis.co.ua/lib/thumb.php?file=assets/edobavki5.jpg&amp;sizex=6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02" y="5140376"/>
            <a:ext cx="4294436" cy="17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7664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251520" y="123931"/>
            <a:ext cx="9036496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    </a:t>
            </a:r>
            <a:r>
              <a:rPr lang="ru-RU" altLang="ru-RU" b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Профилактические мероприятия:</a:t>
            </a:r>
            <a:endParaRPr lang="ru-RU" altLang="ru-RU" dirty="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0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</a:t>
            </a: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не покупать продукты с неестественно яркой, кричащей окраской;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досконально изучать этикетку;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выбирать свежие сырые овощи и фрукты;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не покупать продукты с чрезмерно длительным сроком хранения;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чем меньше список ингредиентов, тем меньше добавок;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не покупать готовые соки, делать их самим;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не перекусывать чипсами, готовыми завтраками, супами из пакетика, хот-догами, всевозможными </a:t>
            </a:r>
            <a:r>
              <a:rPr lang="ru-RU" altLang="ru-RU" sz="2400" dirty="0" err="1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бургерами</a:t>
            </a: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покупать замороженные овощи; </a:t>
            </a:r>
            <a:b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altLang="ru-RU" sz="2400" dirty="0">
                <a:solidFill>
                  <a:srgbClr val="333333"/>
                </a:solidFill>
                <a:latin typeface="Arial" charset="0"/>
                <a:ea typeface="Times New Roman" pitchFamily="18" charset="0"/>
                <a:cs typeface="Arial" charset="0"/>
              </a:rPr>
              <a:t>- отказаться от переработанных или законсервированных мясных продуктов.</a:t>
            </a:r>
            <a:endParaRPr lang="ru-RU" altLang="ru-RU" sz="2400" dirty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7" name="Picture 3" descr="http://razuznai.ru/images/stories/zdorove/83_food_addi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68" y="4941168"/>
            <a:ext cx="2136332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4710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565272" y="19399"/>
            <a:ext cx="5962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Пищевые отравления </a:t>
            </a:r>
            <a:endParaRPr lang="ru-RU" altLang="ru-RU" b="1" dirty="0" smtClean="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неустановленной этиологии</a:t>
            </a:r>
            <a:endParaRPr lang="ru-RU" altLang="ru-RU" dirty="0">
              <a:solidFill>
                <a:srgbClr val="FF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1285875"/>
            <a:ext cx="47863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    </a:t>
            </a:r>
            <a:r>
              <a:rPr lang="ru-RU" altLang="ru-RU" sz="2000" b="1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Гаффская</a:t>
            </a:r>
            <a:r>
              <a:rPr lang="ru-RU" altLang="ru-RU" sz="2000" b="1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болезнь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встречается только среди прибрежного населения определенных водоемов, поэтому это отравление связывают с потреблением рыбы. Установлена несомненная связь </a:t>
            </a:r>
            <a:r>
              <a:rPr lang="ru-RU" altLang="ru-RU" sz="2000" dirty="0" err="1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гаффской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 болезни с употреблением щуки, судака, окуня и др., которые по неизвестным причинам периодически приобретают токсические свойства. </a:t>
            </a:r>
          </a:p>
        </p:txBody>
      </p:sp>
      <p:pic>
        <p:nvPicPr>
          <p:cNvPr id="58372" name="Picture 4" descr="http://www.rybalka.ru/sites/default/files/09.04/fish/main/514-261.jpg?1309096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42862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https://encrypted-tbn0.gstatic.com/images?q=tbn:ANd9GcQBk_gttmothSVMA6NfW8NkH4WvUphgKFdqx1fVIV3hrFA8M5blDAqr30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28938"/>
            <a:ext cx="42862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http://www.worldfishing.narod.ru/fish/pic/ok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14875"/>
            <a:ext cx="4286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Прямоугольник 6"/>
          <p:cNvSpPr>
            <a:spLocks noChangeArrowheads="1"/>
          </p:cNvSpPr>
          <p:nvPr/>
        </p:nvSpPr>
        <p:spPr bwMode="auto">
          <a:xfrm>
            <a:off x="0" y="45005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Летальность при некоторых вспышках </a:t>
            </a:r>
            <a:r>
              <a:rPr lang="ru-RU" altLang="ru-RU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гаффской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  <a:cs typeface="Arial" charset="0"/>
              </a:rPr>
              <a:t> болезни достигала 2%. Смерть во время приступа наступает от асфиксии вследствие поражения мышц диафрагмы и межреберных мышц. </a:t>
            </a:r>
          </a:p>
        </p:txBody>
      </p:sp>
    </p:spTree>
    <p:extLst>
      <p:ext uri="{BB962C8B-B14F-4D97-AF65-F5344CB8AC3E}">
        <p14:creationId xmlns:p14="http://schemas.microsoft.com/office/powerpoint/2010/main" val="387915511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6150F0-A6D4-4769-921E-2F1DCE96834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785225" cy="1800225"/>
          </a:xfrm>
        </p:spPr>
        <p:txBody>
          <a:bodyPr/>
          <a:lstStyle/>
          <a:p>
            <a:r>
              <a:rPr lang="ru-RU" altLang="ru-RU" sz="4000" b="1" i="1" smtClean="0">
                <a:solidFill>
                  <a:srgbClr val="006600"/>
                </a:solidFill>
              </a:rPr>
              <a:t>Знать, чтобы предвидеть.</a:t>
            </a:r>
            <a:br>
              <a:rPr lang="ru-RU" altLang="ru-RU" sz="4000" b="1" i="1" smtClean="0">
                <a:solidFill>
                  <a:srgbClr val="006600"/>
                </a:solidFill>
              </a:rPr>
            </a:br>
            <a:r>
              <a:rPr lang="ru-RU" altLang="ru-RU" sz="4000" b="1" i="1" smtClean="0">
                <a:solidFill>
                  <a:srgbClr val="006600"/>
                </a:solidFill>
              </a:rPr>
              <a:t>Предвидеть, чтобы управлять.</a:t>
            </a:r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5014913" y="3933825"/>
            <a:ext cx="378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i="1">
                <a:latin typeface="Times New Roman" pitchFamily="18" charset="0"/>
              </a:rPr>
              <a:t>Конт О., французский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21566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4000" b="1" i="1" smtClean="0"/>
              <a:t>Основные группы заболеваний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1557338"/>
            <a:ext cx="1584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5 группа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8175" y="981075"/>
            <a:ext cx="7056438" cy="3743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Непереносимость пищи (совокупность клинических реакций на пищу).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Пищевая аллергия (в основе лежит иммунологические механизмы развития патологии.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Псевдоаллергия</a:t>
            </a:r>
            <a:r>
              <a:rPr lang="ru-RU" sz="2400" dirty="0"/>
              <a:t> – неспецифическая индивидуальная реакция </a:t>
            </a:r>
            <a:r>
              <a:rPr lang="ru-RU" sz="2400" b="1" i="1" dirty="0"/>
              <a:t>на пищевые вещества</a:t>
            </a:r>
            <a:r>
              <a:rPr lang="ru-RU" sz="2400" dirty="0"/>
              <a:t>, натуральные компоненты пищевых продуктов  (</a:t>
            </a:r>
            <a:r>
              <a:rPr lang="ru-RU" sz="2400" dirty="0" err="1"/>
              <a:t>тирамин</a:t>
            </a:r>
            <a:r>
              <a:rPr lang="ru-RU" sz="2400" dirty="0"/>
              <a:t>, </a:t>
            </a:r>
            <a:r>
              <a:rPr lang="ru-RU" sz="2400" dirty="0" err="1"/>
              <a:t>фенилэтиламин</a:t>
            </a:r>
            <a:r>
              <a:rPr lang="ru-RU" sz="24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9512" y="3861048"/>
            <a:ext cx="8715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</a:rPr>
              <a:t>: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712968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3200" b="1" u="sng" dirty="0" smtClean="0">
                <a:solidFill>
                  <a:schemeClr val="tx1"/>
                </a:solidFill>
                <a:latin typeface="+mj-lt"/>
              </a:rPr>
              <a:t>Алиментарные заболевания </a:t>
            </a:r>
          </a:p>
          <a:p>
            <a:pPr algn="ctr"/>
            <a:r>
              <a:rPr lang="ru-RU" altLang="ru-RU" sz="3200" b="1" dirty="0" smtClean="0">
                <a:solidFill>
                  <a:schemeClr val="tx1"/>
                </a:solidFill>
                <a:latin typeface="+mj-lt"/>
              </a:rPr>
              <a:t>– связаны с дефицитом или избытком пищевых веществ</a:t>
            </a:r>
            <a:endParaRPr lang="ru-RU" sz="3200" b="1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9940" y="2060848"/>
            <a:ext cx="777686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Наиболее распространенные алиментарные заболевания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282" y="3212976"/>
            <a:ext cx="8400181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атеросклероз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гипертония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ожирение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сахарный диабет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остеохондроз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подагра</a:t>
            </a:r>
          </a:p>
          <a:p>
            <a:pPr>
              <a:buFontTx/>
              <a:buChar char="-"/>
            </a:pPr>
            <a:r>
              <a:rPr lang="ru-RU" altLang="ru-RU" sz="2400" dirty="0" smtClean="0">
                <a:solidFill>
                  <a:schemeClr val="tx1"/>
                </a:solidFill>
              </a:rPr>
              <a:t>некоторые злокачественные образования</a:t>
            </a:r>
          </a:p>
          <a:p>
            <a:r>
              <a:rPr lang="ru-RU" altLang="ru-RU" sz="2400" dirty="0" smtClean="0">
                <a:solidFill>
                  <a:schemeClr val="tx1"/>
                </a:solidFill>
              </a:rPr>
              <a:t>и т.д.</a:t>
            </a:r>
            <a:endParaRPr lang="ru-RU" sz="2400" dirty="0"/>
          </a:p>
        </p:txBody>
      </p:sp>
      <p:pic>
        <p:nvPicPr>
          <p:cNvPr id="12291" name="Picture 2" descr="http://www.manaas.com/wp-content/uploads/2012/08/healthy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140968"/>
            <a:ext cx="2239963" cy="212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8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С (АВШулаев ответ ФПКиППС за 2014) (исп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УС (АВШулаев ответ ФПКиППС за 2014) (исп)</Template>
  <TotalTime>3792</TotalTime>
  <Words>2951</Words>
  <Application>Microsoft Office PowerPoint</Application>
  <PresentationFormat>Экран (4:3)</PresentationFormat>
  <Paragraphs>368</Paragraphs>
  <Slides>74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3" baseType="lpstr">
      <vt:lpstr>Arial</vt:lpstr>
      <vt:lpstr>Calibri</vt:lpstr>
      <vt:lpstr>CordiaUPC</vt:lpstr>
      <vt:lpstr>Franklin Gothic Book</vt:lpstr>
      <vt:lpstr>Segoe UI Black</vt:lpstr>
      <vt:lpstr>Tahoma</vt:lpstr>
      <vt:lpstr>Times New Roman</vt:lpstr>
      <vt:lpstr>Wingdings</vt:lpstr>
      <vt:lpstr>УС (АВШулаев ответ ФПКиППС за 2014) (исп)</vt:lpstr>
      <vt:lpstr>«Алиментарные заболевания и их профилактика.  Пищевые отравления, их классификация и профилактика» </vt:lpstr>
      <vt:lpstr>«Здоровье сохранять – задача медицины,  Болезней суть понять и устранить причины»        </vt:lpstr>
      <vt:lpstr>Основные группы заболеваний</vt:lpstr>
      <vt:lpstr>Основные группы заболеваний</vt:lpstr>
      <vt:lpstr>Основные группы заболеваний</vt:lpstr>
      <vt:lpstr>Основные группы заболеваний</vt:lpstr>
      <vt:lpstr>Основные группы заболеваний</vt:lpstr>
      <vt:lpstr>Основные группы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Квашиоркор</vt:lpstr>
      <vt:lpstr>Презентация PowerPoint</vt:lpstr>
      <vt:lpstr>Алиментарный маразм </vt:lpstr>
      <vt:lpstr>Презентация PowerPoint</vt:lpstr>
      <vt:lpstr>Презентация PowerPoint</vt:lpstr>
      <vt:lpstr>Дефицит витамина А </vt:lpstr>
      <vt:lpstr>Недостаточность витамина D </vt:lpstr>
      <vt:lpstr>Недостаток витаминов  группы В</vt:lpstr>
      <vt:lpstr>Недостаток витамина Е</vt:lpstr>
      <vt:lpstr>Презентация PowerPoint</vt:lpstr>
      <vt:lpstr>Физиологическая потребность в микроэлементах взрослых  (МР 2.3.1.2432-08)</vt:lpstr>
      <vt:lpstr>Презентация PowerPoint</vt:lpstr>
      <vt:lpstr>Презентация PowerPoint</vt:lpstr>
      <vt:lpstr>Метаболический синдром</vt:lpstr>
      <vt:lpstr>Презентация PowerPoint</vt:lpstr>
      <vt:lpstr>Презентация PowerPoint</vt:lpstr>
      <vt:lpstr>Метаболический синдром</vt:lpstr>
      <vt:lpstr>Презентация PowerPoint</vt:lpstr>
      <vt:lpstr>Природные антиканцерогены</vt:lpstr>
      <vt:lpstr>ПИЩЕВЫЕ ОТРАВЛЕНИЯ И ЗАБОЛЕВАНИЯ С ПИЩЕВЫМ ПУТЕМ ПЕРЕДАЧИ</vt:lpstr>
      <vt:lpstr>Презентация PowerPoint</vt:lpstr>
      <vt:lpstr>Презентация PowerPoint</vt:lpstr>
      <vt:lpstr>Общие признаки пищевых отравлений</vt:lpstr>
      <vt:lpstr>К пищевым отравлениям  не относятся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Пищевые отравления немикробной природы вызываются: </vt:lpstr>
      <vt:lpstr>В Российской Федерации к ядовитым растениям относятся:  растения вызывающие преимущественное поражение  нервной системы</vt:lpstr>
      <vt:lpstr>растения, вызывающие преимущественно поражение ЖКТ</vt:lpstr>
      <vt:lpstr>растения, вызывающие преимущественно поражение СЕРДЦА</vt:lpstr>
      <vt:lpstr>растения, вызывающие преимущественно поражение ПЕЧЕНИ</vt:lpstr>
      <vt:lpstr>Профилактика отравлений  ядовитыми растениями</vt:lpstr>
      <vt:lpstr>Отравление грибами различают 3 группы: съедобные, условно-съедобные, ядовитые</vt:lpstr>
      <vt:lpstr>Ядовитые грибы</vt:lpstr>
      <vt:lpstr>Ядовитые грибы</vt:lpstr>
      <vt:lpstr>Условно-съедобные грибы</vt:lpstr>
      <vt:lpstr>Профилактика отравления ядовитыми грибами:</vt:lpstr>
      <vt:lpstr>Отравление тканями животных, ядовитых по своей природе</vt:lpstr>
      <vt:lpstr>Отравление продуктами растительного и животного происхождения при определенных условиях</vt:lpstr>
      <vt:lpstr>МАНИОКА</vt:lpstr>
      <vt:lpstr>Отравление примесями  химических веществ</vt:lpstr>
      <vt:lpstr>Основные группы заболеваний</vt:lpstr>
      <vt:lpstr>Презентация PowerPoint</vt:lpstr>
      <vt:lpstr>Ядовитые примеси и  профилактика отравлений</vt:lpstr>
      <vt:lpstr>Презентация PowerPoint</vt:lpstr>
      <vt:lpstr>Презентация PowerPoint</vt:lpstr>
      <vt:lpstr>Применение</vt:lpstr>
      <vt:lpstr>Меламиновый пластик</vt:lpstr>
      <vt:lpstr>Политетрафторэтилен</vt:lpstr>
      <vt:lpstr>Свойства</vt:lpstr>
      <vt:lpstr>Опасность тефлона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Знать, чтобы предвидеть. Предвидеть, чтобы управлять.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деятельности факультета повышения квалификации и профессиональной переподготовки специалистов  за 2014 год</dc:title>
  <dc:creator>Server</dc:creator>
  <cp:lastModifiedBy>User</cp:lastModifiedBy>
  <cp:revision>252</cp:revision>
  <cp:lastPrinted>2014-12-17T13:35:20Z</cp:lastPrinted>
  <dcterms:created xsi:type="dcterms:W3CDTF">2014-12-17T22:09:35Z</dcterms:created>
  <dcterms:modified xsi:type="dcterms:W3CDTF">2017-12-19T18:48:37Z</dcterms:modified>
</cp:coreProperties>
</file>