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43"/>
  </p:notesMasterIdLst>
  <p:sldIdLst>
    <p:sldId id="330" r:id="rId3"/>
    <p:sldId id="329" r:id="rId4"/>
    <p:sldId id="263" r:id="rId5"/>
    <p:sldId id="264" r:id="rId6"/>
    <p:sldId id="265" r:id="rId7"/>
    <p:sldId id="266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4" r:id="rId28"/>
    <p:sldId id="297" r:id="rId29"/>
    <p:sldId id="298" r:id="rId30"/>
    <p:sldId id="299" r:id="rId31"/>
    <p:sldId id="306" r:id="rId32"/>
    <p:sldId id="307" r:id="rId33"/>
    <p:sldId id="308" r:id="rId34"/>
    <p:sldId id="310" r:id="rId35"/>
    <p:sldId id="311" r:id="rId36"/>
    <p:sldId id="312" r:id="rId37"/>
    <p:sldId id="315" r:id="rId38"/>
    <p:sldId id="319" r:id="rId39"/>
    <p:sldId id="326" r:id="rId40"/>
    <p:sldId id="327" r:id="rId41"/>
    <p:sldId id="328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3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96EB8-E862-4058-91AD-2F37524B5F0B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78E1F-B07D-4E75-8ED7-1F025206B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13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A94A1-0FA6-4793-B9A8-95CC03CCE2FB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B2EC08B-94BB-44A7-99D8-59313D6B3537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127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38A3-B649-4A93-8004-5D573A822D9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847-EDBA-4569-9593-535188E01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47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38A3-B649-4A93-8004-5D573A822D9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847-EDBA-4569-9593-535188E01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78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38A3-B649-4A93-8004-5D573A822D9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847-EDBA-4569-9593-535188E01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72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0A538-E782-47C0-835F-B712E77ED4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3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3415-9618-404B-89A7-14C3BC4B7C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1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D1ED3-B82C-49CF-B261-4F38FC7289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0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B6C4-A69F-404F-81F9-A6B8B40BCE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66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F6139-3707-464C-A65B-A0AD3253B4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91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93830-B9CD-4805-9D29-4C90D85BA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292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F1D1-872E-4E66-9988-0E5BCFAE2F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240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8D2C-598B-4BB8-91B2-00FFC9A4EC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57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38A3-B649-4A93-8004-5D573A822D9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847-EDBA-4569-9593-535188E01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95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22EB-ECBD-48BE-85FF-3DA705AC18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543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F9299-CD96-4D2E-8232-9A4FBE798A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128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5B94A-2B34-4BAD-88E7-BC22C4F3F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987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CC56F-2345-40DA-B26A-3FDECB580D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58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38A3-B649-4A93-8004-5D573A822D9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847-EDBA-4569-9593-535188E01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05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38A3-B649-4A93-8004-5D573A822D9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847-EDBA-4569-9593-535188E01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8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38A3-B649-4A93-8004-5D573A822D9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847-EDBA-4569-9593-535188E01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005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38A3-B649-4A93-8004-5D573A822D9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847-EDBA-4569-9593-535188E01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38A3-B649-4A93-8004-5D573A822D9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847-EDBA-4569-9593-535188E01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08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38A3-B649-4A93-8004-5D573A822D9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847-EDBA-4569-9593-535188E01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30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38A3-B649-4A93-8004-5D573A822D9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847-EDBA-4569-9593-535188E01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23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438A3-B649-4A93-8004-5D573A822D9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5847-EDBA-4569-9593-535188E01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795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CE95B-3936-4CAC-9C07-E10E02C4BC0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90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719F82-0C0D-43E6-9E28-E6ACF3E59CD9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1905000" y="187673"/>
            <a:ext cx="838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dirty="0"/>
              <a:t>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Таким образом, клиническая картина заболевания складывается из двух частей: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повреждения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органов и тканей и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реакции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организма на них.  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А так как каждый организм до известной степени реагирует по-своему, то и клиническая картина заболевания может быть довольно различной, несмотря на то, что заболевание одно и то же.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В этом заключаются трудности распознавания заболеваний. </a:t>
            </a:r>
            <a:r>
              <a:rPr lang="ru-RU" sz="3200" dirty="0">
                <a:latin typeface="Times New Roman" pitchFamily="18" charset="0"/>
              </a:rPr>
              <a:t>     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56265C-595D-4A5A-B963-3100F1D25D70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89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FC4A4-D7C0-4A21-8B58-ABD55B4AABC6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1752600" y="1676400"/>
            <a:ext cx="8686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tabLst>
                <a:tab pos="449263" algn="r"/>
                <a:tab pos="2636838" algn="ctr"/>
                <a:tab pos="5273675" algn="r"/>
              </a:tabLst>
              <a:defRPr/>
            </a:pPr>
            <a:r>
              <a:rPr lang="ru-RU" dirty="0"/>
              <a:t>               </a:t>
            </a:r>
            <a:r>
              <a:rPr lang="ru-RU" sz="3600" b="1" u="sng" dirty="0"/>
              <a:t>В течении заболевания</a:t>
            </a:r>
            <a:r>
              <a:rPr lang="ru-RU" sz="3600" dirty="0"/>
              <a:t> можно с известной долей условности раз-</a:t>
            </a:r>
            <a:r>
              <a:rPr lang="ru-RU" sz="3600" dirty="0" err="1"/>
              <a:t>личить</a:t>
            </a:r>
            <a:r>
              <a:rPr lang="ru-RU" sz="3600" dirty="0"/>
              <a:t> </a:t>
            </a:r>
            <a:r>
              <a:rPr lang="ru-RU" sz="3600" b="1" dirty="0"/>
              <a:t>две стадии: </a:t>
            </a:r>
          </a:p>
          <a:p>
            <a:pPr marL="342900" indent="-342900" algn="just">
              <a:tabLst>
                <a:tab pos="449263" algn="r"/>
                <a:tab pos="2636838" algn="ctr"/>
                <a:tab pos="5273675" algn="r"/>
              </a:tabLst>
              <a:defRPr/>
            </a:pPr>
            <a:endParaRPr lang="ru-RU" sz="3600" b="1" dirty="0"/>
          </a:p>
          <a:p>
            <a:pPr marL="742950" indent="-742950">
              <a:buFont typeface="+mj-lt"/>
              <a:buAutoNum type="arabicPeriod"/>
              <a:tabLst>
                <a:tab pos="2598738" algn="ctr"/>
                <a:tab pos="5273675" algn="r"/>
              </a:tabLst>
              <a:defRPr/>
            </a:pPr>
            <a:r>
              <a:rPr lang="ru-RU" sz="3600" b="1" u="sng" dirty="0"/>
              <a:t>компенсированную</a:t>
            </a:r>
            <a:r>
              <a:rPr lang="ru-RU" sz="3600" dirty="0"/>
              <a:t> </a:t>
            </a:r>
          </a:p>
          <a:p>
            <a:pPr marL="742950" indent="-742950">
              <a:tabLst>
                <a:tab pos="2598738" algn="ctr"/>
                <a:tab pos="5273675" algn="r"/>
              </a:tabLst>
              <a:defRPr/>
            </a:pPr>
            <a:endParaRPr lang="ru-RU" sz="3600" dirty="0"/>
          </a:p>
          <a:p>
            <a:pPr marL="342900" indent="-342900" algn="just">
              <a:tabLst>
                <a:tab pos="449263" algn="r"/>
                <a:tab pos="2636838" algn="ctr"/>
                <a:tab pos="5273675" algn="r"/>
              </a:tabLst>
              <a:defRPr/>
            </a:pPr>
            <a:r>
              <a:rPr lang="ru-RU" sz="3600" b="1" dirty="0"/>
              <a:t>             2</a:t>
            </a:r>
            <a:r>
              <a:rPr lang="ru-RU" sz="3600" dirty="0"/>
              <a:t>.  </a:t>
            </a:r>
            <a:r>
              <a:rPr lang="ru-RU" sz="3600" b="1" u="sng" dirty="0" err="1"/>
              <a:t>декомпенсированную</a:t>
            </a:r>
            <a:r>
              <a:rPr lang="ru-RU" sz="3600" dirty="0"/>
              <a:t>. </a:t>
            </a:r>
            <a:r>
              <a:rPr lang="ru-RU" dirty="0"/>
              <a:t>   </a:t>
            </a:r>
          </a:p>
          <a:p>
            <a:pPr marL="342900" indent="-342900" algn="just">
              <a:tabLst>
                <a:tab pos="449263" algn="r"/>
                <a:tab pos="2636838" algn="ctr"/>
                <a:tab pos="5273675" algn="r"/>
              </a:tabLst>
              <a:defRPr/>
            </a:pPr>
            <a:r>
              <a:rPr lang="ru-RU" dirty="0"/>
              <a:t>     </a:t>
            </a:r>
          </a:p>
        </p:txBody>
      </p:sp>
      <p:sp>
        <p:nvSpPr>
          <p:cNvPr id="89092" name="Прямоугольник 3"/>
          <p:cNvSpPr>
            <a:spLocks noChangeArrowheads="1"/>
          </p:cNvSpPr>
          <p:nvPr/>
        </p:nvSpPr>
        <p:spPr bwMode="auto">
          <a:xfrm>
            <a:off x="2810187" y="304801"/>
            <a:ext cx="68891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itchFamily="18" charset="0"/>
              </a:rPr>
              <a:t>III</a:t>
            </a:r>
            <a:r>
              <a:rPr lang="ru-RU" sz="4800" b="1" dirty="0">
                <a:latin typeface="Times New Roman" pitchFamily="18" charset="0"/>
              </a:rPr>
              <a:t>. </a:t>
            </a:r>
            <a:r>
              <a:rPr lang="ru-RU" sz="4800" b="1" u="sng" dirty="0">
                <a:latin typeface="Times New Roman" pitchFamily="18" charset="0"/>
              </a:rPr>
              <a:t>Стадии заболевания</a:t>
            </a:r>
            <a:endParaRPr lang="ru-RU" sz="4800" b="1" u="sng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56AED-7794-429A-BD3B-A4924E38ACB8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6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AF32C1-81F9-4D28-9C67-EDA82B91F7A1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1851343" y="1193410"/>
            <a:ext cx="88920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    </a:t>
            </a:r>
            <a:r>
              <a:rPr lang="ru-RU" sz="3600" b="1" u="sng" dirty="0">
                <a:latin typeface="Times New Roman" pitchFamily="18" charset="0"/>
              </a:rPr>
              <a:t>Компенсированная стадия</a:t>
            </a:r>
            <a:r>
              <a:rPr lang="ru-RU" sz="3600" dirty="0">
                <a:latin typeface="Times New Roman" pitchFamily="18" charset="0"/>
              </a:rPr>
              <a:t> заболевания характеризуется тем, что с помощью компенсаторных механизмов организм в состоянии восстановить функции органов и систем, но, в отличие от физиологической компенсации, компенсация во время заболевания происходит на фоне повреждения тканей.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BA9AF-34A7-4A5C-BB58-EC8CA9D93980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20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352390-EC53-42E7-97BC-60FC12FD688C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712914" y="304801"/>
            <a:ext cx="8955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В </a:t>
            </a:r>
            <a:r>
              <a:rPr lang="ru-RU" b="1" u="sng" dirty="0"/>
              <a:t>декомпенсированной стадии</a:t>
            </a:r>
            <a:r>
              <a:rPr lang="ru-RU" dirty="0"/>
              <a:t> заболевания появляются жалобы пациента, нарушается его самочувствие, работоспособность, качество жизни.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905000" y="1828800"/>
          <a:ext cx="3047992" cy="3400014"/>
        </p:xfrm>
        <a:graphic>
          <a:graphicData uri="http://schemas.openxmlformats.org/presentationml/2006/ole">
            <p:oleObj spid="_x0000_s6148" name="Фотография Photo Editor" r:id="rId3" imgW="3962953" imgH="4420217" progId="">
              <p:embed/>
            </p:oleObj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814888" y="15382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46" name="Picture 4" descr="вынежденное сидячее положение при серд"/>
          <p:cNvPicPr>
            <a:picLocks noChangeAspect="1" noChangeArrowheads="1"/>
          </p:cNvPicPr>
          <p:nvPr/>
        </p:nvPicPr>
        <p:blipFill>
          <a:blip r:embed="rId4" cstate="print"/>
          <a:srcRect l="10564" r="11603" b="10840"/>
          <a:stretch>
            <a:fillRect/>
          </a:stretch>
        </p:blipFill>
        <p:spPr bwMode="auto">
          <a:xfrm>
            <a:off x="5524496" y="1714488"/>
            <a:ext cx="2257418" cy="333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2166910" y="4929199"/>
            <a:ext cx="2420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Симптом Левина</a:t>
            </a:r>
            <a:endParaRPr lang="ru-RU" sz="2400" dirty="0"/>
          </a:p>
        </p:txBody>
      </p:sp>
      <p:sp>
        <p:nvSpPr>
          <p:cNvPr id="10248" name="Прямоугольник 7"/>
          <p:cNvSpPr>
            <a:spLocks noChangeArrowheads="1"/>
          </p:cNvSpPr>
          <p:nvPr/>
        </p:nvSpPr>
        <p:spPr bwMode="auto">
          <a:xfrm>
            <a:off x="5595934" y="5072075"/>
            <a:ext cx="3538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«Вольтеровское*» кресло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81620" y="5643579"/>
            <a:ext cx="5143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>
                <a:latin typeface="Times New Roman" pitchFamily="18" charset="0"/>
              </a:rPr>
              <a:t>_______________________________________-_____</a:t>
            </a:r>
          </a:p>
          <a:p>
            <a:pPr algn="just"/>
            <a:r>
              <a:rPr lang="ru-RU" sz="1600" dirty="0">
                <a:latin typeface="Times New Roman" pitchFamily="18" charset="0"/>
              </a:rPr>
              <a:t>* Вольтер (</a:t>
            </a:r>
            <a:r>
              <a:rPr lang="en-US" sz="1600" dirty="0">
                <a:latin typeface="Times New Roman" pitchFamily="18" charset="0"/>
              </a:rPr>
              <a:t>Voltaire</a:t>
            </a:r>
            <a:r>
              <a:rPr lang="ru-RU" sz="1600" dirty="0">
                <a:latin typeface="Times New Roman" pitchFamily="18" charset="0"/>
              </a:rPr>
              <a:t>) (настоящее имя Мари Франсуа </a:t>
            </a:r>
            <a:r>
              <a:rPr lang="ru-RU" sz="1600" dirty="0" err="1">
                <a:latin typeface="Times New Roman" pitchFamily="18" charset="0"/>
              </a:rPr>
              <a:t>Аруэ</a:t>
            </a:r>
            <a:r>
              <a:rPr lang="ru-RU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Arouet</a:t>
            </a:r>
            <a:r>
              <a:rPr lang="ru-RU" sz="1600" dirty="0">
                <a:latin typeface="Times New Roman" pitchFamily="18" charset="0"/>
              </a:rPr>
              <a:t>) (1694-1778), франц. философ - просветитель,  писатель.   Вольтерьянство – дух свободомыслия.</a:t>
            </a:r>
            <a:endParaRPr lang="ru-RU" sz="16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4751A-240A-43E7-80D6-AC4A98372CDB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24059" y="2556847"/>
            <a:ext cx="308849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80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FAA9FD-8955-47FA-ADDA-4C2D8CFEB1D4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1676400" y="885340"/>
            <a:ext cx="8991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en-US" sz="3600" b="1" dirty="0">
                <a:latin typeface="Times New Roman" pitchFamily="18" charset="0"/>
              </a:rPr>
              <a:t>IV</a:t>
            </a:r>
            <a:r>
              <a:rPr lang="ru-RU" sz="3600" b="1" dirty="0">
                <a:latin typeface="Times New Roman" pitchFamily="18" charset="0"/>
              </a:rPr>
              <a:t>. </a:t>
            </a:r>
            <a:r>
              <a:rPr lang="ru-RU" sz="3600" b="1" u="sng" dirty="0">
                <a:latin typeface="Times New Roman" pitchFamily="18" charset="0"/>
              </a:rPr>
              <a:t>Признаки заболеваний</a:t>
            </a:r>
          </a:p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b="1" dirty="0">
                <a:latin typeface="Times New Roman" pitchFamily="18" charset="0"/>
              </a:rPr>
              <a:t>(специфические и неспецифические)</a:t>
            </a:r>
          </a:p>
          <a:p>
            <a:pPr>
              <a:tabLst>
                <a:tab pos="449263" algn="r"/>
                <a:tab pos="2636838" algn="ctr"/>
                <a:tab pos="5273675" algn="r"/>
              </a:tabLst>
            </a:pPr>
            <a:endParaRPr lang="ru-RU" dirty="0">
              <a:latin typeface="Times New Roman" pitchFamily="18" charset="0"/>
            </a:endParaRP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dirty="0">
                <a:latin typeface="Times New Roman" pitchFamily="18" charset="0"/>
              </a:rPr>
              <a:t>     </a:t>
            </a:r>
            <a:r>
              <a:rPr lang="ru-RU" sz="3200" b="1" dirty="0">
                <a:latin typeface="Times New Roman" pitchFamily="18" charset="0"/>
              </a:rPr>
              <a:t>Так как </a:t>
            </a:r>
            <a:r>
              <a:rPr lang="ru-RU" sz="3200" dirty="0">
                <a:latin typeface="Times New Roman" pitchFamily="18" charset="0"/>
              </a:rPr>
              <a:t>законы природы являются объективными и причины, вызывающие заболевания, также </a:t>
            </a:r>
            <a:r>
              <a:rPr lang="ru-RU" sz="3200" dirty="0" err="1">
                <a:latin typeface="Times New Roman" pitchFamily="18" charset="0"/>
              </a:rPr>
              <a:t>определ</a:t>
            </a:r>
            <a:r>
              <a:rPr lang="en-US" sz="3200" dirty="0">
                <a:latin typeface="Times New Roman" pitchFamily="18" charset="0"/>
              </a:rPr>
              <a:t>ë</a:t>
            </a:r>
            <a:r>
              <a:rPr lang="ru-RU" sz="3200" dirty="0" err="1">
                <a:latin typeface="Times New Roman" pitchFamily="18" charset="0"/>
              </a:rPr>
              <a:t>нны</a:t>
            </a:r>
            <a:r>
              <a:rPr lang="ru-RU" sz="3200" dirty="0">
                <a:latin typeface="Times New Roman" pitchFamily="18" charset="0"/>
              </a:rPr>
              <a:t>, то и заболевания проявляются в виде более или менее специфических картин, имеющих ряд своих, присущих им, </a:t>
            </a:r>
            <a:r>
              <a:rPr lang="ru-RU" sz="3200" b="1" u="sng" dirty="0">
                <a:latin typeface="Times New Roman" pitchFamily="18" charset="0"/>
              </a:rPr>
              <a:t>признаков, или симптомов</a:t>
            </a:r>
            <a:r>
              <a:rPr lang="ru-RU" sz="3200" dirty="0">
                <a:latin typeface="Times New Roman" pitchFamily="18" charset="0"/>
              </a:rPr>
              <a:t> (греч. «</a:t>
            </a:r>
            <a:r>
              <a:rPr lang="en-US" sz="3200" dirty="0" err="1">
                <a:latin typeface="Times New Roman" pitchFamily="18" charset="0"/>
              </a:rPr>
              <a:t>symptoma</a:t>
            </a:r>
            <a:r>
              <a:rPr lang="ru-RU" sz="3200" dirty="0">
                <a:latin typeface="Times New Roman" pitchFamily="18" charset="0"/>
              </a:rPr>
              <a:t>» = «совпадение»).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dirty="0"/>
              <a:t>    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88D78-4C32-4CA3-AF3E-643B3B515523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1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D05104-3201-4F06-997A-76899FA19378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1828800" y="457201"/>
            <a:ext cx="84582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/>
              <a:t>     </a:t>
            </a:r>
            <a:r>
              <a:rPr lang="ru-RU" sz="3000" b="1" dirty="0">
                <a:latin typeface="Times New Roman" pitchFamily="18" charset="0"/>
              </a:rPr>
              <a:t>В то же время</a:t>
            </a:r>
            <a:r>
              <a:rPr lang="ru-RU" sz="3000" dirty="0">
                <a:latin typeface="Times New Roman" pitchFamily="18" charset="0"/>
              </a:rPr>
              <a:t>, если бы клиническая картина заболевания состояла только из </a:t>
            </a:r>
            <a:r>
              <a:rPr lang="ru-RU" sz="3000" dirty="0" err="1">
                <a:latin typeface="Times New Roman" pitchFamily="18" charset="0"/>
              </a:rPr>
              <a:t>определ</a:t>
            </a:r>
            <a:r>
              <a:rPr lang="en-US" sz="3000" dirty="0">
                <a:latin typeface="Times New Roman" pitchFamily="18" charset="0"/>
              </a:rPr>
              <a:t>ë</a:t>
            </a:r>
            <a:r>
              <a:rPr lang="ru-RU" sz="3000" dirty="0" err="1">
                <a:latin typeface="Times New Roman" pitchFamily="18" charset="0"/>
              </a:rPr>
              <a:t>нных</a:t>
            </a:r>
            <a:r>
              <a:rPr lang="ru-RU" sz="3000" dirty="0">
                <a:latin typeface="Times New Roman" pitchFamily="18" charset="0"/>
              </a:rPr>
              <a:t> и всегда однотипных признаков, которые можно было бы уложить в математические законы, то распознавание болезней было бы делом чрезвычайно простым. Врач тогда вполне мог бы быть заменен техником. </a:t>
            </a:r>
          </a:p>
          <a:p>
            <a:pPr algn="just">
              <a:spcBef>
                <a:spcPct val="50000"/>
              </a:spcBef>
            </a:pPr>
            <a:r>
              <a:rPr lang="ru-RU" sz="3000" dirty="0">
                <a:latin typeface="Times New Roman" pitchFamily="18" charset="0"/>
              </a:rPr>
              <a:t>     </a:t>
            </a:r>
            <a:r>
              <a:rPr lang="ru-RU" sz="3000" b="1" dirty="0">
                <a:latin typeface="Times New Roman" pitchFamily="18" charset="0"/>
              </a:rPr>
              <a:t>Но так как </a:t>
            </a:r>
            <a:r>
              <a:rPr lang="ru-RU" sz="3000" dirty="0">
                <a:latin typeface="Times New Roman" pitchFamily="18" charset="0"/>
              </a:rPr>
              <a:t>индивидуальные особенности каждого организма чрезвычайно разнообразны, а строение человеческого тела чрезвычайно </a:t>
            </a:r>
            <a:r>
              <a:rPr lang="ru-RU" sz="3000" dirty="0" err="1">
                <a:latin typeface="Times New Roman" pitchFamily="18" charset="0"/>
              </a:rPr>
              <a:t>сл</a:t>
            </a:r>
            <a:r>
              <a:rPr lang="en-US" sz="3000" dirty="0">
                <a:latin typeface="Times New Roman" pitchFamily="18" charset="0"/>
              </a:rPr>
              <a:t>ó</a:t>
            </a:r>
            <a:r>
              <a:rPr lang="ru-RU" sz="3000" dirty="0" err="1">
                <a:latin typeface="Times New Roman" pitchFamily="18" charset="0"/>
              </a:rPr>
              <a:t>жно</a:t>
            </a:r>
            <a:r>
              <a:rPr lang="ru-RU" sz="3000" dirty="0">
                <a:latin typeface="Times New Roman" pitchFamily="18" charset="0"/>
              </a:rPr>
              <a:t>, то многие явления не могут быть еще рассчитаны с математической точностью. </a:t>
            </a:r>
          </a:p>
          <a:p>
            <a:pPr algn="just">
              <a:spcBef>
                <a:spcPct val="50000"/>
              </a:spcBef>
            </a:pPr>
            <a:r>
              <a:rPr lang="ru-RU" sz="3000" dirty="0">
                <a:latin typeface="Times New Roman" pitchFamily="18" charset="0"/>
              </a:rPr>
              <a:t>    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4E8477-6640-4C3B-B566-45FC52CEDD7B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5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B11EB8-EE99-4445-B51C-C88FBBA5A3A8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93187" name="Rectangle 2"/>
          <p:cNvSpPr>
            <a:spLocks noChangeArrowheads="1"/>
          </p:cNvSpPr>
          <p:nvPr/>
        </p:nvSpPr>
        <p:spPr bwMode="auto">
          <a:xfrm>
            <a:off x="1981200" y="533401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/>
              <a:t>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Поэтому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жизни типичная клиническая картина заболевания (наиболее часто проявляющийся вариант заболевания) встречается далеко не всегда, а различные проявления заболевания не могут быть разложены по пунктам.          </a:t>
            </a:r>
          </a:p>
          <a:p>
            <a:pPr algn="just"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поэтому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распознавания заболевания нужен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врач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о котором было сказано, что он не механик, не исполнитель, а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всегда искатель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83434-3387-43E0-8C54-1CFB71B5592A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8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F6B13-6AC1-4346-AEA5-C887AA520D42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94211" name="Rectangle 42"/>
          <p:cNvSpPr>
            <a:spLocks noChangeArrowheads="1"/>
          </p:cNvSpPr>
          <p:nvPr/>
        </p:nvSpPr>
        <p:spPr bwMode="auto">
          <a:xfrm>
            <a:off x="1828800" y="304801"/>
            <a:ext cx="8458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Деление признаков на специфические и неспецифические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636838" algn="ctr"/>
                <a:tab pos="5273675" algn="r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которые свидетельствуют 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 поражении определенных органов и систем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характеризуют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определенные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причинные факторы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относятся к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специфическим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достоверным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(как правило наличие именно этих признаков побуждает пациента обратиться к врачу), другие же, связанные с общей реакцией организма на заболевание, являются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неспецифическими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вероятными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(общая слабость, недомогание, повышение температуры, ускорение СОЭ и т.д.).  </a:t>
            </a:r>
          </a:p>
        </p:txBody>
      </p:sp>
      <p:sp>
        <p:nvSpPr>
          <p:cNvPr id="94212" name="Rectangle 43"/>
          <p:cNvSpPr>
            <a:spLocks noChangeArrowheads="1"/>
          </p:cNvSpPr>
          <p:nvPr/>
        </p:nvSpPr>
        <p:spPr bwMode="auto">
          <a:xfrm>
            <a:off x="-6443663" y="139065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>
              <a:tabLst>
                <a:tab pos="449263" algn="r"/>
                <a:tab pos="2636838" algn="ctr"/>
                <a:tab pos="5273675" algn="r"/>
              </a:tabLst>
            </a:pPr>
            <a:endParaRPr lang="ru-RU"/>
          </a:p>
        </p:txBody>
      </p:sp>
      <p:sp>
        <p:nvSpPr>
          <p:cNvPr id="94213" name="Rectangle 44"/>
          <p:cNvSpPr>
            <a:spLocks noChangeArrowheads="1"/>
          </p:cNvSpPr>
          <p:nvPr/>
        </p:nvSpPr>
        <p:spPr bwMode="auto">
          <a:xfrm>
            <a:off x="5257800" y="3198783"/>
            <a:ext cx="22109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2000">
                <a:cs typeface="Times New Roman" pitchFamily="18" charset="0"/>
              </a:rPr>
              <a:t>Признаки болезни</a:t>
            </a:r>
            <a:endParaRPr lang="ru-RU" sz="2000"/>
          </a:p>
        </p:txBody>
      </p:sp>
      <p:sp>
        <p:nvSpPr>
          <p:cNvPr id="94214" name="Rectangle 45"/>
          <p:cNvSpPr>
            <a:spLocks noChangeArrowheads="1"/>
          </p:cNvSpPr>
          <p:nvPr/>
        </p:nvSpPr>
        <p:spPr bwMode="auto">
          <a:xfrm>
            <a:off x="1801813" y="3962401"/>
            <a:ext cx="822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1300">
                <a:cs typeface="Times New Roman" pitchFamily="18" charset="0"/>
              </a:rPr>
              <a:t>                         </a:t>
            </a:r>
            <a:r>
              <a:rPr lang="ru-RU" sz="2000">
                <a:cs typeface="Times New Roman" pitchFamily="18" charset="0"/>
              </a:rPr>
              <a:t>Специфические (достоверные)   Неспецифические (вероятные)</a:t>
            </a:r>
            <a:endParaRPr lang="ru-RU" sz="2000"/>
          </a:p>
        </p:txBody>
      </p:sp>
      <p:sp>
        <p:nvSpPr>
          <p:cNvPr id="94215" name="Rectangle 46"/>
          <p:cNvSpPr>
            <a:spLocks noChangeArrowheads="1"/>
          </p:cNvSpPr>
          <p:nvPr/>
        </p:nvSpPr>
        <p:spPr bwMode="auto">
          <a:xfrm>
            <a:off x="2209800" y="4191000"/>
            <a:ext cx="8001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endParaRPr lang="ru-RU" sz="2000">
              <a:cs typeface="Times New Roman" pitchFamily="18" charset="0"/>
            </a:endParaRPr>
          </a:p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2000">
                <a:cs typeface="Times New Roman" pitchFamily="18" charset="0"/>
              </a:rPr>
              <a:t>              Постоянные   Непостоянные   </a:t>
            </a:r>
          </a:p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(встречающиеся почти                               	  </a:t>
            </a:r>
            <a:r>
              <a:rPr lang="ru-RU">
                <a:cs typeface="Times New Roman" pitchFamily="18" charset="0"/>
              </a:rPr>
              <a:t>Часто</a:t>
            </a:r>
            <a:r>
              <a:rPr lang="ru-RU" sz="2000">
                <a:cs typeface="Times New Roman" pitchFamily="18" charset="0"/>
              </a:rPr>
              <a:t>                        </a:t>
            </a:r>
            <a:r>
              <a:rPr lang="ru-RU">
                <a:cs typeface="Times New Roman" pitchFamily="18" charset="0"/>
              </a:rPr>
              <a:t>Редко</a:t>
            </a:r>
            <a:endParaRPr lang="ru-RU" sz="2000">
              <a:cs typeface="Times New Roman" pitchFamily="18" charset="0"/>
            </a:endParaRPr>
          </a:p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во всех случаях)	</a:t>
            </a:r>
            <a:r>
              <a:rPr lang="ru-RU" sz="2000">
                <a:cs typeface="Times New Roman" pitchFamily="18" charset="0"/>
              </a:rPr>
              <a:t> 	                   </a:t>
            </a:r>
            <a:r>
              <a:rPr lang="ru-RU">
                <a:cs typeface="Times New Roman" pitchFamily="18" charset="0"/>
              </a:rPr>
              <a:t>встречающиеся      встречающиеся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2000">
                <a:cs typeface="Times New Roman" pitchFamily="18" charset="0"/>
              </a:rPr>
              <a:t>                                              </a:t>
            </a:r>
          </a:p>
        </p:txBody>
      </p:sp>
      <p:sp>
        <p:nvSpPr>
          <p:cNvPr id="94216" name="Line 51"/>
          <p:cNvSpPr>
            <a:spLocks noChangeShapeType="1"/>
          </p:cNvSpPr>
          <p:nvPr/>
        </p:nvSpPr>
        <p:spPr bwMode="auto">
          <a:xfrm flipH="1">
            <a:off x="4648200" y="35814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17" name="Line 53"/>
          <p:cNvSpPr>
            <a:spLocks noChangeShapeType="1"/>
          </p:cNvSpPr>
          <p:nvPr/>
        </p:nvSpPr>
        <p:spPr bwMode="auto">
          <a:xfrm>
            <a:off x="7086600" y="35814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18" name="Line 54"/>
          <p:cNvSpPr>
            <a:spLocks noChangeShapeType="1"/>
          </p:cNvSpPr>
          <p:nvPr/>
        </p:nvSpPr>
        <p:spPr bwMode="auto">
          <a:xfrm flipH="1">
            <a:off x="4038600" y="4267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19" name="Line 55"/>
          <p:cNvSpPr>
            <a:spLocks noChangeShapeType="1"/>
          </p:cNvSpPr>
          <p:nvPr/>
        </p:nvSpPr>
        <p:spPr bwMode="auto">
          <a:xfrm>
            <a:off x="4724400" y="4267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0" name="Line 56"/>
          <p:cNvSpPr>
            <a:spLocks noChangeShapeType="1"/>
          </p:cNvSpPr>
          <p:nvPr/>
        </p:nvSpPr>
        <p:spPr bwMode="auto">
          <a:xfrm flipH="1">
            <a:off x="7239000" y="4267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1" name="Line 57"/>
          <p:cNvSpPr>
            <a:spLocks noChangeShapeType="1"/>
          </p:cNvSpPr>
          <p:nvPr/>
        </p:nvSpPr>
        <p:spPr bwMode="auto">
          <a:xfrm>
            <a:off x="8458200" y="4267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3B17D-2B6B-4A2F-B159-B9684073F229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7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53BDB8-081F-43C4-80FC-62FCC034B960}" type="slidenum">
              <a:rPr lang="ru-RU" sz="1400" i="0"/>
              <a:pPr eaLnBrk="1" hangingPunct="1"/>
              <a:t>18</a:t>
            </a:fld>
            <a:endParaRPr lang="ru-RU" sz="1400" i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89683" y="0"/>
            <a:ext cx="89281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000" dirty="0"/>
              <a:t>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Некоторые специфические признаки являются почти постоянными – они называются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патогномоничными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признаками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... и греч. «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ō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monik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= «сведущий»).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Они специфичны только для конкретного заболевания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Однако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таких признаков немного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Да и таких заболеваний, при которых были бы такие, только этим (и никаким другим) болезням свойственные признаки, немного.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К таким признакам, например, относятся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изменения костного мозга при лейкозе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 algn="just">
              <a:buAutoNum type="arabicParenR"/>
              <a:tabLst>
                <a:tab pos="449263" algn="r"/>
                <a:tab pos="2636838" algn="ctr"/>
                <a:tab pos="5273675" algn="r"/>
              </a:tabLst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пятна Бельского-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Коплика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-Филатова при кори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подтягивание задней створки митрального клапана к 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передней створке при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ЭхоКГ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исследовании у больных 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митральным стенозом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и некоторые другие.   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A7613-32FA-4883-BC8F-D37F84BC86D2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E8A55D-716C-4980-9625-F78AD34F4B44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1905000" y="309564"/>
            <a:ext cx="84582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4000" dirty="0"/>
              <a:t>      Не следует думать, что специфические признаки являют-</a:t>
            </a:r>
            <a:r>
              <a:rPr lang="ru-RU" sz="4000" dirty="0" err="1"/>
              <a:t>ся</a:t>
            </a:r>
            <a:r>
              <a:rPr lang="ru-RU" sz="4000" dirty="0"/>
              <a:t> </a:t>
            </a:r>
            <a:r>
              <a:rPr lang="ru-RU" sz="4000" b="1" dirty="0"/>
              <a:t>главными</a:t>
            </a:r>
            <a:r>
              <a:rPr lang="ru-RU" sz="4000" dirty="0"/>
              <a:t>, а неспецифические – </a:t>
            </a:r>
            <a:r>
              <a:rPr lang="ru-RU" sz="4000" b="1" dirty="0"/>
              <a:t>второстепенными</a:t>
            </a:r>
            <a:r>
              <a:rPr lang="ru-RU" sz="4000" dirty="0"/>
              <a:t> для диагностики болезней. </a:t>
            </a:r>
          </a:p>
          <a:p>
            <a:pPr algn="just"/>
            <a:r>
              <a:rPr lang="ru-RU" sz="4000" dirty="0"/>
              <a:t>   В ряде ситуаций, особенно в сложных случаях, анализ </a:t>
            </a:r>
            <a:r>
              <a:rPr lang="ru-RU" sz="4000" b="1" dirty="0" err="1"/>
              <a:t>неспе-цифических</a:t>
            </a:r>
            <a:r>
              <a:rPr lang="ru-RU" sz="4000" dirty="0"/>
              <a:t> признаков позволяет подойти к постановке правильного диагноза.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462D33-473B-4B0E-958F-DE3F45D1018D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8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1B667D-0181-4D0D-B895-6E0BFA594A4C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1809720" y="500042"/>
            <a:ext cx="8534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     </a:t>
            </a:r>
            <a:r>
              <a:rPr lang="ru-RU" sz="5400" b="1" dirty="0">
                <a:latin typeface="Times New Roman" pitchFamily="18" charset="0"/>
              </a:rPr>
              <a:t>Пропедевтика* внутренних болезней</a:t>
            </a:r>
            <a:r>
              <a:rPr lang="ru-RU" sz="4000" b="1" dirty="0">
                <a:latin typeface="Times New Roman" pitchFamily="18" charset="0"/>
              </a:rPr>
              <a:t> – 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latin typeface="Times New Roman" pitchFamily="18" charset="0"/>
              </a:rPr>
              <a:t>первая и базисная </a:t>
            </a:r>
          </a:p>
          <a:p>
            <a:pPr>
              <a:spcBef>
                <a:spcPct val="50000"/>
              </a:spcBef>
            </a:pPr>
            <a:r>
              <a:rPr lang="ru-RU" sz="4000" b="1" u="sng" dirty="0">
                <a:latin typeface="Times New Roman" pitchFamily="18" charset="0"/>
              </a:rPr>
              <a:t>клиническая</a:t>
            </a:r>
            <a:r>
              <a:rPr lang="ru-RU" sz="4000" b="1" dirty="0">
                <a:latin typeface="Times New Roman" pitchFamily="18" charset="0"/>
              </a:rPr>
              <a:t> дисциплина</a:t>
            </a:r>
          </a:p>
          <a:p>
            <a:pPr>
              <a:spcBef>
                <a:spcPct val="50000"/>
              </a:spcBef>
            </a:pPr>
            <a:endParaRPr lang="ru-RU" sz="4000" b="1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ru-RU" sz="2500" b="1" dirty="0">
                <a:latin typeface="Times New Roman" pitchFamily="18" charset="0"/>
              </a:rPr>
              <a:t>__________</a:t>
            </a:r>
          </a:p>
          <a:p>
            <a:pPr algn="just">
              <a:spcBef>
                <a:spcPct val="50000"/>
              </a:spcBef>
            </a:pPr>
            <a:r>
              <a:rPr lang="ru-RU" sz="2500" dirty="0">
                <a:latin typeface="Times New Roman" pitchFamily="18" charset="0"/>
              </a:rPr>
              <a:t>*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греч. «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» = перед, «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paideuo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» = обучаю, дословно «перед обучением», т.е. «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подготовительное обучение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8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959E12-6312-43F5-BC10-21BA8FC9576A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01380" name="Rectangle 3"/>
          <p:cNvSpPr>
            <a:spLocks noChangeArrowheads="1"/>
          </p:cNvSpPr>
          <p:nvPr/>
        </p:nvSpPr>
        <p:spPr bwMode="auto">
          <a:xfrm>
            <a:off x="3581400" y="6216651"/>
            <a:ext cx="45638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Крупозная пневмония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09" y="548681"/>
            <a:ext cx="8031421" cy="54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63953" y="0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Febris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continua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862AB-FA78-4362-92BA-B3A6A108D63B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69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F158DA-30B7-4B93-AEB3-7607166D89C8}" type="slidenum">
              <a:rPr lang="ru-RU" smtClean="0"/>
              <a:pPr/>
              <a:t>21</a:t>
            </a:fld>
            <a:endParaRPr lang="ru-RU" smtClean="0"/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895600" y="914400"/>
            <a:ext cx="63627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4675188" y="5943601"/>
            <a:ext cx="2542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Сыпной тиф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82467" y="260648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Febris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continua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5BA29-C3AA-4386-BD58-0B8005E8D6CD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2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A4AC62-BF00-44B3-B8E6-36FCE3D7898B}" type="slidenum">
              <a:rPr lang="ru-RU" sz="1400" i="0"/>
              <a:pPr eaLnBrk="1" hangingPunct="1"/>
              <a:t>22</a:t>
            </a:fld>
            <a:endParaRPr lang="ru-RU" sz="1400" i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054"/>
          <a:stretch>
            <a:fillRect/>
          </a:stretch>
        </p:blipFill>
        <p:spPr bwMode="auto">
          <a:xfrm>
            <a:off x="2495551" y="533401"/>
            <a:ext cx="6672263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147790" y="5791201"/>
            <a:ext cx="15424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/>
              <a:t>Сепсис</a:t>
            </a:r>
          </a:p>
        </p:txBody>
      </p:sp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4656138" y="25400"/>
            <a:ext cx="2462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Febris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hectica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EC39A-A36B-47A6-B329-21D31A385475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9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ED4064-21BC-40C2-A8E4-7367383DFF8F}" type="slidenum">
              <a:rPr lang="ru-RU" smtClean="0"/>
              <a:pPr/>
              <a:t>23</a:t>
            </a:fld>
            <a:endParaRPr lang="ru-RU" smtClean="0"/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8240"/>
          <a:stretch>
            <a:fillRect/>
          </a:stretch>
        </p:blipFill>
        <p:spPr bwMode="auto">
          <a:xfrm>
            <a:off x="2667001" y="609600"/>
            <a:ext cx="6931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3124200" y="5394325"/>
            <a:ext cx="53984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/>
              <a:t>Возвратный тиф</a:t>
            </a:r>
          </a:p>
          <a:p>
            <a:r>
              <a:rPr lang="ru-RU" sz="3000"/>
              <a:t>Средиземноморская лихорадка</a:t>
            </a:r>
          </a:p>
          <a:p>
            <a:r>
              <a:rPr lang="ru-RU" sz="3000"/>
              <a:t>(периодическая болезнь)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1FB84-7E32-48C0-8571-84A5664B3EAF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16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8EE1C-077D-4E1E-893A-E1362E0290ED}" type="slidenum">
              <a:rPr lang="ru-RU" smtClean="0"/>
              <a:pPr/>
              <a:t>24</a:t>
            </a:fld>
            <a:endParaRPr lang="ru-RU" smtClean="0"/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828801" y="304801"/>
            <a:ext cx="8532813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2259014" y="5256214"/>
            <a:ext cx="69562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/>
              <a:t>Бруцеллез (болезнь Брюса)</a:t>
            </a:r>
          </a:p>
          <a:p>
            <a:r>
              <a:rPr lang="ru-RU" sz="3000"/>
              <a:t>Лимфогрануломатоз (болезнь Ходжкина)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130" y="43190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Febris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undulans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3EE50-C50D-4986-9942-034318A8CB2D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7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837BE6-226B-4D38-901C-BEABEDB4FBA3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1580271" y="655321"/>
            <a:ext cx="4419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</a:rPr>
              <a:t>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Более того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именно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анализ общих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неспеци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фических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признаков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заболевания позволил крупнейшему канадскому физиологу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Гансу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Селье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создать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учение о стрессе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об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общем адаптационном синдроме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болезнях адаптации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(1936).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6096000" y="609600"/>
          <a:ext cx="4167188" cy="5334000"/>
        </p:xfrm>
        <a:graphic>
          <a:graphicData uri="http://schemas.openxmlformats.org/presentationml/2006/ole">
            <p:oleObj spid="_x0000_s11268" name="Фотография Photo Editor" r:id="rId3" imgW="2381582" imgH="3048426" progId="">
              <p:embed/>
            </p:oleObj>
          </a:graphicData>
        </a:graphic>
      </p:graphicFrame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6475422" y="5881688"/>
            <a:ext cx="337977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500" b="1" dirty="0" err="1">
                <a:latin typeface="Times New Roman" pitchFamily="18" charset="0"/>
              </a:rPr>
              <a:t>Селье</a:t>
            </a:r>
            <a:r>
              <a:rPr lang="ru-RU" sz="2500" dirty="0">
                <a:latin typeface="Times New Roman" pitchFamily="18" charset="0"/>
              </a:rPr>
              <a:t> Ганс Гуго Бруно</a:t>
            </a:r>
          </a:p>
          <a:p>
            <a:r>
              <a:rPr lang="ru-RU" sz="2500" dirty="0">
                <a:latin typeface="Times New Roman" pitchFamily="18" charset="0"/>
              </a:rPr>
              <a:t>(</a:t>
            </a:r>
            <a:r>
              <a:rPr lang="en-US" sz="2500" dirty="0" err="1">
                <a:latin typeface="Times New Roman" pitchFamily="18" charset="0"/>
              </a:rPr>
              <a:t>Selye</a:t>
            </a:r>
            <a:r>
              <a:rPr lang="ru-RU" sz="2500" dirty="0">
                <a:latin typeface="Times New Roman" pitchFamily="18" charset="0"/>
              </a:rPr>
              <a:t>, 1907-1982)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4B7E2-7F01-45C9-A2EB-F4C58ABED1EF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11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6A52AF-3D86-43B3-BAE0-E9AC2ABCF555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1828800" y="1066800"/>
            <a:ext cx="8382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400" b="1" dirty="0"/>
              <a:t>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Следует представлять себе, что диагноз </a:t>
            </a: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для большинства заболеваний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ставится </a:t>
            </a: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400" b="1" u="sng" dirty="0" err="1">
                <a:latin typeface="Times New Roman" pitchFamily="18" charset="0"/>
                <a:cs typeface="Times New Roman" pitchFamily="18" charset="0"/>
              </a:rPr>
              <a:t>сово-купности</a:t>
            </a: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 признаков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, нередко  не имеющих черт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патогномо-ничности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42226-73B2-47CF-83AA-B3368A2E4A46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AA269-F184-4E09-A1D1-EE8E0DBEC634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1905000" y="2059816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3600" dirty="0"/>
              <a:t> 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Признаки болезни можно разделить также на 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орфологические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функциональные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Функциональные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признаки имеют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больш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 значение в оценке тяжести заболевания.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47529" y="260649"/>
            <a:ext cx="8121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UcPeriod"/>
              <a:tabLst>
                <a:tab pos="304800" algn="l"/>
              </a:tabLst>
              <a:defRPr/>
            </a:pPr>
            <a:r>
              <a:rPr lang="ru-RU" sz="3600" b="1" u="sng" dirty="0">
                <a:latin typeface="Times New Roman" pitchFamily="18" charset="0"/>
              </a:rPr>
              <a:t>Признаки болезней </a:t>
            </a:r>
          </a:p>
          <a:p>
            <a:pPr>
              <a:tabLst>
                <a:tab pos="304800" algn="l"/>
              </a:tabLst>
              <a:defRPr/>
            </a:pPr>
            <a:r>
              <a:rPr lang="ru-RU" sz="3600" dirty="0">
                <a:latin typeface="Times New Roman" pitchFamily="18" charset="0"/>
              </a:rPr>
              <a:t>(морфологические и функциональные)</a:t>
            </a:r>
          </a:p>
        </p:txBody>
      </p:sp>
    </p:spTree>
    <p:extLst>
      <p:ext uri="{BB962C8B-B14F-4D97-AF65-F5344CB8AC3E}">
        <p14:creationId xmlns="" xmlns:p14="http://schemas.microsoft.com/office/powerpoint/2010/main" val="26713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BF1D1-872E-4E66-9988-0E5BCFAE2F2B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950" y="3717033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С.С.Зимницкий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писал: «...мы пробовали уместиться на отведенной нам патологической анатомией площади, но не смогли… Мы не отбрасываем патологоанатомических корреляций…, но не ставим их во главу угла клиники, ибо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функция царит над субстратом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800" dirty="0"/>
          </a:p>
        </p:txBody>
      </p:sp>
      <p:pic>
        <p:nvPicPr>
          <p:cNvPr id="4" name="Picture 2" descr="C:\Users\User\Pictures\2014-08-27\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6" t="5534" r="4793" b="4666"/>
          <a:stretch>
            <a:fillRect/>
          </a:stretch>
        </p:blipFill>
        <p:spPr bwMode="auto">
          <a:xfrm>
            <a:off x="8154785" y="1"/>
            <a:ext cx="2411760" cy="34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7163" y="1412777"/>
            <a:ext cx="6420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С.С.Зимницким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была создана фактически первая в России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школа функциональной диагностики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087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BF1D1-872E-4E66-9988-0E5BCFAE2F2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32868" y="1124744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своем методе клинической и педагогической работы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С.С.Зимницкий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говорил так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«Я всемерно старался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уходить от постели больного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область сложных исследований и стремился быть со своими слушателями возле него, достигая разрешения диагностических и терапевтических проблем с помощью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простых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всякому доступных методов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беря за компас для наших медицинских исканий главным образом логику и опыт клинического мышления».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7448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5AEDBD-A7EC-48FE-8EDB-2F4B789BD43E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1828800" y="533401"/>
            <a:ext cx="85344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b="1" dirty="0">
                <a:latin typeface="Times New Roman" pitchFamily="18" charset="0"/>
              </a:rPr>
              <a:t>     </a:t>
            </a:r>
            <a:r>
              <a:rPr lang="ru-RU" sz="2500" b="1" u="sng" dirty="0">
                <a:latin typeface="Times New Roman" pitchFamily="18" charset="0"/>
              </a:rPr>
              <a:t>На экзамен</a:t>
            </a:r>
            <a:r>
              <a:rPr lang="ru-RU" sz="2500" b="1" dirty="0">
                <a:latin typeface="Times New Roman" pitchFamily="18" charset="0"/>
              </a:rPr>
              <a:t> студент должен принести с собой</a:t>
            </a:r>
            <a:r>
              <a:rPr lang="en-US" sz="2500" b="1" dirty="0">
                <a:latin typeface="Times New Roman" pitchFamily="18" charset="0"/>
              </a:rPr>
              <a:t>:</a:t>
            </a:r>
            <a:endParaRPr lang="ru-RU" sz="2500" b="1" dirty="0">
              <a:latin typeface="Times New Roman" pitchFamily="18" charset="0"/>
            </a:endParaRPr>
          </a:p>
          <a:p>
            <a:pPr marL="342900" indent="-342900" algn="just"/>
            <a:endParaRPr lang="ru-RU" sz="2500" b="1" dirty="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500" dirty="0">
                <a:latin typeface="Times New Roman" pitchFamily="18" charset="0"/>
              </a:rPr>
              <a:t>Зачетную книжку</a:t>
            </a:r>
          </a:p>
          <a:p>
            <a:pPr marL="342900" indent="-342900" algn="just">
              <a:buFontTx/>
              <a:buAutoNum type="arabicPeriod"/>
            </a:pPr>
            <a:endParaRPr lang="ru-RU" sz="2500" dirty="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500" dirty="0">
                <a:latin typeface="Times New Roman" pitchFamily="18" charset="0"/>
              </a:rPr>
              <a:t>Тетрадь с конспектами лекций по пропедевтике внутренних болезней  </a:t>
            </a:r>
            <a:r>
              <a:rPr lang="ru-RU" sz="2500" b="1" dirty="0">
                <a:latin typeface="Times New Roman" pitchFamily="18" charset="0"/>
              </a:rPr>
              <a:t> </a:t>
            </a:r>
            <a:endParaRPr lang="en-US" sz="2500" b="1" dirty="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500" b="1" dirty="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500" dirty="0">
                <a:latin typeface="Times New Roman" pitchFamily="18" charset="0"/>
              </a:rPr>
              <a:t>Тетрадь по практическим занятиям по пропедевтике внутренних болезней</a:t>
            </a:r>
          </a:p>
          <a:p>
            <a:pPr marL="342900" indent="-342900" algn="just">
              <a:buFontTx/>
              <a:buAutoNum type="arabicPeriod"/>
            </a:pPr>
            <a:endParaRPr lang="ru-RU" sz="2500" dirty="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500" dirty="0">
                <a:latin typeface="Times New Roman" pitchFamily="18" charset="0"/>
              </a:rPr>
              <a:t>Историю болезни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* </a:t>
            </a:r>
          </a:p>
          <a:p>
            <a:pPr marL="342900" indent="-342900" algn="just">
              <a:buFontTx/>
              <a:buAutoNum type="arabicPeriod"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___________________________</a:t>
            </a:r>
          </a:p>
          <a:p>
            <a:pPr marL="342900" indent="-342900"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Все ошибки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на которые указал преподаватель при проверке истории болезни, должны быть </a:t>
            </a: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исправлены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585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27F2B1-5941-4497-8D86-3F9C321F69BE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1752600" y="704850"/>
            <a:ext cx="89154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3200" b="1" dirty="0"/>
              <a:t>    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. Понятие о методологии диагноза</a:t>
            </a:r>
          </a:p>
          <a:p>
            <a:pPr>
              <a:tabLst>
                <a:tab pos="449263" algn="r"/>
                <a:tab pos="2636838" algn="ctr"/>
                <a:tab pos="5273675" algn="r"/>
              </a:tabLst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Диагноз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это врачебное (медицинское) заключение о состоянии здоровья пациента </a:t>
            </a:r>
          </a:p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о природе его заболевания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tabLst>
                <a:tab pos="449263" algn="r"/>
                <a:tab pos="2636838" algn="ctr"/>
                <a:tab pos="5273675" algn="r"/>
              </a:tabLst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Термин 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диагноз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происходит от греческого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= 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распознавание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», где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= 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отдельно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gnoskein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= 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Это буквально означает «знать отдельно», «знание отличия одного от  другого». </a:t>
            </a:r>
          </a:p>
        </p:txBody>
      </p:sp>
    </p:spTree>
    <p:extLst>
      <p:ext uri="{BB962C8B-B14F-4D97-AF65-F5344CB8AC3E}">
        <p14:creationId xmlns="" xmlns:p14="http://schemas.microsoft.com/office/powerpoint/2010/main" val="18165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DC918F-4FD7-4B32-B643-63813A94E60D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     </a:t>
            </a:r>
            <a:r>
              <a:rPr lang="ru-RU" sz="2200" u="sng" dirty="0">
                <a:latin typeface="Times New Roman" pitchFamily="18" charset="0"/>
              </a:rPr>
              <a:t>Распознавание  заболеваний  есть </a:t>
            </a:r>
            <a:r>
              <a:rPr lang="ru-RU" sz="2200" b="1" u="sng" dirty="0">
                <a:latin typeface="Times New Roman" pitchFamily="18" charset="0"/>
              </a:rPr>
              <a:t>процесс познания</a:t>
            </a:r>
            <a:r>
              <a:rPr lang="ru-RU" sz="2200" dirty="0">
                <a:latin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ru-RU" sz="2200" dirty="0">
                <a:latin typeface="Times New Roman" pitchFamily="18" charset="0"/>
              </a:rPr>
              <a:t>     В этом отношении к процессу познания полностью применимы </a:t>
            </a:r>
            <a:r>
              <a:rPr lang="ru-RU" sz="2200" b="1" dirty="0">
                <a:latin typeface="Times New Roman" pitchFamily="18" charset="0"/>
              </a:rPr>
              <a:t>законы диалектики</a:t>
            </a:r>
            <a:r>
              <a:rPr lang="ru-RU" sz="2200" dirty="0">
                <a:latin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ru-RU" sz="2200" dirty="0">
                <a:latin typeface="Times New Roman" pitchFamily="18" charset="0"/>
              </a:rPr>
              <a:t>     Существуют три этапа процесса познания: «</a:t>
            </a:r>
            <a:r>
              <a:rPr lang="ru-RU" sz="2200" b="1" dirty="0">
                <a:latin typeface="Times New Roman" pitchFamily="18" charset="0"/>
              </a:rPr>
              <a:t>От живого созерцания к абстрактному мышлению и от него к практике – таков диалектический путь познания  истины</a:t>
            </a:r>
            <a:r>
              <a:rPr lang="ru-RU" sz="2200" dirty="0">
                <a:latin typeface="Times New Roman" pitchFamily="18" charset="0"/>
              </a:rPr>
              <a:t>, </a:t>
            </a:r>
            <a:r>
              <a:rPr lang="ru-RU" sz="2200" b="1" dirty="0">
                <a:latin typeface="Times New Roman" pitchFamily="18" charset="0"/>
              </a:rPr>
              <a:t>познания объективной действительности</a:t>
            </a:r>
            <a:r>
              <a:rPr lang="ru-RU" sz="2200" dirty="0">
                <a:latin typeface="Times New Roman" pitchFamily="18" charset="0"/>
              </a:rPr>
              <a:t>» (Ленин, Философские тетради). </a:t>
            </a: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6881819" y="5842000"/>
            <a:ext cx="2055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Ленин</a:t>
            </a:r>
          </a:p>
          <a:p>
            <a:r>
              <a:rPr lang="ru-RU" sz="2000" dirty="0">
                <a:latin typeface="Times New Roman" pitchFamily="18" charset="0"/>
              </a:rPr>
              <a:t>Владимир Ильич</a:t>
            </a:r>
          </a:p>
          <a:p>
            <a:r>
              <a:rPr lang="ru-RU" sz="2000" dirty="0">
                <a:latin typeface="Times New Roman" pitchFamily="18" charset="0"/>
              </a:rPr>
              <a:t>(1870-1924)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1981201" y="5657850"/>
            <a:ext cx="3108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Гегель (</a:t>
            </a:r>
            <a:r>
              <a:rPr lang="en-US">
                <a:latin typeface="Times New Roman" pitchFamily="18" charset="0"/>
              </a:rPr>
              <a:t>Hegel</a:t>
            </a:r>
            <a:r>
              <a:rPr lang="ru-RU">
                <a:latin typeface="Times New Roman" pitchFamily="18" charset="0"/>
              </a:rPr>
              <a:t>)</a:t>
            </a:r>
          </a:p>
          <a:p>
            <a:r>
              <a:rPr lang="ru-RU">
                <a:latin typeface="Times New Roman" pitchFamily="18" charset="0"/>
              </a:rPr>
              <a:t>Георг Вильгельм Фридрих</a:t>
            </a:r>
          </a:p>
          <a:p>
            <a:r>
              <a:rPr lang="ru-RU">
                <a:latin typeface="Times New Roman" pitchFamily="18" charset="0"/>
              </a:rPr>
              <a:t>(1770-1831)</a:t>
            </a:r>
          </a:p>
          <a:p>
            <a:r>
              <a:rPr lang="ru-RU">
                <a:latin typeface="Times New Roman" pitchFamily="18" charset="0"/>
              </a:rPr>
              <a:t>Создатель теории диалектики</a:t>
            </a:r>
          </a:p>
        </p:txBody>
      </p:sp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2362201" y="2819401"/>
          <a:ext cx="2181225" cy="2767013"/>
        </p:xfrm>
        <a:graphic>
          <a:graphicData uri="http://schemas.openxmlformats.org/presentationml/2006/ole">
            <p:oleObj spid="_x0000_s14340" name="Фотография Photo Editor" r:id="rId3" imgW="3153215" imgH="4001058" progId="">
              <p:embed/>
            </p:oleObj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4641" y="2900334"/>
            <a:ext cx="2464632" cy="295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560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8164AF-45A7-4885-949C-E416D80CCABE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1524000" y="449263"/>
            <a:ext cx="88392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400" dirty="0"/>
              <a:t>     </a:t>
            </a:r>
            <a:r>
              <a:rPr lang="ru-RU" sz="3600" dirty="0">
                <a:latin typeface="Times New Roman" pitchFamily="18" charset="0"/>
              </a:rPr>
              <a:t>В процессе распознавания заболеваний имеется та же последовательность: </a:t>
            </a:r>
          </a:p>
          <a:p>
            <a:pPr marL="342900" indent="-342900" algn="just">
              <a:buFontTx/>
              <a:buAutoNum type="arabicParenR"/>
              <a:tabLst>
                <a:tab pos="449263" algn="r"/>
                <a:tab pos="2636838" algn="ctr"/>
                <a:tab pos="5273675" algn="r"/>
              </a:tabLst>
            </a:pPr>
            <a:r>
              <a:rPr lang="ru-RU" sz="3600" dirty="0">
                <a:latin typeface="Times New Roman" pitchFamily="18" charset="0"/>
              </a:rPr>
              <a:t> выявление признаков заболеваний – </a:t>
            </a:r>
            <a:r>
              <a:rPr lang="ru-RU" sz="3600" b="1" u="sng" dirty="0">
                <a:latin typeface="Times New Roman" pitchFamily="18" charset="0"/>
              </a:rPr>
              <a:t>живое созерцание</a:t>
            </a:r>
            <a:r>
              <a:rPr lang="ru-RU" sz="3600" dirty="0">
                <a:latin typeface="Times New Roman" pitchFamily="18" charset="0"/>
              </a:rPr>
              <a:t>; </a:t>
            </a:r>
          </a:p>
          <a:p>
            <a:pPr marL="342900" indent="-342900" algn="just">
              <a:buFontTx/>
              <a:buAutoNum type="arabicParenR"/>
              <a:tabLst>
                <a:tab pos="449263" algn="r"/>
                <a:tab pos="2636838" algn="ctr"/>
                <a:tab pos="5273675" algn="r"/>
              </a:tabLst>
            </a:pPr>
            <a:r>
              <a:rPr lang="ru-RU" sz="3600" dirty="0">
                <a:latin typeface="Times New Roman" pitchFamily="18" charset="0"/>
              </a:rPr>
              <a:t> анализ и синтез полученных данных – </a:t>
            </a:r>
            <a:r>
              <a:rPr lang="ru-RU" sz="3600" b="1" u="sng" dirty="0">
                <a:latin typeface="Times New Roman" pitchFamily="18" charset="0"/>
              </a:rPr>
              <a:t>абстрактное мышление</a:t>
            </a:r>
            <a:r>
              <a:rPr lang="ru-RU" sz="3600" b="1" dirty="0">
                <a:latin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</a:rPr>
              <a:t>(установление более или менее вероятного диагноза); </a:t>
            </a:r>
          </a:p>
          <a:p>
            <a:pPr marL="342900" indent="-342900" algn="just">
              <a:buFontTx/>
              <a:buAutoNum type="arabicParenR"/>
              <a:tabLst>
                <a:tab pos="449263" algn="r"/>
                <a:tab pos="2636838" algn="ctr"/>
                <a:tab pos="5273675" algn="r"/>
              </a:tabLst>
            </a:pPr>
            <a:r>
              <a:rPr lang="ru-RU" sz="3600" dirty="0">
                <a:latin typeface="Times New Roman" pitchFamily="18" charset="0"/>
              </a:rPr>
              <a:t> проверка правильности этого диагноза путем лечения –  это </a:t>
            </a:r>
            <a:r>
              <a:rPr lang="ru-RU" sz="3600" b="1" u="sng" dirty="0">
                <a:latin typeface="Times New Roman" pitchFamily="18" charset="0"/>
              </a:rPr>
              <a:t>практика</a:t>
            </a:r>
            <a:r>
              <a:rPr lang="ru-RU" sz="36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96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06340-1FCD-4C54-B20D-B1ED713ACA67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1691559" y="332656"/>
            <a:ext cx="878497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3200" b="1" dirty="0"/>
              <a:t>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Симптомы и синдромы</a:t>
            </a:r>
          </a:p>
          <a:p>
            <a:pPr>
              <a:tabLst>
                <a:tab pos="449263" algn="r"/>
                <a:tab pos="2636838" algn="ctr"/>
                <a:tab pos="5273675" algn="r"/>
              </a:tabLst>
            </a:pPr>
            <a:endParaRPr lang="ru-RU" sz="1000" b="1" dirty="0"/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800" dirty="0">
                <a:latin typeface="Times New Roman" pitchFamily="18" charset="0"/>
              </a:rPr>
              <a:t>     При расспросе  и дальнейшем обследовании пациента – </a:t>
            </a:r>
            <a:r>
              <a:rPr lang="ru-RU" sz="2800" dirty="0" err="1">
                <a:latin typeface="Times New Roman" pitchFamily="18" charset="0"/>
              </a:rPr>
              <a:t>физикальном</a:t>
            </a:r>
            <a:r>
              <a:rPr lang="ru-RU" sz="2800" dirty="0">
                <a:latin typeface="Times New Roman" pitchFamily="18" charset="0"/>
              </a:rPr>
              <a:t> и лабораторно-инструментальном – врач выявляет </a:t>
            </a:r>
            <a:r>
              <a:rPr lang="ru-RU" sz="2800" b="1" dirty="0">
                <a:latin typeface="Times New Roman" pitchFamily="18" charset="0"/>
              </a:rPr>
              <a:t>симптомы</a:t>
            </a:r>
            <a:r>
              <a:rPr lang="ru-RU" sz="2800" dirty="0">
                <a:latin typeface="Times New Roman" pitchFamily="18" charset="0"/>
              </a:rPr>
              <a:t> и на основе их анализа ставит диагноз заболевания (и чем большее количество симптомов удается выявить, тем, в принципе, точнее ставится диагноз).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800" dirty="0">
                <a:latin typeface="Times New Roman" pitchFamily="18" charset="0"/>
              </a:rPr>
              <a:t>    </a:t>
            </a:r>
            <a:r>
              <a:rPr lang="ru-RU" sz="2800" u="sng" dirty="0">
                <a:latin typeface="Times New Roman" pitchFamily="18" charset="0"/>
              </a:rPr>
              <a:t>Однако во многих случаях, тем не менее, именно обилие симптомов в известной мере и затрудняет диагностику</a:t>
            </a:r>
            <a:r>
              <a:rPr lang="ru-RU" sz="2800" dirty="0">
                <a:latin typeface="Times New Roman" pitchFamily="18" charset="0"/>
              </a:rPr>
              <a:t>.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800" dirty="0">
                <a:latin typeface="Times New Roman" pitchFamily="18" charset="0"/>
              </a:rPr>
              <a:t>    Поэтому для систематизации симптомов и облегчения постановки диагноза стало оправданным и необходимым </a:t>
            </a:r>
            <a:r>
              <a:rPr lang="ru-RU" sz="2800" u="sng" dirty="0">
                <a:latin typeface="Times New Roman" pitchFamily="18" charset="0"/>
              </a:rPr>
              <a:t>объединение симптомов</a:t>
            </a:r>
            <a:r>
              <a:rPr lang="ru-RU" sz="2800" dirty="0">
                <a:latin typeface="Times New Roman" pitchFamily="18" charset="0"/>
              </a:rPr>
              <a:t> в так называемые </a:t>
            </a:r>
            <a:r>
              <a:rPr lang="ru-RU" sz="2800" b="1" u="sng" dirty="0">
                <a:latin typeface="Times New Roman" pitchFamily="18" charset="0"/>
              </a:rPr>
              <a:t>синдромы</a:t>
            </a:r>
            <a:r>
              <a:rPr lang="ru-RU" sz="2800" dirty="0">
                <a:latin typeface="Times New Roman" pitchFamily="18" charset="0"/>
              </a:rPr>
              <a:t>.    </a:t>
            </a:r>
          </a:p>
        </p:txBody>
      </p:sp>
    </p:spTree>
    <p:extLst>
      <p:ext uri="{BB962C8B-B14F-4D97-AF65-F5344CB8AC3E}">
        <p14:creationId xmlns="" xmlns:p14="http://schemas.microsoft.com/office/powerpoint/2010/main" val="31411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B31B13-1220-463C-A0B8-BDA5098CC370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117763" name="Rectangle 2"/>
          <p:cNvSpPr>
            <a:spLocks noChangeArrowheads="1"/>
          </p:cNvSpPr>
          <p:nvPr/>
        </p:nvSpPr>
        <p:spPr bwMode="auto">
          <a:xfrm>
            <a:off x="1828801" y="457201"/>
            <a:ext cx="852487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</a:rPr>
              <a:t>     </a:t>
            </a:r>
            <a:r>
              <a:rPr lang="ru-RU" sz="3200" dirty="0">
                <a:latin typeface="Times New Roman" pitchFamily="18" charset="0"/>
              </a:rPr>
              <a:t>«</a:t>
            </a:r>
            <a:r>
              <a:rPr lang="ru-RU" sz="3200" b="1" u="sng" dirty="0">
                <a:latin typeface="Times New Roman" pitchFamily="18" charset="0"/>
              </a:rPr>
              <a:t>Синдром</a:t>
            </a:r>
            <a:r>
              <a:rPr lang="ru-RU" sz="3200" dirty="0">
                <a:latin typeface="Times New Roman" pitchFamily="18" charset="0"/>
              </a:rPr>
              <a:t>» – это совокупность симптомов (греч. «</a:t>
            </a:r>
            <a:r>
              <a:rPr lang="en-US" sz="3200" dirty="0">
                <a:latin typeface="Times New Roman" pitchFamily="18" charset="0"/>
              </a:rPr>
              <a:t>syndrome</a:t>
            </a:r>
            <a:r>
              <a:rPr lang="ru-RU" sz="3200" dirty="0">
                <a:latin typeface="Times New Roman" pitchFamily="18" charset="0"/>
              </a:rPr>
              <a:t>» = «скопление»; лат. «</a:t>
            </a:r>
            <a:r>
              <a:rPr lang="en-US" sz="3200" dirty="0">
                <a:latin typeface="Times New Roman" pitchFamily="18" charset="0"/>
              </a:rPr>
              <a:t>sin</a:t>
            </a:r>
            <a:r>
              <a:rPr lang="ru-RU" sz="3200" dirty="0">
                <a:latin typeface="Times New Roman" pitchFamily="18" charset="0"/>
              </a:rPr>
              <a:t>» = «совместно», «</a:t>
            </a:r>
            <a:r>
              <a:rPr lang="en-US" sz="3200" dirty="0" err="1">
                <a:latin typeface="Times New Roman" pitchFamily="18" charset="0"/>
              </a:rPr>
              <a:t>dromos</a:t>
            </a:r>
            <a:r>
              <a:rPr lang="ru-RU" sz="3200" dirty="0">
                <a:latin typeface="Times New Roman" pitchFamily="18" charset="0"/>
              </a:rPr>
              <a:t>» = «проведение»), характерных для заболеваний той или иной системы. </a:t>
            </a:r>
          </a:p>
          <a:p>
            <a:pPr algn="just"/>
            <a:r>
              <a:rPr lang="ru-RU" sz="3200" dirty="0">
                <a:latin typeface="Times New Roman" pitchFamily="18" charset="0"/>
              </a:rPr>
              <a:t>     Выделение синдромов – это важный и необходимый этап на пути к правильному диагнозу. </a:t>
            </a:r>
          </a:p>
          <a:p>
            <a:pPr algn="just"/>
            <a:r>
              <a:rPr lang="ru-RU" sz="3200" dirty="0"/>
              <a:t>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Большинство ученых считает, что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синдром – это закономерное сочетание симптомов, объединенное общим патогенезом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Меди-цинский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энциклопедический словарь, 2003).</a:t>
            </a:r>
          </a:p>
        </p:txBody>
      </p:sp>
    </p:spTree>
    <p:extLst>
      <p:ext uri="{BB962C8B-B14F-4D97-AF65-F5344CB8AC3E}">
        <p14:creationId xmlns="" xmlns:p14="http://schemas.microsoft.com/office/powerpoint/2010/main" val="23044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BF1D1-872E-4E66-9988-0E5BCFAE2F2B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47903" y="285729"/>
            <a:ext cx="5870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Синдром скопления жидкости в плевральной полости</a:t>
            </a:r>
          </a:p>
          <a:p>
            <a:r>
              <a:rPr lang="ru-RU" dirty="0">
                <a:latin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</a:rPr>
              <a:t>синдром плеврального выпота</a:t>
            </a:r>
            <a:r>
              <a:rPr lang="ru-RU" dirty="0">
                <a:latin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245761" name="Picture 1"/>
          <p:cNvPicPr>
            <a:picLocks noChangeAspect="1" noChangeArrowheads="1"/>
          </p:cNvPicPr>
          <p:nvPr/>
        </p:nvPicPr>
        <p:blipFill>
          <a:blip r:embed="rId2" cstate="print"/>
          <a:srcRect l="1569" t="4059" r="2719"/>
          <a:stretch>
            <a:fillRect/>
          </a:stretch>
        </p:blipFill>
        <p:spPr bwMode="auto">
          <a:xfrm>
            <a:off x="4024298" y="1214422"/>
            <a:ext cx="4143404" cy="3211346"/>
          </a:xfrm>
          <a:prstGeom prst="rect">
            <a:avLst/>
          </a:prstGeom>
          <a:noFill/>
        </p:spPr>
      </p:pic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1524001" y="-461665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latin typeface="Arial" pitchFamily="34" charset="0"/>
              </a:rPr>
              <a:t/>
            </a:r>
            <a:br>
              <a:rPr lang="ru-RU">
                <a:latin typeface="Arial" pitchFamily="34" charset="0"/>
              </a:rPr>
            </a:br>
            <a:endParaRPr lang="ru-RU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9720" y="4500570"/>
            <a:ext cx="8643998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arenR"/>
            </a:pPr>
            <a:r>
              <a:rPr lang="ru-RU" sz="2150" dirty="0">
                <a:latin typeface="Times New Roman" pitchFamily="18" charset="0"/>
              </a:rPr>
              <a:t>Жалобы  –  чувство тяжести  в пораженной стороне грудной клетки.</a:t>
            </a:r>
          </a:p>
          <a:p>
            <a:pPr marL="514350" indent="-514350" algn="just">
              <a:buAutoNum type="arabicParenR"/>
            </a:pPr>
            <a:r>
              <a:rPr lang="ru-RU" sz="2150" dirty="0">
                <a:latin typeface="Times New Roman" pitchFamily="18" charset="0"/>
              </a:rPr>
              <a:t>Осмотр  –  сглаживание межреберных промежутков.</a:t>
            </a:r>
          </a:p>
          <a:p>
            <a:pPr marL="514350" indent="-514350" algn="just">
              <a:buAutoNum type="arabicParenR"/>
            </a:pPr>
            <a:r>
              <a:rPr lang="ru-RU" sz="2150" dirty="0">
                <a:latin typeface="Times New Roman" pitchFamily="18" charset="0"/>
              </a:rPr>
              <a:t>Пальпация – ослабление (вплоть до отсутствия) голосового дрожания.</a:t>
            </a:r>
          </a:p>
          <a:p>
            <a:pPr marL="514350" indent="-514350" algn="just">
              <a:buAutoNum type="arabicParenR"/>
            </a:pPr>
            <a:r>
              <a:rPr lang="ru-RU" sz="2150" dirty="0">
                <a:latin typeface="Times New Roman" pitchFamily="18" charset="0"/>
              </a:rPr>
              <a:t>Перкуссия  –  тупой </a:t>
            </a:r>
            <a:r>
              <a:rPr lang="ru-RU" sz="2150" dirty="0" err="1">
                <a:latin typeface="Times New Roman" pitchFamily="18" charset="0"/>
              </a:rPr>
              <a:t>перкуторный</a:t>
            </a:r>
            <a:r>
              <a:rPr lang="ru-RU" sz="2150" dirty="0">
                <a:latin typeface="Times New Roman" pitchFamily="18" charset="0"/>
              </a:rPr>
              <a:t> звук.</a:t>
            </a:r>
          </a:p>
          <a:p>
            <a:pPr marL="514350" indent="-514350" algn="just">
              <a:buAutoNum type="arabicParenR"/>
            </a:pPr>
            <a:r>
              <a:rPr lang="ru-RU" sz="2150" dirty="0">
                <a:latin typeface="Times New Roman" pitchFamily="18" charset="0"/>
              </a:rPr>
              <a:t>Аускультация  –  отсутствие дыхательного шума. </a:t>
            </a:r>
            <a:endParaRPr lang="ru-RU" sz="2150" dirty="0"/>
          </a:p>
        </p:txBody>
      </p:sp>
    </p:spTree>
    <p:extLst>
      <p:ext uri="{BB962C8B-B14F-4D97-AF65-F5344CB8AC3E}">
        <p14:creationId xmlns="" xmlns:p14="http://schemas.microsoft.com/office/powerpoint/2010/main" val="38633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BF1D1-872E-4E66-9988-0E5BCFAE2F2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31504" y="620689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</a:rPr>
              <a:t>     </a:t>
            </a:r>
            <a:r>
              <a:rPr lang="ru-RU" sz="2800" dirty="0">
                <a:latin typeface="Times New Roman" pitchFamily="18" charset="0"/>
              </a:rPr>
              <a:t>В данном случае тезис «</a:t>
            </a:r>
            <a:r>
              <a:rPr lang="ru-RU" sz="2800" b="1" dirty="0">
                <a:latin typeface="Times New Roman" pitchFamily="18" charset="0"/>
              </a:rPr>
              <a:t>общность патогенеза</a:t>
            </a:r>
            <a:r>
              <a:rPr lang="ru-RU" sz="2800" dirty="0">
                <a:latin typeface="Times New Roman" pitchFamily="18" charset="0"/>
              </a:rPr>
              <a:t>» понятен и он правилен (как основа объединения этих симптомов в синдром), так как сам</a:t>
            </a:r>
            <a:r>
              <a:rPr lang="en-US" sz="2800" dirty="0">
                <a:latin typeface="Times New Roman" pitchFamily="18" charset="0"/>
              </a:rPr>
              <a:t>ó</a:t>
            </a:r>
            <a:r>
              <a:rPr lang="ru-RU" sz="2800" dirty="0">
                <a:latin typeface="Times New Roman" pitchFamily="18" charset="0"/>
              </a:rPr>
              <a:t> скопление жидкости [сам</a:t>
            </a:r>
            <a:r>
              <a:rPr lang="en-US" sz="2800" dirty="0">
                <a:latin typeface="Times New Roman" pitchFamily="18" charset="0"/>
              </a:rPr>
              <a:t>ó</a:t>
            </a:r>
            <a:r>
              <a:rPr lang="ru-RU" sz="2800" dirty="0">
                <a:latin typeface="Times New Roman" pitchFamily="18" charset="0"/>
              </a:rPr>
              <a:t> по себе, «само собой»] объясняет эти симптомы, </a:t>
            </a:r>
          </a:p>
          <a:p>
            <a:pPr algn="just"/>
            <a:endParaRPr lang="ru-RU" sz="2800" dirty="0">
              <a:latin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</a:rPr>
              <a:t>    однако</a:t>
            </a:r>
            <a:r>
              <a:rPr lang="ru-RU" sz="2800" dirty="0">
                <a:latin typeface="Times New Roman" pitchFamily="18" charset="0"/>
              </a:rPr>
              <a:t> патогенез </a:t>
            </a:r>
            <a:r>
              <a:rPr lang="ru-RU" sz="2800" dirty="0" err="1">
                <a:latin typeface="Times New Roman" pitchFamily="18" charset="0"/>
              </a:rPr>
              <a:t>самог</a:t>
            </a:r>
            <a:r>
              <a:rPr lang="en-US" sz="2800" dirty="0">
                <a:latin typeface="Times New Roman" pitchFamily="18" charset="0"/>
              </a:rPr>
              <a:t>ó</a:t>
            </a:r>
            <a:r>
              <a:rPr lang="ru-RU" sz="2800" dirty="0">
                <a:latin typeface="Times New Roman" pitchFamily="18" charset="0"/>
              </a:rPr>
              <a:t> скопления жидкости может быть самым разным (застой [сердечная недостаточность], воспаление, туберкулез, ревматизм, опухоли и т.д.), и в этом контексте симптомы объединяются в синдром уже не общностью патогенеза, а </a:t>
            </a:r>
            <a:r>
              <a:rPr lang="ru-RU" sz="2800" b="1" dirty="0">
                <a:latin typeface="Times New Roman" pitchFamily="18" charset="0"/>
              </a:rPr>
              <a:t>общностью клинических проявлений</a:t>
            </a:r>
            <a:r>
              <a:rPr lang="ru-RU" sz="2800" dirty="0">
                <a:latin typeface="Times New Roman" pitchFamily="18" charset="0"/>
              </a:rPr>
              <a:t> (так как патогенез в этом контексте – различный). 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46524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56E854-D08E-4A09-A029-CC5E9744DB16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731226" y="202438"/>
            <a:ext cx="87572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2800" dirty="0"/>
              <a:t>     </a:t>
            </a:r>
            <a:r>
              <a:rPr lang="ru-RU" sz="2800" dirty="0">
                <a:latin typeface="Times New Roman" pitchFamily="18" charset="0"/>
              </a:rPr>
              <a:t>Академик </a:t>
            </a:r>
            <a:r>
              <a:rPr lang="ru-RU" sz="2800" b="1" u="sng" dirty="0" err="1">
                <a:latin typeface="Times New Roman" pitchFamily="18" charset="0"/>
              </a:rPr>
              <a:t>В.А.Алмазов</a:t>
            </a:r>
            <a:r>
              <a:rPr lang="ru-RU" sz="2800" dirty="0">
                <a:latin typeface="Times New Roman" pitchFamily="18" charset="0"/>
              </a:rPr>
              <a:t> (2001) отмечает, что             «с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>
                <a:latin typeface="Times New Roman" pitchFamily="18" charset="0"/>
              </a:rPr>
              <a:t>равильностью этого определения [синдром – это совокупность симптомов, объединенных общностью патогенеза] трудно согласиться, поскольку </a:t>
            </a:r>
            <a:r>
              <a:rPr lang="ru-RU" sz="2800" u="sng" dirty="0">
                <a:latin typeface="Times New Roman" pitchFamily="18" charset="0"/>
              </a:rPr>
              <a:t>в основе синдрома</a:t>
            </a:r>
            <a:r>
              <a:rPr lang="ru-RU" sz="2800" dirty="0">
                <a:latin typeface="Times New Roman" pitchFamily="18" charset="0"/>
              </a:rPr>
              <a:t> лежит как раз </a:t>
            </a:r>
            <a:r>
              <a:rPr lang="ru-RU" sz="2800" u="sng" dirty="0">
                <a:latin typeface="Times New Roman" pitchFamily="18" charset="0"/>
              </a:rPr>
              <a:t>не общность патогенеза</a:t>
            </a:r>
            <a:r>
              <a:rPr lang="ru-RU" sz="2800" dirty="0">
                <a:latin typeface="Times New Roman" pitchFamily="18" charset="0"/>
              </a:rPr>
              <a:t>, а </a:t>
            </a:r>
            <a:r>
              <a:rPr lang="ru-RU" sz="2800" b="1" u="sng" dirty="0">
                <a:latin typeface="Times New Roman" pitchFamily="18" charset="0"/>
              </a:rPr>
              <a:t>сходство клинических проявлений</a:t>
            </a:r>
            <a:r>
              <a:rPr lang="ru-RU" sz="2800" dirty="0">
                <a:latin typeface="Times New Roman" pitchFamily="18" charset="0"/>
              </a:rPr>
              <a:t>». 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1905000" y="2895601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     </a:t>
            </a:r>
            <a:endParaRPr lang="ru-RU" sz="2000"/>
          </a:p>
        </p:txBody>
      </p:sp>
      <p:graphicFrame>
        <p:nvGraphicFramePr>
          <p:cNvPr id="33794" name="Object 0"/>
          <p:cNvGraphicFramePr>
            <a:graphicFrameLocks noChangeAspect="1"/>
          </p:cNvGraphicFramePr>
          <p:nvPr>
            <p:extLst/>
          </p:nvPr>
        </p:nvGraphicFramePr>
        <p:xfrm>
          <a:off x="5410076" y="2871275"/>
          <a:ext cx="5257800" cy="3581400"/>
        </p:xfrm>
        <a:graphic>
          <a:graphicData uri="http://schemas.openxmlformats.org/presentationml/2006/ole">
            <p:oleObj spid="_x0000_s15366" name="Фотография Photo Editor" r:id="rId3" imgW="6706536" imgH="4723810" progId="">
              <p:embed/>
            </p:oleObj>
          </a:graphicData>
        </a:graphic>
      </p:graphicFrame>
      <p:graphicFrame>
        <p:nvGraphicFramePr>
          <p:cNvPr id="33795" name="Object 1"/>
          <p:cNvGraphicFramePr>
            <a:graphicFrameLocks noChangeAspect="1"/>
          </p:cNvGraphicFramePr>
          <p:nvPr>
            <p:extLst/>
          </p:nvPr>
        </p:nvGraphicFramePr>
        <p:xfrm>
          <a:off x="1731226" y="3262314"/>
          <a:ext cx="3505200" cy="3278187"/>
        </p:xfrm>
        <a:graphic>
          <a:graphicData uri="http://schemas.openxmlformats.org/presentationml/2006/ole">
            <p:oleObj spid="_x0000_s15367" name="Фотография Photo Editor" r:id="rId4" imgW="1905266" imgH="1781424" progId="">
              <p:embed/>
            </p:oleObj>
          </a:graphicData>
        </a:graphic>
      </p:graphicFrame>
      <p:sp>
        <p:nvSpPr>
          <p:cNvPr id="33799" name="Прямоугольник 6"/>
          <p:cNvSpPr>
            <a:spLocks noChangeArrowheads="1"/>
          </p:cNvSpPr>
          <p:nvPr/>
        </p:nvSpPr>
        <p:spPr bwMode="auto">
          <a:xfrm>
            <a:off x="7392144" y="6519862"/>
            <a:ext cx="1601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(Казань, 1993 г.)</a:t>
            </a:r>
            <a:endParaRPr lang="ru-RU" sz="1600"/>
          </a:p>
        </p:txBody>
      </p:sp>
    </p:spTree>
    <p:extLst>
      <p:ext uri="{BB962C8B-B14F-4D97-AF65-F5344CB8AC3E}">
        <p14:creationId xmlns="" xmlns:p14="http://schemas.microsoft.com/office/powerpoint/2010/main" val="37454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BF1D1-872E-4E66-9988-0E5BCFAE2F2B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57818" y="404665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Синдром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не является нозологической единицей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т.к. может проявляться при разных заболеваниях.   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Наименование синдромов указывает на [называется]  1)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патологии органа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системы,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носит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имя врача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нескольких врачей, впервые и  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наиболее точно описавших данный синдром или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фамилию больного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 которого впервые выявлен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данный синдром или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фамилию вымышленного литературного героя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бытовой «прототип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[синдром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Такоцубо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»].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42844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BF1D1-872E-4E66-9988-0E5BCFAE2F2B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38282" y="1785926"/>
            <a:ext cx="8715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Н.А.Мухин и В.С.Моисеев (2007) дают и такое определение синдрома: 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синдром – это группа симптомов и признаков нарушения функций организма,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объе-диненных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между собой анатомическими, физиологическими и биохимическими особенностями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55427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94D3D0-8686-4FF7-9CF0-6E232C3B161A}" type="slidenum">
              <a:rPr lang="ru-RU" sz="1400" i="0"/>
              <a:pPr eaLnBrk="1" hangingPunct="1"/>
              <a:t>4</a:t>
            </a:fld>
            <a:endParaRPr lang="ru-RU" sz="1400" i="0"/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03389" y="530426"/>
            <a:ext cx="8740775" cy="4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04800" algn="l"/>
              </a:tabLst>
              <a:defRPr/>
            </a:pPr>
            <a:r>
              <a:rPr lang="ru-RU" sz="2400" dirty="0">
                <a:latin typeface="Times New Roman" pitchFamily="18" charset="0"/>
              </a:rPr>
              <a:t>ПЛАН ЛЕКЦИИ</a:t>
            </a:r>
            <a:r>
              <a:rPr lang="en-US" sz="2400" dirty="0">
                <a:latin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</a:endParaRPr>
          </a:p>
          <a:p>
            <a:pPr algn="ctr">
              <a:tabLst>
                <a:tab pos="304800" algn="l"/>
              </a:tabLst>
              <a:defRPr/>
            </a:pPr>
            <a:endParaRPr lang="ru-RU" sz="1050" dirty="0">
              <a:latin typeface="Times New Roman" pitchFamily="18" charset="0"/>
            </a:endParaRPr>
          </a:p>
          <a:p>
            <a:pPr marL="457200" indent="-457200" algn="just">
              <a:tabLst>
                <a:tab pos="304800" algn="l"/>
              </a:tabLst>
              <a:defRPr/>
            </a:pPr>
            <a:r>
              <a:rPr lang="en-US" sz="2400" dirty="0">
                <a:latin typeface="Times New Roman" pitchFamily="18" charset="0"/>
              </a:rPr>
              <a:t>I</a:t>
            </a:r>
            <a:r>
              <a:rPr lang="ru-RU" sz="1600" dirty="0">
                <a:latin typeface="Times New Roman" pitchFamily="18" charset="0"/>
              </a:rPr>
              <a:t>.    </a:t>
            </a:r>
            <a:r>
              <a:rPr lang="ru-RU" dirty="0">
                <a:latin typeface="Times New Roman" pitchFamily="18" charset="0"/>
              </a:rPr>
              <a:t>Вступление. </a:t>
            </a:r>
          </a:p>
          <a:p>
            <a:pPr marL="457200" indent="-457200" algn="just">
              <a:tabLst>
                <a:tab pos="304800" algn="l"/>
              </a:tabLst>
              <a:defRPr/>
            </a:pPr>
            <a:r>
              <a:rPr lang="ru-RU" dirty="0">
                <a:latin typeface="Times New Roman" pitchFamily="18" charset="0"/>
              </a:rPr>
              <a:t>      Расшифровка слова «пропедевтика». </a:t>
            </a:r>
          </a:p>
          <a:p>
            <a:pPr marL="457200" indent="-457200" algn="just">
              <a:tabLst>
                <a:tab pos="304800" algn="l"/>
              </a:tabLst>
              <a:defRPr/>
            </a:pPr>
            <a:r>
              <a:rPr lang="ru-RU" dirty="0">
                <a:latin typeface="Times New Roman" pitchFamily="18" charset="0"/>
              </a:rPr>
              <a:t>      Разделы пропедевтики  внутренних болезней.</a:t>
            </a:r>
          </a:p>
          <a:p>
            <a:pPr marL="457200" indent="-457200" algn="just">
              <a:tabLst>
                <a:tab pos="304800" algn="l"/>
              </a:tabLst>
              <a:defRPr/>
            </a:pPr>
            <a:r>
              <a:rPr lang="ru-RU" dirty="0">
                <a:latin typeface="Times New Roman" pitchFamily="18" charset="0"/>
              </a:rPr>
              <a:t>      Задачи пропедевтики внутренних болезней.</a:t>
            </a:r>
          </a:p>
          <a:p>
            <a:pPr marL="457200" indent="-457200" algn="just">
              <a:tabLst>
                <a:tab pos="304800" algn="l"/>
              </a:tabLst>
              <a:defRPr/>
            </a:pPr>
            <a:endParaRPr lang="ru-RU" dirty="0">
              <a:latin typeface="Times New Roman" pitchFamily="18" charset="0"/>
            </a:endParaRPr>
          </a:p>
          <a:p>
            <a:pPr marL="514350" indent="-514350" algn="just">
              <a:tabLst>
                <a:tab pos="304800" algn="l"/>
              </a:tabLst>
              <a:defRPr/>
            </a:pPr>
            <a:r>
              <a:rPr lang="en-US" dirty="0" smtClean="0">
                <a:latin typeface="Times New Roman" pitchFamily="18" charset="0"/>
              </a:rPr>
              <a:t>II.   </a:t>
            </a:r>
            <a:r>
              <a:rPr lang="ru-RU" dirty="0" smtClean="0">
                <a:latin typeface="Times New Roman" pitchFamily="18" charset="0"/>
              </a:rPr>
              <a:t>Понятие </a:t>
            </a:r>
            <a:r>
              <a:rPr lang="ru-RU" dirty="0">
                <a:latin typeface="Times New Roman" pitchFamily="18" charset="0"/>
              </a:rPr>
              <a:t>о болезни (заболевании). </a:t>
            </a:r>
          </a:p>
          <a:p>
            <a:pPr marL="514350" indent="-514350" algn="just">
              <a:buFontTx/>
              <a:buAutoNum type="romanUcPeriod" startAt="2"/>
              <a:tabLst>
                <a:tab pos="304800" algn="l"/>
              </a:tabLst>
              <a:defRPr/>
            </a:pPr>
            <a:endParaRPr lang="ru-RU" dirty="0">
              <a:latin typeface="Times New Roman" pitchFamily="18" charset="0"/>
            </a:endParaRPr>
          </a:p>
          <a:p>
            <a:pPr algn="just">
              <a:tabLst>
                <a:tab pos="304800" algn="l"/>
              </a:tabLst>
              <a:defRPr/>
            </a:pPr>
            <a:r>
              <a:rPr lang="en-US" dirty="0">
                <a:latin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Стадии </a:t>
            </a:r>
            <a:r>
              <a:rPr lang="ru-RU" dirty="0">
                <a:latin typeface="Times New Roman" pitchFamily="18" charset="0"/>
              </a:rPr>
              <a:t>болезни (заболевания) 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</a:rPr>
              <a:t> компенсированная,  </a:t>
            </a:r>
          </a:p>
          <a:p>
            <a:pPr algn="just">
              <a:tabLst>
                <a:tab pos="304800" algn="l"/>
              </a:tabLst>
              <a:defRPr/>
            </a:pPr>
            <a:r>
              <a:rPr lang="ru-RU" dirty="0">
                <a:latin typeface="Times New Roman" pitchFamily="18" charset="0"/>
              </a:rPr>
              <a:t>       декомпенсированная.</a:t>
            </a:r>
          </a:p>
          <a:p>
            <a:pPr algn="just">
              <a:tabLst>
                <a:tab pos="304800" algn="l"/>
              </a:tabLst>
              <a:defRPr/>
            </a:pPr>
            <a:endParaRPr lang="ru-RU" dirty="0">
              <a:latin typeface="Times New Roman" pitchFamily="18" charset="0"/>
            </a:endParaRPr>
          </a:p>
          <a:p>
            <a:pPr marL="457200" indent="-457200" algn="just">
              <a:tabLst>
                <a:tab pos="304800" algn="l"/>
              </a:tabLst>
              <a:defRPr/>
            </a:pPr>
            <a:r>
              <a:rPr lang="en-US" dirty="0">
                <a:latin typeface="Times New Roman" pitchFamily="18" charset="0"/>
              </a:rPr>
              <a:t>IV</a:t>
            </a:r>
            <a:r>
              <a:rPr lang="ru-RU" dirty="0">
                <a:latin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Признаки </a:t>
            </a:r>
            <a:r>
              <a:rPr lang="ru-RU" dirty="0">
                <a:latin typeface="Times New Roman" pitchFamily="18" charset="0"/>
              </a:rPr>
              <a:t>заболевания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</a:rPr>
              <a:t> специфические, неспецифические</a:t>
            </a:r>
            <a:r>
              <a:rPr lang="ru-RU" dirty="0" smtClean="0">
                <a:latin typeface="Times New Roman" pitchFamily="18" charset="0"/>
              </a:rPr>
              <a:t>.</a:t>
            </a:r>
          </a:p>
          <a:p>
            <a:pPr marL="457200" indent="-457200" algn="just">
              <a:tabLst>
                <a:tab pos="304800" algn="l"/>
              </a:tabLst>
              <a:defRPr/>
            </a:pPr>
            <a:endParaRPr lang="ru-RU" dirty="0" smtClean="0">
              <a:latin typeface="Times New Roman" pitchFamily="18" charset="0"/>
            </a:endParaRPr>
          </a:p>
          <a:p>
            <a:pPr marL="457200" indent="-457200" algn="just">
              <a:tabLst>
                <a:tab pos="304800" algn="l"/>
              </a:tabLst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FA035-68CD-4502-A2D1-6DE9397D8684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28867" y="4407826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tabLst>
                <a:tab pos="304800" algn="l"/>
              </a:tabLst>
              <a:defRPr/>
            </a:pPr>
            <a:r>
              <a:rPr lang="en-US" dirty="0" smtClean="0">
                <a:latin typeface="Times New Roman" pitchFamily="18" charset="0"/>
              </a:rPr>
              <a:t>V.    </a:t>
            </a:r>
            <a:r>
              <a:rPr lang="ru-RU" dirty="0" smtClean="0">
                <a:latin typeface="Times New Roman" pitchFamily="18" charset="0"/>
              </a:rPr>
              <a:t>Признаки болезней (морфологические и </a:t>
            </a:r>
            <a:endParaRPr lang="en-US" dirty="0" smtClean="0">
              <a:latin typeface="Times New Roman" pitchFamily="18" charset="0"/>
            </a:endParaRPr>
          </a:p>
          <a:p>
            <a:pPr marL="514350" indent="-514350" algn="just">
              <a:tabLst>
                <a:tab pos="304800" algn="l"/>
              </a:tabLst>
              <a:defRPr/>
            </a:pPr>
            <a:r>
              <a:rPr lang="en-US" dirty="0" smtClean="0">
                <a:latin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</a:rPr>
              <a:t>функциональные).</a:t>
            </a:r>
            <a:endParaRPr lang="en-US" dirty="0" smtClean="0">
              <a:latin typeface="Times New Roman" pitchFamily="18" charset="0"/>
            </a:endParaRPr>
          </a:p>
          <a:p>
            <a:pPr marL="514350" indent="-514350" algn="just">
              <a:tabLst>
                <a:tab pos="304800" algn="l"/>
              </a:tabLst>
              <a:defRPr/>
            </a:pPr>
            <a:endParaRPr lang="ru-RU" dirty="0" smtClean="0">
              <a:latin typeface="Times New Roman" pitchFamily="18" charset="0"/>
            </a:endParaRPr>
          </a:p>
          <a:p>
            <a:pPr marL="514350" indent="-514350" algn="just">
              <a:tabLst>
                <a:tab pos="304800" algn="l"/>
              </a:tabLst>
              <a:defRPr/>
            </a:pPr>
            <a:r>
              <a:rPr lang="en-US" dirty="0" smtClean="0">
                <a:latin typeface="Times New Roman" pitchFamily="18" charset="0"/>
              </a:rPr>
              <a:t>VI.   </a:t>
            </a:r>
            <a:r>
              <a:rPr lang="ru-RU" dirty="0" smtClean="0">
                <a:latin typeface="Times New Roman" pitchFamily="18" charset="0"/>
              </a:rPr>
              <a:t>Понятие о методологии диагноза.</a:t>
            </a:r>
          </a:p>
          <a:p>
            <a:pPr marL="514350" indent="-514350" algn="just">
              <a:buAutoNum type="romanUcPeriod"/>
              <a:tabLst>
                <a:tab pos="304800" algn="l"/>
              </a:tabLst>
              <a:defRPr/>
            </a:pPr>
            <a:endParaRPr lang="ru-RU" dirty="0" smtClean="0">
              <a:latin typeface="Times New Roman" pitchFamily="18" charset="0"/>
            </a:endParaRPr>
          </a:p>
          <a:p>
            <a:pPr marL="514350" indent="-514350" algn="just">
              <a:tabLst>
                <a:tab pos="304800" algn="l"/>
              </a:tabLst>
              <a:defRPr/>
            </a:pPr>
            <a:r>
              <a:rPr lang="en-US" dirty="0" smtClean="0">
                <a:latin typeface="Times New Roman" pitchFamily="18" charset="0"/>
              </a:rPr>
              <a:t>VII.  </a:t>
            </a:r>
            <a:r>
              <a:rPr lang="ru-RU" dirty="0" smtClean="0">
                <a:latin typeface="Times New Roman" pitchFamily="18" charset="0"/>
              </a:rPr>
              <a:t>Понятие о симптомах и синдромах. </a:t>
            </a:r>
          </a:p>
          <a:p>
            <a:pPr marL="514350" indent="-514350" algn="just">
              <a:buAutoNum type="romanUcPeriod" startAt="3"/>
              <a:tabLst>
                <a:tab pos="304800" algn="l"/>
              </a:tabLst>
              <a:defRPr/>
            </a:pP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4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713572-7236-4D71-B715-A3226C8FC2DE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122883" name="Rectangle 5"/>
          <p:cNvSpPr>
            <a:spLocks noChangeArrowheads="1"/>
          </p:cNvSpPr>
          <p:nvPr/>
        </p:nvSpPr>
        <p:spPr bwMode="auto">
          <a:xfrm>
            <a:off x="1524001" y="27029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1828800" y="609600"/>
            <a:ext cx="83820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   Итак, для того, чтобы правильно распознавать, т.е. диагностировать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бо-лезни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, нужно в первую очередь освоить методы клинического исследования больных, чтобы выявлять симптомы болезни, научиться анализировать эти симптомы и объединять их в синдромы для построения диагноза. </a:t>
            </a: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r"/>
                <a:tab pos="2636838" algn="ctr"/>
                <a:tab pos="5273675" algn="r"/>
              </a:tabLst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В этом основная задача кафедры пропедевтики внутренних болезней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4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B3266F-4434-4132-8161-0CC705213603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1828800" y="762001"/>
            <a:ext cx="84582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>
              <a:buFont typeface="+mj-lt"/>
              <a:buAutoNum type="romanUcPeriod"/>
              <a:defRPr/>
            </a:pPr>
            <a:r>
              <a:rPr lang="ru-RU" sz="3600" b="1" u="sng" dirty="0">
                <a:latin typeface="Times New Roman" pitchFamily="18" charset="0"/>
              </a:rPr>
              <a:t>Вступление</a:t>
            </a:r>
          </a:p>
          <a:p>
            <a:pPr>
              <a:defRPr/>
            </a:pPr>
            <a:endParaRPr lang="ru-RU" sz="3600" b="1" u="sng" dirty="0"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000" dirty="0">
                <a:latin typeface="Times New Roman" pitchFamily="18" charset="0"/>
              </a:rPr>
              <a:t>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Внутренние болезни (терапия) – самый большой раздел медицины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Поэтому он изучается на всех курсах, начиная со 2-го. </a:t>
            </a:r>
          </a:p>
          <a:p>
            <a:pPr algn="just"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Терапия изучает не только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наибольшее количество заболеваний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но 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методы подхода к пациенту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воспитывает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врачебное мышление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</a:rPr>
              <a:t>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AACF3-3469-4A3A-9EB4-49D31F666BBA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6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073EE-1AFE-4955-9642-E53B9D48DE84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74755" name="Rectangle 32"/>
          <p:cNvSpPr>
            <a:spLocks noChangeArrowheads="1"/>
          </p:cNvSpPr>
          <p:nvPr/>
        </p:nvSpPr>
        <p:spPr bwMode="auto">
          <a:xfrm>
            <a:off x="1738282" y="152400"/>
            <a:ext cx="8715436" cy="72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</a:rPr>
              <a:t>   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Пропедевтика внутренних болезней – это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область терапии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(греч. 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= перед, «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paideuo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= обучаю,     т.е. дословно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подготовительное обучение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»). </a:t>
            </a:r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Она делится на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диагностику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частную патологию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Раздел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диагностики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делится, в свою очередь, на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методологию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исследования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семиотику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или симптоматологию. </a:t>
            </a:r>
            <a:endParaRPr lang="ru-RU" sz="2400" dirty="0">
              <a:latin typeface="Times New Roman" pitchFamily="18" charset="0"/>
            </a:endParaRPr>
          </a:p>
          <a:p>
            <a:pPr algn="l" eaLnBrk="0" hangingPunct="0"/>
            <a:r>
              <a:rPr lang="ru-RU" sz="2000" dirty="0">
                <a:latin typeface="Times New Roman" pitchFamily="18" charset="0"/>
              </a:rPr>
              <a:t>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300" dirty="0">
                <a:latin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l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>
                <a:latin typeface="Times New Roman" pitchFamily="18" charset="0"/>
              </a:rPr>
              <a:t>ропедевтика  внутренних болезней</a:t>
            </a:r>
          </a:p>
          <a:p>
            <a:pPr algn="l" eaLnBrk="0" hangingPunct="0"/>
            <a:endParaRPr lang="ru-RU" sz="2400" dirty="0">
              <a:latin typeface="Times New Roman" pitchFamily="18" charset="0"/>
            </a:endParaRPr>
          </a:p>
          <a:p>
            <a:pPr algn="l" eaLnBrk="0" hangingPunct="0"/>
            <a:r>
              <a:rPr lang="ru-RU" sz="2400" dirty="0">
                <a:latin typeface="Times New Roman" pitchFamily="18" charset="0"/>
              </a:rPr>
              <a:t>                Диагностика                             Частная патология</a:t>
            </a:r>
          </a:p>
          <a:p>
            <a:pPr algn="l" eaLnBrk="0" hangingPunct="0"/>
            <a:r>
              <a:rPr lang="ru-RU" sz="2400" dirty="0">
                <a:latin typeface="Times New Roman" pitchFamily="18" charset="0"/>
              </a:rPr>
              <a:t>                                                                   (конкретные заболевания)</a:t>
            </a:r>
          </a:p>
          <a:p>
            <a:pPr algn="l" eaLnBrk="0" hangingPunct="0"/>
            <a:endParaRPr lang="ru-RU" sz="2400" dirty="0">
              <a:latin typeface="Times New Roman" pitchFamily="18" charset="0"/>
            </a:endParaRPr>
          </a:p>
          <a:p>
            <a:pPr algn="l" eaLnBrk="0" hangingPunct="0"/>
            <a:r>
              <a:rPr lang="ru-RU" sz="2400" dirty="0">
                <a:latin typeface="Times New Roman" pitchFamily="18" charset="0"/>
              </a:rPr>
              <a:t>Методология          Семиотика, </a:t>
            </a:r>
          </a:p>
          <a:p>
            <a:pPr algn="l" eaLnBrk="0" hangingPunct="0"/>
            <a:r>
              <a:rPr lang="ru-RU" sz="2400" dirty="0">
                <a:latin typeface="Times New Roman" pitchFamily="18" charset="0"/>
              </a:rPr>
              <a:t>исследования        или симптоматология</a:t>
            </a:r>
          </a:p>
          <a:p>
            <a:pPr algn="l" eaLnBrk="0" hangingPunct="0"/>
            <a:endParaRPr lang="ru-RU" sz="2400" dirty="0">
              <a:latin typeface="Times New Roman" pitchFamily="18" charset="0"/>
            </a:endParaRPr>
          </a:p>
          <a:p>
            <a:pPr algn="l" eaLnBrk="0" hangingPunct="0"/>
            <a:r>
              <a:rPr lang="ru-RU" sz="2400" dirty="0">
                <a:latin typeface="Times New Roman" pitchFamily="18" charset="0"/>
              </a:rPr>
              <a:t>          </a:t>
            </a:r>
            <a:r>
              <a:rPr lang="ru-RU" sz="2400" b="1" u="sng" dirty="0">
                <a:latin typeface="Times New Roman" pitchFamily="18" charset="0"/>
              </a:rPr>
              <a:t>Методология диагноза</a:t>
            </a:r>
          </a:p>
          <a:p>
            <a:pPr algn="l" eaLnBrk="0" hangingPunct="0"/>
            <a:endParaRPr lang="ru-RU" sz="1600" dirty="0">
              <a:latin typeface="Times New Roman" pitchFamily="18" charset="0"/>
            </a:endParaRPr>
          </a:p>
          <a:p>
            <a:pPr algn="l" eaLnBrk="0" hangingPunct="0"/>
            <a:endParaRPr lang="ru-RU" sz="1600" dirty="0"/>
          </a:p>
          <a:p>
            <a:pPr algn="l" eaLnBrk="0" hangingPunct="0"/>
            <a:endParaRPr lang="ru-RU" dirty="0"/>
          </a:p>
        </p:txBody>
      </p:sp>
      <p:sp>
        <p:nvSpPr>
          <p:cNvPr id="74756" name="Line 50"/>
          <p:cNvSpPr>
            <a:spLocks noChangeShapeType="1"/>
          </p:cNvSpPr>
          <p:nvPr/>
        </p:nvSpPr>
        <p:spPr bwMode="auto">
          <a:xfrm>
            <a:off x="18288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Line 70"/>
          <p:cNvSpPr>
            <a:spLocks noChangeShapeType="1"/>
          </p:cNvSpPr>
          <p:nvPr/>
        </p:nvSpPr>
        <p:spPr bwMode="auto">
          <a:xfrm flipH="1">
            <a:off x="4267200" y="3643314"/>
            <a:ext cx="1685924" cy="242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8" name="Line 71"/>
          <p:cNvSpPr>
            <a:spLocks noChangeShapeType="1"/>
          </p:cNvSpPr>
          <p:nvPr/>
        </p:nvSpPr>
        <p:spPr bwMode="auto">
          <a:xfrm>
            <a:off x="6024562" y="3643314"/>
            <a:ext cx="1671638" cy="319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9" name="Line 72"/>
          <p:cNvSpPr>
            <a:spLocks noChangeShapeType="1"/>
          </p:cNvSpPr>
          <p:nvPr/>
        </p:nvSpPr>
        <p:spPr bwMode="auto">
          <a:xfrm flipH="1">
            <a:off x="2595538" y="450057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0" name="Line 73"/>
          <p:cNvSpPr>
            <a:spLocks noChangeShapeType="1"/>
          </p:cNvSpPr>
          <p:nvPr/>
        </p:nvSpPr>
        <p:spPr bwMode="auto">
          <a:xfrm>
            <a:off x="3738546" y="4500570"/>
            <a:ext cx="890590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2809852" y="5857892"/>
            <a:ext cx="1000132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 rot="10800000" flipV="1">
            <a:off x="3881422" y="5857892"/>
            <a:ext cx="714380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2EB82-0699-44EC-95CC-12E3A7CBE6C7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7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C1F114-E0D5-47AB-8C23-ED38B12956A2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1752600" y="228601"/>
            <a:ext cx="86868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500" b="1" dirty="0">
                <a:latin typeface="Times New Roman" pitchFamily="18" charset="0"/>
              </a:rPr>
              <a:t>     </a:t>
            </a:r>
            <a:r>
              <a:rPr lang="ru-RU" sz="3600" b="1" dirty="0">
                <a:latin typeface="Times New Roman" pitchFamily="18" charset="0"/>
              </a:rPr>
              <a:t>Главная задача курса пропедевтики внутренних болезней – </a:t>
            </a:r>
            <a:r>
              <a:rPr lang="ru-RU" sz="3600" b="1" u="sng" dirty="0">
                <a:latin typeface="Times New Roman" pitchFamily="18" charset="0"/>
              </a:rPr>
              <a:t>научить</a:t>
            </a:r>
            <a:r>
              <a:rPr lang="ru-RU" sz="3600" b="1" dirty="0">
                <a:latin typeface="Times New Roman" pitchFamily="18" charset="0"/>
              </a:rPr>
              <a:t> студентов</a:t>
            </a:r>
            <a:r>
              <a:rPr lang="en-US" sz="3600" b="1" dirty="0">
                <a:latin typeface="Times New Roman" pitchFamily="18" charset="0"/>
              </a:rPr>
              <a:t>:</a:t>
            </a:r>
            <a:endParaRPr lang="ru-RU" sz="3600" b="1" dirty="0">
              <a:latin typeface="Times New Roman" pitchFamily="18" charset="0"/>
            </a:endParaRPr>
          </a:p>
          <a:p>
            <a:pPr algn="just">
              <a:defRPr/>
            </a:pPr>
            <a:endParaRPr lang="ru-RU" sz="1100" b="1" dirty="0">
              <a:latin typeface="Times New Roman" pitchFamily="18" charset="0"/>
            </a:endParaRPr>
          </a:p>
          <a:p>
            <a:pPr marL="914400" indent="-914400" algn="just">
              <a:buFontTx/>
              <a:buAutoNum type="arabicParenR"/>
              <a:defRPr/>
            </a:pPr>
            <a:r>
              <a:rPr lang="ru-RU" sz="3600" b="1" u="sng" dirty="0">
                <a:latin typeface="Times New Roman" pitchFamily="18" charset="0"/>
              </a:rPr>
              <a:t>методам исследования больного</a:t>
            </a:r>
            <a:r>
              <a:rPr lang="ru-RU" sz="3600" b="1" dirty="0">
                <a:latin typeface="Times New Roman" pitchFamily="18" charset="0"/>
              </a:rPr>
              <a:t> (пациента), </a:t>
            </a:r>
          </a:p>
          <a:p>
            <a:pPr marL="914400" indent="-914400" algn="just">
              <a:buFontTx/>
              <a:buAutoNum type="arabicParenR"/>
              <a:defRPr/>
            </a:pPr>
            <a:r>
              <a:rPr lang="ru-RU" sz="3600" b="1" u="sng" dirty="0">
                <a:latin typeface="Times New Roman" pitchFamily="18" charset="0"/>
              </a:rPr>
              <a:t>правилам диагностики</a:t>
            </a:r>
            <a:endParaRPr lang="ru-RU" sz="3600" b="1" dirty="0">
              <a:latin typeface="Times New Roman" pitchFamily="18" charset="0"/>
            </a:endParaRPr>
          </a:p>
          <a:p>
            <a:pPr marL="914400" indent="-914400" algn="just">
              <a:defRPr/>
            </a:pPr>
            <a:endParaRPr lang="ru-RU" sz="1100" b="1" dirty="0">
              <a:latin typeface="Times New Roman" pitchFamily="18" charset="0"/>
            </a:endParaRPr>
          </a:p>
          <a:p>
            <a:pPr marL="914400" indent="-914400" algn="just">
              <a:defRPr/>
            </a:pPr>
            <a:r>
              <a:rPr lang="ru-RU" sz="3600" b="1" dirty="0">
                <a:latin typeface="Times New Roman" pitchFamily="18" charset="0"/>
              </a:rPr>
              <a:t>3)    и </a:t>
            </a:r>
            <a:r>
              <a:rPr lang="ru-RU" sz="3600" b="1" u="sng" dirty="0">
                <a:latin typeface="Times New Roman" pitchFamily="18" charset="0"/>
              </a:rPr>
              <a:t>заложить основы</a:t>
            </a:r>
            <a:r>
              <a:rPr lang="ru-RU" sz="3600" b="1" dirty="0">
                <a:latin typeface="Times New Roman" pitchFamily="18" charset="0"/>
              </a:rPr>
              <a:t> этого «</a:t>
            </a:r>
            <a:r>
              <a:rPr lang="ru-RU" sz="3600" b="1" u="sng" dirty="0">
                <a:latin typeface="Times New Roman" pitchFamily="18" charset="0"/>
              </a:rPr>
              <a:t>умения</a:t>
            </a:r>
            <a:r>
              <a:rPr lang="ru-RU" sz="3600" b="1" dirty="0">
                <a:latin typeface="Times New Roman" pitchFamily="18" charset="0"/>
              </a:rPr>
              <a:t>*» врачевания.</a:t>
            </a:r>
          </a:p>
          <a:p>
            <a:pPr marL="914400" indent="-914400" algn="just">
              <a:defRPr/>
            </a:pPr>
            <a:endParaRPr lang="ru-RU" dirty="0">
              <a:latin typeface="Times New Roman" pitchFamily="18" charset="0"/>
            </a:endParaRPr>
          </a:p>
          <a:p>
            <a:pPr marL="914400" indent="-914400" algn="just">
              <a:defRPr/>
            </a:pPr>
            <a:r>
              <a:rPr lang="ru-RU" sz="800" dirty="0">
                <a:latin typeface="Times New Roman" pitchFamily="18" charset="0"/>
              </a:rPr>
              <a:t>_____________________________</a:t>
            </a:r>
          </a:p>
          <a:p>
            <a:pPr marL="914400" indent="-914400" algn="just">
              <a:defRPr/>
            </a:pPr>
            <a:r>
              <a:rPr lang="ru-RU" sz="2400" dirty="0">
                <a:latin typeface="Times New Roman" pitchFamily="18" charset="0"/>
              </a:rPr>
              <a:t>* «Где </a:t>
            </a:r>
            <a:r>
              <a:rPr lang="ru-RU" sz="2400" b="1" dirty="0">
                <a:latin typeface="Times New Roman" pitchFamily="18" charset="0"/>
              </a:rPr>
              <a:t>хотенье</a:t>
            </a:r>
            <a:r>
              <a:rPr lang="ru-RU" sz="2400" dirty="0">
                <a:latin typeface="Times New Roman" pitchFamily="18" charset="0"/>
              </a:rPr>
              <a:t>, там и уменье» (</a:t>
            </a:r>
            <a:r>
              <a:rPr lang="ru-RU" sz="2400" dirty="0" err="1">
                <a:latin typeface="Times New Roman" pitchFamily="18" charset="0"/>
              </a:rPr>
              <a:t>Р.Н.Бунеев</a:t>
            </a:r>
            <a:r>
              <a:rPr lang="ru-RU" sz="2400" dirty="0">
                <a:latin typeface="Times New Roman" pitchFamily="18" charset="0"/>
              </a:rPr>
              <a:t>, «Русский язык»,  </a:t>
            </a:r>
          </a:p>
          <a:p>
            <a:pPr marL="914400" indent="-914400" algn="just">
              <a:defRPr/>
            </a:pPr>
            <a:r>
              <a:rPr lang="ru-RU" sz="2400" dirty="0">
                <a:latin typeface="Times New Roman" pitchFamily="18" charset="0"/>
              </a:rPr>
              <a:t>                                                                             2009, 3-й класс)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093BF-B0CE-45E1-B4AF-C31D97AC7DA4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3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75C19B-1569-4985-8A8F-ACDC5A791029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84995" name="Rectangle 1"/>
          <p:cNvSpPr>
            <a:spLocks noChangeArrowheads="1"/>
          </p:cNvSpPr>
          <p:nvPr/>
        </p:nvSpPr>
        <p:spPr bwMode="auto">
          <a:xfrm>
            <a:off x="1676400" y="1066801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49263" algn="r"/>
                <a:tab pos="2636838" algn="ctr"/>
                <a:tab pos="5273675" algn="r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Прежде чем говорить о признаках болезни, необходимо хотя бы в простой форме ответить на вопрос, что такое болезнь? Ведь болеет только живой организм. Мертвые тела можно повредить, разрушить, но болеть они не могут. Болезни появились вместе с жизнью на Земле. </a:t>
            </a:r>
          </a:p>
          <a:p>
            <a:pPr algn="just" eaLnBrk="0" hangingPunct="0">
              <a:tabLst>
                <a:tab pos="449263" algn="r"/>
                <a:tab pos="2636838" algn="ctr"/>
                <a:tab pos="5273675" algn="r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Здоровый организм сохраняет равновесие обменных процессов как внутри организма, так и с внешней средой. При изменении обменных процессов, связанных с физиологическими нагрузками, компенсаторные механизмы устанавливают равновесие на новом уровне.  </a:t>
            </a:r>
          </a:p>
          <a:p>
            <a:pPr algn="just" eaLnBrk="0" hangingPunct="0">
              <a:tabLst>
                <a:tab pos="449263" algn="r"/>
                <a:tab pos="2636838" algn="ctr"/>
                <a:tab pos="5273675" algn="r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Но если воздействия внешних факторов оказываются слишком сильными и/или слишком продолжительными, физиологических механизмов оказывается уже недостаточно,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наступает повреждение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органов и тканей и возникает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ответная реакция организма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это повреждение,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то есть заболевание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4996" name="Прямоугольник 3"/>
          <p:cNvSpPr>
            <a:spLocks noChangeArrowheads="1"/>
          </p:cNvSpPr>
          <p:nvPr/>
        </p:nvSpPr>
        <p:spPr bwMode="auto">
          <a:xfrm>
            <a:off x="3164611" y="381000"/>
            <a:ext cx="6876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II</a:t>
            </a:r>
            <a:r>
              <a:rPr lang="ru-RU" sz="3200" dirty="0">
                <a:latin typeface="Times New Roman" pitchFamily="18" charset="0"/>
              </a:rPr>
              <a:t>. </a:t>
            </a:r>
            <a:r>
              <a:rPr lang="ru-RU" sz="3200" b="1" u="sng" dirty="0">
                <a:latin typeface="Times New Roman" pitchFamily="18" charset="0"/>
              </a:rPr>
              <a:t>Понятие о болезни</a:t>
            </a:r>
            <a:r>
              <a:rPr lang="ru-RU" sz="3200" b="1" dirty="0">
                <a:latin typeface="Times New Roman" pitchFamily="18" charset="0"/>
              </a:rPr>
              <a:t> (заболевании)</a:t>
            </a:r>
            <a:endParaRPr lang="ru-RU" sz="3200" b="1" u="sng" dirty="0">
              <a:latin typeface="Times New Roman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9653F-745A-46FA-A6BF-603C73926ACF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48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D681C0-61A9-4DC3-8C43-C0815CD845B9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5791200" y="1447800"/>
            <a:ext cx="4876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600" dirty="0"/>
              <a:t>     </a:t>
            </a:r>
            <a:r>
              <a:rPr lang="ru-RU" sz="2600" dirty="0">
                <a:latin typeface="Times New Roman" pitchFamily="18" charset="0"/>
              </a:rPr>
              <a:t>Выдающийся русский терапевт, основоположник научной клиники внутренних болезней </a:t>
            </a:r>
            <a:r>
              <a:rPr lang="ru-RU" sz="2600" b="1" u="sng" dirty="0">
                <a:latin typeface="Times New Roman" pitchFamily="18" charset="0"/>
              </a:rPr>
              <a:t>Сергей Петрович Боткин</a:t>
            </a:r>
            <a:r>
              <a:rPr lang="ru-RU" sz="2600" b="1" dirty="0">
                <a:latin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</a:rPr>
              <a:t>(1832-1889) дал такое краткое, но в то же время </a:t>
            </a:r>
            <a:r>
              <a:rPr lang="en-US" sz="2600" dirty="0">
                <a:latin typeface="Times New Roman" pitchFamily="18" charset="0"/>
              </a:rPr>
              <a:t>ë</a:t>
            </a:r>
            <a:r>
              <a:rPr lang="ru-RU" sz="2600" dirty="0" err="1">
                <a:latin typeface="Times New Roman" pitchFamily="18" charset="0"/>
              </a:rPr>
              <a:t>мкое</a:t>
            </a:r>
            <a:r>
              <a:rPr lang="ru-RU" sz="2600" dirty="0">
                <a:latin typeface="Times New Roman" pitchFamily="18" charset="0"/>
              </a:rPr>
              <a:t> определение болезни</a:t>
            </a:r>
            <a:r>
              <a:rPr lang="en-US" sz="2600" dirty="0">
                <a:latin typeface="Times New Roman" pitchFamily="18" charset="0"/>
              </a:rPr>
              <a:t>:</a:t>
            </a:r>
            <a:endParaRPr lang="ru-RU" sz="2600" dirty="0">
              <a:latin typeface="Times New Roman" pitchFamily="18" charset="0"/>
            </a:endParaRPr>
          </a:p>
          <a:p>
            <a:pPr algn="just"/>
            <a:r>
              <a:rPr lang="ru-RU" sz="2600" dirty="0">
                <a:latin typeface="Times New Roman" pitchFamily="18" charset="0"/>
              </a:rPr>
              <a:t> «</a:t>
            </a:r>
            <a:r>
              <a:rPr lang="ru-RU" sz="2600" b="1" dirty="0">
                <a:latin typeface="Times New Roman" pitchFamily="18" charset="0"/>
              </a:rPr>
              <a:t>Болезнь</a:t>
            </a:r>
            <a:r>
              <a:rPr lang="ru-RU" sz="2600" dirty="0">
                <a:latin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</a:rPr>
              <a:t>есть жизнь в условиях нарушенного </a:t>
            </a:r>
            <a:r>
              <a:rPr lang="ru-RU" sz="2600" b="1" dirty="0" err="1">
                <a:latin typeface="Times New Roman" pitchFamily="18" charset="0"/>
              </a:rPr>
              <a:t>рав-новесия</a:t>
            </a:r>
            <a:r>
              <a:rPr lang="ru-RU" sz="2600" b="1" dirty="0">
                <a:latin typeface="Times New Roman" pitchFamily="18" charset="0"/>
              </a:rPr>
              <a:t> обменных процессов и реакция организма на эти изменения</a:t>
            </a:r>
            <a:r>
              <a:rPr lang="ru-RU" sz="2600" dirty="0">
                <a:latin typeface="Times New Roman" pitchFamily="18" charset="0"/>
              </a:rPr>
              <a:t>».</a:t>
            </a:r>
            <a:r>
              <a:rPr lang="ru-RU" sz="2600" dirty="0"/>
              <a:t> </a:t>
            </a:r>
          </a:p>
        </p:txBody>
      </p:sp>
      <p:pic>
        <p:nvPicPr>
          <p:cNvPr id="86020" name="Picture 5" descr="Изображение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371601"/>
            <a:ext cx="3649663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Прямоугольник 4"/>
          <p:cNvSpPr>
            <a:spLocks noChangeArrowheads="1"/>
          </p:cNvSpPr>
          <p:nvPr/>
        </p:nvSpPr>
        <p:spPr bwMode="auto">
          <a:xfrm>
            <a:off x="2027419" y="381000"/>
            <a:ext cx="5313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Определение (дефиниция) болезни (заболевания)</a:t>
            </a:r>
            <a:endParaRPr lang="ru-RU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C4BCB-9EA8-4412-86FA-12AB140DB31E}" type="datetime1">
              <a:rPr lang="ru-RU" smtClean="0"/>
              <a:pPr>
                <a:defRPr/>
              </a:pPr>
              <a:t>01.02.2016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5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Презентация 1 (вводная лекция)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2188</Words>
  <Application>Microsoft Office PowerPoint</Application>
  <PresentationFormat>Произвольный</PresentationFormat>
  <Paragraphs>278</Paragraphs>
  <Slides>40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Тема Office</vt:lpstr>
      <vt:lpstr>2_Презентация 1 (вводная лекция)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Максим Анатольевич</cp:lastModifiedBy>
  <cp:revision>9</cp:revision>
  <dcterms:created xsi:type="dcterms:W3CDTF">2015-09-04T10:52:09Z</dcterms:created>
  <dcterms:modified xsi:type="dcterms:W3CDTF">2016-02-01T17:06:15Z</dcterms:modified>
</cp:coreProperties>
</file>