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89" r:id="rId4"/>
    <p:sldId id="290" r:id="rId5"/>
    <p:sldId id="299" r:id="rId6"/>
    <p:sldId id="300" r:id="rId7"/>
    <p:sldId id="311" r:id="rId8"/>
    <p:sldId id="312" r:id="rId9"/>
    <p:sldId id="317" r:id="rId10"/>
    <p:sldId id="313" r:id="rId11"/>
    <p:sldId id="314" r:id="rId12"/>
    <p:sldId id="325" r:id="rId13"/>
    <p:sldId id="315" r:id="rId14"/>
    <p:sldId id="318" r:id="rId15"/>
    <p:sldId id="319" r:id="rId16"/>
    <p:sldId id="321" r:id="rId17"/>
    <p:sldId id="323" r:id="rId18"/>
    <p:sldId id="324" r:id="rId19"/>
    <p:sldId id="264" r:id="rId20"/>
    <p:sldId id="269" r:id="rId21"/>
    <p:sldId id="270" r:id="rId22"/>
    <p:sldId id="310" r:id="rId23"/>
    <p:sldId id="308" r:id="rId24"/>
    <p:sldId id="271" r:id="rId25"/>
    <p:sldId id="273" r:id="rId26"/>
    <p:sldId id="274" r:id="rId27"/>
    <p:sldId id="326" r:id="rId28"/>
    <p:sldId id="327" r:id="rId29"/>
    <p:sldId id="298" r:id="rId30"/>
    <p:sldId id="256" r:id="rId31"/>
    <p:sldId id="258" r:id="rId32"/>
    <p:sldId id="25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7030A0"/>
              </a:solidFill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7030A0"/>
              </a:solidFill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7030A0"/>
              </a:solidFill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</a:rPr>
              <a:t>Лекция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Комплексонометрия,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</a:rPr>
              <a:t>меркуриметрия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06163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Избыточная капля </a:t>
            </a:r>
            <a:r>
              <a:rPr lang="en-US" altLang="ru-RU" sz="2800" dirty="0">
                <a:latin typeface="Times New Roman" pitchFamily="18" charset="0"/>
              </a:rPr>
              <a:t>ZnSO</a:t>
            </a:r>
            <a:r>
              <a:rPr lang="en-US" altLang="ru-RU" sz="2800" baseline="-25000" dirty="0">
                <a:latin typeface="Times New Roman" pitchFamily="18" charset="0"/>
              </a:rPr>
              <a:t>4</a:t>
            </a:r>
            <a:r>
              <a:rPr lang="ru-RU" altLang="ru-RU" sz="2800" dirty="0">
                <a:latin typeface="Times New Roman" pitchFamily="18" charset="0"/>
              </a:rPr>
              <a:t> образует комплекс с индикатором и цвет раствора меняется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    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074690"/>
              </p:ext>
            </p:extLst>
          </p:nvPr>
        </p:nvGraphicFramePr>
        <p:xfrm>
          <a:off x="683568" y="1412776"/>
          <a:ext cx="77089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7143480" imgH="3228840" progId="ISISServer">
                  <p:embed/>
                </p:oleObj>
              </mc:Choice>
              <mc:Fallback>
                <p:oleObj name="ISIS/Draw Sketch" r:id="rId2" imgW="7143480" imgH="32288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12776"/>
                        <a:ext cx="77089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44"/>
            <a:ext cx="10858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4841897"/>
            <a:ext cx="2714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15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2 способ.</a:t>
            </a:r>
            <a:r>
              <a:rPr lang="ru-RU" altLang="ru-RU" sz="28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К навеске соли алюминия добавляют избыток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ЭДТА, остаток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</a:t>
            </a:r>
            <a:r>
              <a:rPr lang="ru-RU" altLang="ru-RU" sz="2800" dirty="0" err="1">
                <a:latin typeface="Times New Roman" pitchFamily="18" charset="0"/>
              </a:rPr>
              <a:t>оттитровывают</a:t>
            </a:r>
            <a:r>
              <a:rPr lang="ru-RU" altLang="ru-RU" sz="2800" dirty="0">
                <a:latin typeface="Times New Roman" pitchFamily="18" charset="0"/>
              </a:rPr>
              <a:t> сульфатом цинка, среда – уксуснокислая, </a:t>
            </a:r>
            <a:r>
              <a:rPr lang="en-US" altLang="ru-RU" sz="2800" dirty="0" err="1">
                <a:latin typeface="Times New Roman" pitchFamily="18" charset="0"/>
              </a:rPr>
              <a:t>Ind</a:t>
            </a:r>
            <a:r>
              <a:rPr lang="ru-RU" altLang="ru-RU" sz="2800" dirty="0">
                <a:latin typeface="Times New Roman" pitchFamily="18" charset="0"/>
              </a:rPr>
              <a:t> – </a:t>
            </a:r>
            <a:r>
              <a:rPr lang="ru-RU" altLang="ru-RU" sz="2800" dirty="0" err="1">
                <a:latin typeface="Times New Roman" pitchFamily="18" charset="0"/>
              </a:rPr>
              <a:t>дитизон</a:t>
            </a: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</a:rPr>
              <a:t>Избыточная капля </a:t>
            </a:r>
            <a:r>
              <a:rPr lang="en-US" altLang="ru-RU" sz="2800" dirty="0">
                <a:latin typeface="Times New Roman" pitchFamily="18" charset="0"/>
              </a:rPr>
              <a:t>ZnSO</a:t>
            </a:r>
            <a:r>
              <a:rPr lang="en-US" altLang="ru-RU" sz="2800" baseline="-25000" dirty="0">
                <a:latin typeface="Times New Roman" pitchFamily="18" charset="0"/>
              </a:rPr>
              <a:t>4</a:t>
            </a:r>
            <a:r>
              <a:rPr lang="ru-RU" altLang="ru-RU" sz="2800" dirty="0">
                <a:latin typeface="Times New Roman" pitchFamily="18" charset="0"/>
              </a:rPr>
              <a:t> образует комплекс с индикатором и цвет раствора меняется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solidFill>
                  <a:srgbClr val="7030A0"/>
                </a:solidFill>
                <a:latin typeface="Times New Roman" pitchFamily="18" charset="0"/>
              </a:rPr>
              <a:t>  </a:t>
            </a: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85676"/>
              </p:ext>
            </p:extLst>
          </p:nvPr>
        </p:nvGraphicFramePr>
        <p:xfrm>
          <a:off x="683568" y="2348880"/>
          <a:ext cx="7608888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171760" imgH="2124000" progId="ISISServer">
                  <p:embed/>
                </p:oleObj>
              </mc:Choice>
              <mc:Fallback>
                <p:oleObj name="ISIS/Draw Sketch" r:id="rId2" imgW="5171760" imgH="21240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348880"/>
                        <a:ext cx="7608888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2" y="5661248"/>
            <a:ext cx="26955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1" y="4725144"/>
            <a:ext cx="2686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69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</a:t>
            </a:r>
            <a:r>
              <a:rPr lang="ru-RU" altLang="ru-RU" sz="2600" b="1" dirty="0">
                <a:solidFill>
                  <a:srgbClr val="7030A0"/>
                </a:solidFill>
                <a:latin typeface="Times New Roman" pitchFamily="18" charset="0"/>
              </a:rPr>
              <a:t>Висмут – прямое титрование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</a:rPr>
              <a:t>К навеске соли висмута добавляют индикатор </a:t>
            </a:r>
            <a:r>
              <a:rPr lang="ru-RU" altLang="ru-RU" sz="2600" dirty="0" err="1">
                <a:latin typeface="Times New Roman" pitchFamily="18" charset="0"/>
              </a:rPr>
              <a:t>ксиленоло</a:t>
            </a:r>
            <a:r>
              <a:rPr lang="ru-RU" altLang="ru-RU" sz="2600" dirty="0">
                <a:latin typeface="Times New Roman" pitchFamily="18" charset="0"/>
              </a:rPr>
              <a:t>-вый оранжевый, среда – слабокислая (создаётся ГМТА)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</a:rPr>
              <a:t>титруют </a:t>
            </a:r>
            <a:r>
              <a:rPr lang="en-US" altLang="ru-RU" sz="2600" dirty="0">
                <a:latin typeface="Times New Roman" pitchFamily="18" charset="0"/>
              </a:rPr>
              <a:t>Na</a:t>
            </a:r>
            <a:r>
              <a:rPr lang="ru-RU" altLang="ru-RU" sz="2600" dirty="0">
                <a:latin typeface="Times New Roman" pitchFamily="18" charset="0"/>
              </a:rPr>
              <a:t>ЭДТА. Когда все ионы висмута будут оттитрованы избыточная капля </a:t>
            </a:r>
            <a:r>
              <a:rPr lang="ru-RU" altLang="ru-RU" sz="2600" dirty="0" err="1">
                <a:latin typeface="Times New Roman" pitchFamily="18" charset="0"/>
              </a:rPr>
              <a:t>титранта</a:t>
            </a:r>
            <a:r>
              <a:rPr lang="ru-RU" altLang="ru-RU" sz="2600" dirty="0">
                <a:latin typeface="Times New Roman" pitchFamily="18" charset="0"/>
              </a:rPr>
              <a:t> разрушает комплекс ионов висмута с индикатором и цвет раствора меняется: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425382"/>
              </p:ext>
            </p:extLst>
          </p:nvPr>
        </p:nvGraphicFramePr>
        <p:xfrm>
          <a:off x="365125" y="2424113"/>
          <a:ext cx="8337550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9677160" imgH="4581360" progId="ISISServer">
                  <p:embed/>
                </p:oleObj>
              </mc:Choice>
              <mc:Fallback>
                <p:oleObj name="ISIS/Draw Sketch" r:id="rId2" imgW="9677160" imgH="45813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2424113"/>
                        <a:ext cx="8337550" cy="367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43" y="5229200"/>
            <a:ext cx="2924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23998"/>
            <a:ext cx="2809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970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Кальций – определяется прямым титрованием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1 способ. </a:t>
            </a:r>
            <a:r>
              <a:rPr lang="ru-RU" altLang="ru-RU" sz="2800" dirty="0">
                <a:latin typeface="Times New Roman" pitchFamily="18" charset="0"/>
              </a:rPr>
              <a:t>К навеске соли кальция добавляют индикатор – </a:t>
            </a:r>
            <a:r>
              <a:rPr lang="ru-RU" altLang="ru-RU" sz="2800" dirty="0" err="1">
                <a:latin typeface="Times New Roman" pitchFamily="18" charset="0"/>
              </a:rPr>
              <a:t>хальконкабоновая</a:t>
            </a:r>
            <a:r>
              <a:rPr lang="ru-RU" altLang="ru-RU" sz="2800" dirty="0">
                <a:latin typeface="Times New Roman" pitchFamily="18" charset="0"/>
              </a:rPr>
              <a:t> кислота, </a:t>
            </a:r>
            <a:r>
              <a:rPr lang="en-US" altLang="ru-RU" sz="2800" dirty="0" err="1">
                <a:latin typeface="Times New Roman" pitchFamily="18" charset="0"/>
              </a:rPr>
              <a:t>NaOH</a:t>
            </a:r>
            <a:r>
              <a:rPr lang="en-US" altLang="ru-RU" sz="2800" dirty="0"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(рН&gt;12) и титруют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538746"/>
              </p:ext>
            </p:extLst>
          </p:nvPr>
        </p:nvGraphicFramePr>
        <p:xfrm>
          <a:off x="611560" y="2420888"/>
          <a:ext cx="7632848" cy="1960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562360" imgH="1428480" progId="ISISServer">
                  <p:embed/>
                </p:oleObj>
              </mc:Choice>
              <mc:Fallback>
                <p:oleObj name="ISIS/Draw Sketch" r:id="rId2" imgW="5562360" imgH="14284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1560" y="2420888"/>
                        <a:ext cx="7632848" cy="1960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093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Когда все ионы кальция будут оттитрованы избыточная капля </a:t>
            </a:r>
            <a:r>
              <a:rPr lang="ru-RU" altLang="ru-RU" sz="2800" dirty="0" err="1">
                <a:latin typeface="Times New Roman" pitchFamily="18" charset="0"/>
              </a:rPr>
              <a:t>титранта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разрушает комплекс ионов кальция с индикатором и цвет раствора меняется: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930664"/>
              </p:ext>
            </p:extLst>
          </p:nvPr>
        </p:nvGraphicFramePr>
        <p:xfrm>
          <a:off x="276721" y="1628800"/>
          <a:ext cx="8410079" cy="4233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771960" imgH="3676320" progId="ISISServer">
                  <p:embed/>
                </p:oleObj>
              </mc:Choice>
              <mc:Fallback>
                <p:oleObj name="ISIS/Draw Sketch" r:id="rId2" imgW="6771960" imgH="367632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21" y="1628800"/>
                        <a:ext cx="8410079" cy="4233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28860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878080"/>
            <a:ext cx="2628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912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2 способ. </a:t>
            </a:r>
            <a:r>
              <a:rPr lang="ru-RU" altLang="ru-RU" sz="2800" dirty="0">
                <a:latin typeface="Times New Roman" pitchFamily="18" charset="0"/>
              </a:rPr>
              <a:t>К навеске соли кальция добавляют аммиачный буферный раствор (рН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9,510,0), </a:t>
            </a:r>
            <a:r>
              <a:rPr lang="ru-RU" altLang="ru-RU" sz="2800" dirty="0">
                <a:latin typeface="Times New Roman" pitchFamily="18" charset="0"/>
              </a:rPr>
              <a:t>индикатор – КХТС, титруют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ЭДТА. Когда все ионы кальция будут оттитрованы избыточная капля </a:t>
            </a:r>
            <a:r>
              <a:rPr lang="ru-RU" altLang="ru-RU" sz="2800" dirty="0" err="1">
                <a:latin typeface="Times New Roman" pitchFamily="18" charset="0"/>
              </a:rPr>
              <a:t>титранта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разрушает комплекс ионов кальция с индикатором и цвет раствора меняется: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374559"/>
              </p:ext>
            </p:extLst>
          </p:nvPr>
        </p:nvGraphicFramePr>
        <p:xfrm>
          <a:off x="395536" y="2422525"/>
          <a:ext cx="8108951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933960" imgH="3543120" progId="ISISServer">
                  <p:embed/>
                </p:oleObj>
              </mc:Choice>
              <mc:Fallback>
                <p:oleObj name="ISIS/Draw Sketch" r:id="rId2" imgW="6933960" imgH="35431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422525"/>
                        <a:ext cx="8108951" cy="382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069012"/>
            <a:ext cx="40862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28765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29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Магний – определяется прямым титрованием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1 способ. </a:t>
            </a:r>
            <a:r>
              <a:rPr lang="ru-RU" altLang="ru-RU" sz="2800" dirty="0">
                <a:latin typeface="Times New Roman" pitchFamily="18" charset="0"/>
              </a:rPr>
              <a:t>К навеске соли магния добавляют аммиачный буферный раствор (рН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9,510,0), </a:t>
            </a:r>
            <a:r>
              <a:rPr lang="ru-RU" altLang="ru-RU" sz="2800" dirty="0">
                <a:latin typeface="Times New Roman" pitchFamily="18" charset="0"/>
              </a:rPr>
              <a:t>индикатор – КХЧС, титруют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ЭДТА. Когда все ионы кальция будут оттитрованы избыточная капля </a:t>
            </a:r>
            <a:r>
              <a:rPr lang="ru-RU" altLang="ru-RU" sz="2800" dirty="0" err="1">
                <a:latin typeface="Times New Roman" pitchFamily="18" charset="0"/>
              </a:rPr>
              <a:t>титранта</a:t>
            </a:r>
            <a:r>
              <a:rPr lang="ru-RU" altLang="ru-RU" sz="2800" dirty="0">
                <a:latin typeface="Times New Roman" pitchFamily="18" charset="0"/>
              </a:rPr>
              <a:t> разрушает комплекс ионов магния с индикатором и цвет раствора меняется: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839233"/>
              </p:ext>
            </p:extLst>
          </p:nvPr>
        </p:nvGraphicFramePr>
        <p:xfrm>
          <a:off x="539552" y="2640012"/>
          <a:ext cx="7996237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858000" imgH="3409920" progId="ISISServer">
                  <p:embed/>
                </p:oleObj>
              </mc:Choice>
              <mc:Fallback>
                <p:oleObj name="ISIS/Draw Sketch" r:id="rId2" imgW="6858000" imgH="340992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640012"/>
                        <a:ext cx="7996237" cy="368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687" y="6088062"/>
            <a:ext cx="26289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486" y="3872774"/>
            <a:ext cx="2192401" cy="49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26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</a:t>
            </a:r>
            <a:r>
              <a:rPr lang="ru-RU" altLang="ru-RU" sz="2600" b="1" dirty="0">
                <a:solidFill>
                  <a:srgbClr val="7030A0"/>
                </a:solidFill>
                <a:latin typeface="Times New Roman" pitchFamily="18" charset="0"/>
              </a:rPr>
              <a:t>Свинец – прямое титрование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</a:rPr>
              <a:t>К навеске соли свинца добавляют индикатор </a:t>
            </a:r>
            <a:r>
              <a:rPr lang="ru-RU" altLang="ru-RU" sz="2600" dirty="0" err="1">
                <a:latin typeface="Times New Roman" pitchFamily="18" charset="0"/>
              </a:rPr>
              <a:t>ксиленоло</a:t>
            </a:r>
            <a:r>
              <a:rPr lang="ru-RU" altLang="ru-RU" sz="2600" dirty="0">
                <a:latin typeface="Times New Roman" pitchFamily="18" charset="0"/>
              </a:rPr>
              <a:t>-вый оранжевый, среда – слабокислая (создаётся ГМТА)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</a:rPr>
              <a:t>титруют </a:t>
            </a:r>
            <a:r>
              <a:rPr lang="en-US" altLang="ru-RU" sz="2600" dirty="0">
                <a:latin typeface="Times New Roman" pitchFamily="18" charset="0"/>
              </a:rPr>
              <a:t>Na</a:t>
            </a:r>
            <a:r>
              <a:rPr lang="ru-RU" altLang="ru-RU" sz="2600" dirty="0">
                <a:latin typeface="Times New Roman" pitchFamily="18" charset="0"/>
              </a:rPr>
              <a:t>ЭДТА. Когда все ионы свинца будут оттитрованы избыточная капля </a:t>
            </a:r>
            <a:r>
              <a:rPr lang="ru-RU" altLang="ru-RU" sz="2600" dirty="0" err="1">
                <a:latin typeface="Times New Roman" pitchFamily="18" charset="0"/>
              </a:rPr>
              <a:t>титранта</a:t>
            </a:r>
            <a:r>
              <a:rPr lang="ru-RU" altLang="ru-RU" sz="2600" dirty="0">
                <a:latin typeface="Times New Roman" pitchFamily="18" charset="0"/>
              </a:rPr>
              <a:t> разрушает комплекс ионов свинца с индикатором и цвет раствора меняется: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861009"/>
              </p:ext>
            </p:extLst>
          </p:nvPr>
        </p:nvGraphicFramePr>
        <p:xfrm>
          <a:off x="356584" y="2420888"/>
          <a:ext cx="8355012" cy="368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9696240" imgH="4590720" progId="ISISServer">
                  <p:embed/>
                </p:oleObj>
              </mc:Choice>
              <mc:Fallback>
                <p:oleObj name="ISIS/Draw Sketch" r:id="rId2" imgW="9696240" imgH="459072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84" y="2420888"/>
                        <a:ext cx="8355012" cy="368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43" y="5229200"/>
            <a:ext cx="2924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23998"/>
            <a:ext cx="2809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041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</a:t>
            </a:r>
            <a:r>
              <a:rPr lang="ru-RU" altLang="ru-RU" sz="2600" b="1" dirty="0">
                <a:solidFill>
                  <a:srgbClr val="7030A0"/>
                </a:solidFill>
                <a:latin typeface="Times New Roman" pitchFamily="18" charset="0"/>
              </a:rPr>
              <a:t>Цинк – прямое титрование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</a:rPr>
              <a:t>К навеске соли цинка добавляют индикатор </a:t>
            </a:r>
            <a:r>
              <a:rPr lang="ru-RU" altLang="ru-RU" sz="2600" dirty="0" err="1">
                <a:latin typeface="Times New Roman" pitchFamily="18" charset="0"/>
              </a:rPr>
              <a:t>ксиленоловый</a:t>
            </a:r>
            <a:r>
              <a:rPr lang="ru-RU" altLang="ru-RU" sz="2600" dirty="0">
                <a:latin typeface="Times New Roman" pitchFamily="18" charset="0"/>
              </a:rPr>
              <a:t> оранжевый, среда – слабокислая (создаётся ГМТА),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</a:rPr>
              <a:t>титруют </a:t>
            </a:r>
            <a:r>
              <a:rPr lang="en-US" altLang="ru-RU" sz="2600" dirty="0">
                <a:latin typeface="Times New Roman" pitchFamily="18" charset="0"/>
              </a:rPr>
              <a:t>Na</a:t>
            </a:r>
            <a:r>
              <a:rPr lang="ru-RU" altLang="ru-RU" sz="2600" dirty="0">
                <a:latin typeface="Times New Roman" pitchFamily="18" charset="0"/>
              </a:rPr>
              <a:t>ЭДТА. Когда все ионы цинка будут оттитрованы избыточная капля </a:t>
            </a:r>
            <a:r>
              <a:rPr lang="ru-RU" altLang="ru-RU" sz="2600" dirty="0" err="1">
                <a:latin typeface="Times New Roman" pitchFamily="18" charset="0"/>
              </a:rPr>
              <a:t>титранта</a:t>
            </a:r>
            <a:r>
              <a:rPr lang="ru-RU" altLang="ru-RU" sz="2600" dirty="0">
                <a:latin typeface="Times New Roman" pitchFamily="18" charset="0"/>
              </a:rPr>
              <a:t> разрушает комплекс ионов цинка с индикатором и цвет раствора меняется: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028199"/>
              </p:ext>
            </p:extLst>
          </p:nvPr>
        </p:nvGraphicFramePr>
        <p:xfrm>
          <a:off x="346075" y="2409825"/>
          <a:ext cx="83788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9724680" imgH="4619520" progId="ISISServer">
                  <p:embed/>
                </p:oleObj>
              </mc:Choice>
              <mc:Fallback>
                <p:oleObj name="ISIS/Draw Sketch" r:id="rId2" imgW="9724680" imgH="46195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409825"/>
                        <a:ext cx="8378825" cy="370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43" y="5229200"/>
            <a:ext cx="2924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23998"/>
            <a:ext cx="2809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692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Применение комплексонометрии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Прямое титрование применяется для определения содержания солей магния, кальция, цинка, висмута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Кальция глюконат </a:t>
            </a:r>
            <a:r>
              <a:rPr lang="ru-RU" altLang="ru-RU" sz="2800" dirty="0">
                <a:latin typeface="Times New Roman" pitchFamily="18" charset="0"/>
              </a:rPr>
              <a:t>(</a:t>
            </a:r>
            <a:r>
              <a:rPr lang="en-US" altLang="ru-RU" sz="2800" dirty="0">
                <a:latin typeface="Times New Roman" pitchFamily="18" charset="0"/>
              </a:rPr>
              <a:t>||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</a:rPr>
              <a:t>.),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кальция хлорид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</a:rPr>
              <a:t>гексагид-рат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титруют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0,05 М раствором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с добавлением аммиачного буферного раствора по КХТС</a:t>
            </a: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                                           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                                       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                                          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8960"/>
            <a:ext cx="5472608" cy="78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73116"/>
            <a:ext cx="62886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Стандартизация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</a:rPr>
              <a:t>титрантов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869231"/>
              </p:ext>
            </p:extLst>
          </p:nvPr>
        </p:nvGraphicFramePr>
        <p:xfrm>
          <a:off x="261864" y="1268760"/>
          <a:ext cx="8424936" cy="4518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Титрант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стандартизации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– 0,05 М – 0,02 М раствор натрия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эдетата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т.н. цинка РО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 М раствор магния сульфата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эдетата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раствор магния хлорида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эдетата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 М раствор цинка хлорида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эдетата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раствор цинка сульфата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эдетата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– 0,05 М раствор свинца(</a:t>
                      </a: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нитрата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эдетата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 М (0,1 н.) раствор ртути(</a:t>
                      </a: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нитрата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т.н. натрия хлорида РО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Магния сульфат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MgSO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||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к.о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.), 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магния карбонат гидрат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 и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магния оксид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 титруют в среде аммиачного буферного раствора по КХЧС</a:t>
            </a:r>
          </a:p>
          <a:p>
            <a:pPr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окраски свободного индикатора (синей) укажет на конец титрования</a:t>
            </a:r>
          </a:p>
          <a:p>
            <a:pPr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магния карбоната гидрата пересчитывают на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которого должно быть 40,0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45,0%</a:t>
            </a:r>
            <a:endParaRPr lang="ru-RU" altLang="ru-RU" sz="2800" dirty="0"/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Цинка оксид </a:t>
            </a:r>
            <a:r>
              <a:rPr lang="ru-RU" altLang="ru-RU" sz="2800" dirty="0">
                <a:latin typeface="Times New Roman" pitchFamily="18" charset="0"/>
              </a:rPr>
              <a:t>титруют 0,05 М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в среде аммиачного буфера по КХЧС от красно-фиолетового до синего окрашивания,  </a:t>
            </a:r>
            <a:r>
              <a:rPr lang="en-US" altLang="ru-RU" sz="2800" dirty="0">
                <a:latin typeface="Times New Roman" pitchFamily="18" charset="0"/>
              </a:rPr>
              <a:t>||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Цинка сульфат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</a:rPr>
              <a:t>гептагидрат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ZnSO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М.м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. 287,58) </a:t>
            </a:r>
            <a:r>
              <a:rPr lang="ru-RU" altLang="ru-RU" sz="2800" dirty="0">
                <a:latin typeface="Times New Roman" pitchFamily="18" charset="0"/>
              </a:rPr>
              <a:t>титруют 0,05 М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в среде аммиачного буфера по КХТС от красного до синего окрашивания, </a:t>
            </a:r>
            <a:r>
              <a:rPr lang="en-US" altLang="ru-RU" sz="2800" dirty="0">
                <a:latin typeface="Times New Roman" pitchFamily="18" charset="0"/>
              </a:rPr>
              <a:t>||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ru-RU" altLang="ru-RU" sz="2800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737" y="4725144"/>
            <a:ext cx="5423464" cy="74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27365"/>
            <a:ext cx="6191578" cy="6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48" y="1885465"/>
            <a:ext cx="7553841" cy="85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Висмута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</a:rPr>
              <a:t>субгаллат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  </a:t>
            </a: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800" dirty="0">
                <a:latin typeface="Times New Roman" pitchFamily="18" charset="0"/>
              </a:rPr>
              <a:t>после минерализации (прокаливание в муфельной печи и растворение в азотной кислоте) титруют 0,05 М </a:t>
            </a:r>
            <a:r>
              <a:rPr lang="ru-RU" altLang="ru-RU" sz="2800" dirty="0" err="1">
                <a:latin typeface="Times New Roman" pitchFamily="18" charset="0"/>
              </a:rPr>
              <a:t>нат-рия</a:t>
            </a:r>
            <a:r>
              <a:rPr lang="ru-RU" altLang="ru-RU" sz="2800" dirty="0">
                <a:latin typeface="Times New Roman" pitchFamily="18" charset="0"/>
              </a:rPr>
              <a:t> ЭДТА по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</a:rPr>
              <a:t>ксиленоловому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 оранжевому</a:t>
            </a:r>
            <a:r>
              <a:rPr lang="ru-RU" altLang="ru-RU" sz="2800" dirty="0">
                <a:latin typeface="Times New Roman" pitchFamily="18" charset="0"/>
              </a:rPr>
              <a:t> от красного до жёлтого окрашивания или по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пирокатехиновому фиолетовому </a:t>
            </a:r>
            <a:r>
              <a:rPr lang="ru-RU" altLang="ru-RU" sz="2800" dirty="0">
                <a:latin typeface="Times New Roman" pitchFamily="18" charset="0"/>
              </a:rPr>
              <a:t>от синего до жёлтого окрашивания. Рассчитывают содержание висмута (</a:t>
            </a:r>
            <a:r>
              <a:rPr lang="ru-RU" altLang="ru-RU" sz="2800" dirty="0" err="1">
                <a:latin typeface="Times New Roman" pitchFamily="18" charset="0"/>
              </a:rPr>
              <a:t>А.м</a:t>
            </a:r>
            <a:r>
              <a:rPr lang="ru-RU" altLang="ru-RU" sz="2800" dirty="0">
                <a:latin typeface="Times New Roman" pitchFamily="18" charset="0"/>
              </a:rPr>
              <a:t>. 209 г/моль), которого </a:t>
            </a:r>
            <a:r>
              <a:rPr lang="ru-RU" altLang="ru-RU" sz="2800" dirty="0" err="1">
                <a:latin typeface="Times New Roman" pitchFamily="18" charset="0"/>
              </a:rPr>
              <a:t>д.б</a:t>
            </a:r>
            <a:r>
              <a:rPr lang="ru-RU" altLang="ru-RU" sz="2800" dirty="0">
                <a:latin typeface="Times New Roman" pitchFamily="18" charset="0"/>
              </a:rPr>
              <a:t>. 47,0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51,0% в пересчёте на сухое вещество</a:t>
            </a: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606" y="403218"/>
            <a:ext cx="2580634" cy="135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49788"/>
            <a:ext cx="7486097" cy="90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507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3BAFEC7-4918-45BE-8F97-8E34BF4560B3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en-US" alt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пирокатехиновым фиолетовым</a:t>
            </a:r>
          </a:p>
          <a:p>
            <a:pPr eaLnBrk="1" hangingPunct="1">
              <a:buFontTx/>
              <a:buNone/>
            </a:pPr>
            <a:endParaRPr lang="ru-RU" altLang="ru-RU" dirty="0"/>
          </a:p>
          <a:p>
            <a:pPr eaLnBrk="1" hangingPunct="1">
              <a:buFontTx/>
              <a:buNone/>
            </a:pPr>
            <a:endParaRPr lang="ru-RU" altLang="ru-RU" dirty="0"/>
          </a:p>
          <a:p>
            <a:pPr eaLnBrk="1" hangingPunct="1">
              <a:buFontTx/>
              <a:buNone/>
            </a:pPr>
            <a:endParaRPr lang="ru-RU" altLang="ru-RU" dirty="0"/>
          </a:p>
          <a:p>
            <a:pPr eaLnBrk="1" hangingPunct="1">
              <a:buFontTx/>
              <a:buNone/>
            </a:pPr>
            <a:r>
              <a:rPr lang="ru-RU" altLang="ru-RU" dirty="0"/>
              <a:t>   </a:t>
            </a:r>
          </a:p>
          <a:p>
            <a:pPr eaLnBrk="1" hangingPunct="1"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Синий </a:t>
            </a:r>
          </a:p>
        </p:txBody>
      </p:sp>
      <p:graphicFrame>
        <p:nvGraphicFramePr>
          <p:cNvPr id="3994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657682"/>
              </p:ext>
            </p:extLst>
          </p:nvPr>
        </p:nvGraphicFramePr>
        <p:xfrm>
          <a:off x="2483768" y="1628800"/>
          <a:ext cx="3857205" cy="385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199126" imgH="2361460" progId="ISISServer">
                  <p:embed/>
                </p:oleObj>
              </mc:Choice>
              <mc:Fallback>
                <p:oleObj name="ISIS/Draw Sketch" r:id="rId2" imgW="2199126" imgH="23614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628800"/>
                        <a:ext cx="3857205" cy="38530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1987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Висмута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</a:rPr>
              <a:t>субнитрат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 (висмута нитрат основной 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4[Bi(OH)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]·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после растворения в азотной кислоте титруют 0,05 М раствором натрия </a:t>
            </a:r>
            <a:r>
              <a:rPr lang="ru-RU" altLang="ru-RU" sz="2800" dirty="0" err="1">
                <a:latin typeface="Times New Roman" pitchFamily="18" charset="0"/>
              </a:rPr>
              <a:t>эдетата</a:t>
            </a:r>
            <a:r>
              <a:rPr lang="ru-RU" altLang="ru-RU" sz="2800" dirty="0">
                <a:latin typeface="Times New Roman" pitchFamily="18" charset="0"/>
              </a:rPr>
              <a:t> по </a:t>
            </a:r>
            <a:r>
              <a:rPr lang="ru-RU" altLang="ru-RU" sz="2800" dirty="0" err="1">
                <a:latin typeface="Times New Roman" pitchFamily="18" charset="0"/>
              </a:rPr>
              <a:t>ксиленоловому</a:t>
            </a:r>
            <a:r>
              <a:rPr lang="ru-RU" altLang="ru-RU" sz="2800" dirty="0">
                <a:latin typeface="Times New Roman" pitchFamily="18" charset="0"/>
              </a:rPr>
              <a:t> оранжевому или </a:t>
            </a:r>
            <a:r>
              <a:rPr lang="ru-RU" altLang="ru-RU" sz="2800" dirty="0" err="1">
                <a:latin typeface="Times New Roman" pitchFamily="18" charset="0"/>
              </a:rPr>
              <a:t>пиракатехиновому</a:t>
            </a:r>
            <a:r>
              <a:rPr lang="ru-RU" altLang="ru-RU" sz="2800" dirty="0">
                <a:latin typeface="Times New Roman" pitchFamily="18" charset="0"/>
              </a:rPr>
              <a:t> фиолетовому. Рассчитывают содержание </a:t>
            </a:r>
            <a:r>
              <a:rPr lang="en-US" altLang="ru-RU" sz="2800" dirty="0">
                <a:latin typeface="Times New Roman" pitchFamily="18" charset="0"/>
              </a:rPr>
              <a:t>Bi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</a:rPr>
              <a:t>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, которого </a:t>
            </a:r>
            <a:r>
              <a:rPr lang="ru-RU" altLang="ru-RU" sz="2800" dirty="0" err="1">
                <a:latin typeface="Times New Roman" pitchFamily="18" charset="0"/>
              </a:rPr>
              <a:t>д.б</a:t>
            </a:r>
            <a:r>
              <a:rPr lang="ru-RU" altLang="ru-RU" sz="2800" dirty="0">
                <a:latin typeface="Times New Roman" pitchFamily="18" charset="0"/>
              </a:rPr>
              <a:t>. 79,0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82,0%</a:t>
            </a:r>
            <a:r>
              <a:rPr lang="en-US" altLang="ru-RU" sz="2800" dirty="0"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в пересчёте на сухое вещество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</a:rPr>
              <a:t>     </a:t>
            </a:r>
            <a:r>
              <a:rPr lang="ru-RU" altLang="ru-RU" sz="2800" dirty="0" err="1">
                <a:latin typeface="Times New Roman" pitchFamily="18" charset="0"/>
              </a:rPr>
              <a:t>М.м</a:t>
            </a:r>
            <a:r>
              <a:rPr lang="ru-RU" altLang="ru-RU" sz="2800" dirty="0">
                <a:latin typeface="Times New Roman" pitchFamily="18" charset="0"/>
              </a:rPr>
              <a:t> (</a:t>
            </a:r>
            <a:r>
              <a:rPr lang="en-US" altLang="ru-RU" sz="2800" dirty="0">
                <a:latin typeface="Times New Roman" pitchFamily="18" charset="0"/>
              </a:rPr>
              <a:t>Bi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</a:rPr>
              <a:t>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) делят на 2, т.к. по уравнению реакции одна молекула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соответствует одному иону висмута(</a:t>
            </a:r>
            <a:r>
              <a:rPr lang="en-US" altLang="ru-RU" sz="2800" dirty="0">
                <a:latin typeface="Times New Roman" pitchFamily="18" charset="0"/>
              </a:rPr>
              <a:t>III)</a:t>
            </a:r>
            <a:endParaRPr lang="ru-RU" altLang="ru-RU" sz="2800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686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5229200"/>
            <a:ext cx="5229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Алюминия гидроксид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</a:rPr>
              <a:t>полигидрат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ru-RU" sz="2800" b="1" dirty="0">
                <a:solidFill>
                  <a:srgbClr val="0070C0"/>
                </a:solidFill>
                <a:latin typeface="Times New Roman" pitchFamily="18" charset="0"/>
              </a:rPr>
              <a:t>Al(OH)</a:t>
            </a:r>
            <a:r>
              <a:rPr lang="en-US" altLang="ru-RU" sz="2800" b="1" baseline="-25000" dirty="0">
                <a:solidFill>
                  <a:srgbClr val="0070C0"/>
                </a:solidFill>
                <a:latin typeface="Times New Roman" pitchFamily="18" charset="0"/>
              </a:rPr>
              <a:t>3</a:t>
            </a:r>
            <a:r>
              <a:rPr lang="en-US" altLang="ru-RU" sz="2800" b="1" dirty="0">
                <a:solidFill>
                  <a:srgbClr val="0070C0"/>
                </a:solidFill>
                <a:latin typeface="Times New Roman" pitchFamily="18" charset="0"/>
                <a:sym typeface="Symbol"/>
              </a:rPr>
              <a:t>nH</a:t>
            </a:r>
            <a:r>
              <a:rPr lang="en-US" altLang="ru-RU" sz="2800" b="1" baseline="-25000" dirty="0">
                <a:solidFill>
                  <a:srgbClr val="0070C0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altLang="ru-RU" sz="2800" b="1" dirty="0">
                <a:solidFill>
                  <a:srgbClr val="0070C0"/>
                </a:solidFill>
                <a:latin typeface="Times New Roman" pitchFamily="18" charset="0"/>
                <a:sym typeface="Symbol"/>
              </a:rPr>
              <a:t>O 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sym typeface="Symbol"/>
              </a:rPr>
              <a:t>К навеске ЛВ добавляют избыток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Na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ЭДТА, ацетатный буферный раствор (рН 4,5), </a:t>
            </a:r>
            <a:r>
              <a:rPr lang="en-US" altLang="ru-RU" sz="2800" dirty="0" err="1">
                <a:latin typeface="Times New Roman" pitchFamily="18" charset="0"/>
                <a:sym typeface="Symbol"/>
              </a:rPr>
              <a:t>Ind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 – </a:t>
            </a:r>
            <a:r>
              <a:rPr lang="ru-RU" altLang="ru-RU" sz="2800" dirty="0" err="1">
                <a:latin typeface="Times New Roman" pitchFamily="18" charset="0"/>
                <a:sym typeface="Symbol"/>
              </a:rPr>
              <a:t>дитизон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, титруют 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sym typeface="Symbol"/>
              </a:rPr>
              <a:t>0,05 М раствором сульфата цинка до ярко-розового окрашивания,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||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 </a:t>
            </a:r>
            <a:r>
              <a:rPr lang="ru-RU" altLang="ru-RU" sz="2800" dirty="0" err="1">
                <a:latin typeface="Times New Roman" pitchFamily="18" charset="0"/>
                <a:sym typeface="Symbol"/>
              </a:rPr>
              <a:t>к.о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.</a:t>
            </a:r>
          </a:p>
          <a:p>
            <a:pPr marL="0" indent="0">
              <a:buNone/>
            </a:pPr>
            <a:r>
              <a:rPr lang="ru-RU" altLang="ru-RU" sz="2800" dirty="0">
                <a:latin typeface="Times New Roman" pitchFamily="18" charset="0"/>
                <a:sym typeface="Symbol"/>
              </a:rPr>
              <a:t>     </a:t>
            </a:r>
            <a:r>
              <a:rPr lang="ru-RU" altLang="ru-RU" sz="2800" dirty="0">
                <a:latin typeface="Times New Roman" pitchFamily="18" charset="0"/>
              </a:rPr>
              <a:t>Рассчитывают содержание </a:t>
            </a:r>
            <a:r>
              <a:rPr lang="en-US" altLang="ru-RU" sz="2800" dirty="0">
                <a:latin typeface="Times New Roman" pitchFamily="18" charset="0"/>
              </a:rPr>
              <a:t>Al(OH)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ru-RU" altLang="ru-RU" sz="2800" dirty="0">
                <a:latin typeface="Times New Roman" pitchFamily="18" charset="0"/>
              </a:rPr>
              <a:t>, которого </a:t>
            </a:r>
            <a:r>
              <a:rPr lang="ru-RU" altLang="ru-RU" sz="2800" dirty="0" err="1">
                <a:latin typeface="Times New Roman" pitchFamily="18" charset="0"/>
              </a:rPr>
              <a:t>д.б</a:t>
            </a:r>
            <a:r>
              <a:rPr lang="ru-RU" altLang="ru-RU" sz="2800" dirty="0">
                <a:latin typeface="Times New Roman" pitchFamily="18" charset="0"/>
              </a:rPr>
              <a:t>. не менее 76,5%.</a:t>
            </a:r>
            <a:endParaRPr lang="en-US" altLang="ru-RU" sz="2800" dirty="0">
              <a:latin typeface="Times New Roman" pitchFamily="18" charset="0"/>
              <a:sym typeface="Symbol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В антибиотиках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стрептомицина сульфат, гентамицина сульфат</a:t>
            </a:r>
            <a:r>
              <a:rPr lang="ru-RU" altLang="ru-RU" sz="28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</a:rPr>
              <a:t>и др. количественно определяют </a:t>
            </a:r>
            <a:r>
              <a:rPr lang="ru-RU" altLang="ru-RU" sz="2800" dirty="0" err="1">
                <a:latin typeface="Times New Roman" pitchFamily="18" charset="0"/>
              </a:rPr>
              <a:t>антимикроб-ную</a:t>
            </a:r>
            <a:r>
              <a:rPr lang="ru-RU" altLang="ru-RU" sz="2800" dirty="0">
                <a:latin typeface="Times New Roman" pitchFamily="18" charset="0"/>
              </a:rPr>
              <a:t> активность методом диффузии в </a:t>
            </a:r>
            <a:r>
              <a:rPr lang="ru-RU" altLang="ru-RU" sz="2800" dirty="0" err="1">
                <a:latin typeface="Times New Roman" pitchFamily="18" charset="0"/>
              </a:rPr>
              <a:t>агар</a:t>
            </a:r>
            <a:r>
              <a:rPr lang="ru-RU" altLang="ru-RU" sz="2800" dirty="0">
                <a:latin typeface="Times New Roman" pitchFamily="18" charset="0"/>
              </a:rPr>
              <a:t>, кроме того, определяют показатель «Сульфаты»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85" y="2149303"/>
            <a:ext cx="3547658" cy="383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52936"/>
            <a:ext cx="2631132" cy="208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89" y="6165221"/>
            <a:ext cx="3219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115" y="4959030"/>
            <a:ext cx="29051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dirty="0">
                <a:latin typeface="Times New Roman" pitchFamily="18" charset="0"/>
              </a:rPr>
              <a:t>Для этого к навеске ЛВ добавляют раствор аммиака до рН 11, прибавляют избыток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0,1 М</a:t>
            </a:r>
            <a:r>
              <a:rPr lang="ru-RU" altLang="ru-RU" sz="2800" dirty="0">
                <a:latin typeface="Times New Roman" pitchFamily="18" charset="0"/>
              </a:rPr>
              <a:t> раствора </a:t>
            </a:r>
            <a:r>
              <a:rPr lang="en-US" altLang="ru-RU" sz="2800" dirty="0">
                <a:latin typeface="Times New Roman" pitchFamily="18" charset="0"/>
              </a:rPr>
              <a:t>BaCl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ru-RU" altLang="ru-RU" sz="2800" dirty="0">
                <a:latin typeface="Times New Roman" pitchFamily="18" charset="0"/>
              </a:rPr>
              <a:t>, индикатор – </a:t>
            </a:r>
            <a:r>
              <a:rPr lang="ru-RU" altLang="ru-RU" sz="2800" dirty="0" err="1">
                <a:latin typeface="Times New Roman" pitchFamily="18" charset="0"/>
              </a:rPr>
              <a:t>фталеиновый</a:t>
            </a:r>
            <a:r>
              <a:rPr lang="ru-RU" altLang="ru-RU" sz="2800" dirty="0">
                <a:latin typeface="Times New Roman" pitchFamily="18" charset="0"/>
              </a:rPr>
              <a:t> пурпурный, остаток </a:t>
            </a:r>
            <a:r>
              <a:rPr lang="en-US" altLang="ru-RU" sz="2800" dirty="0">
                <a:latin typeface="Times New Roman" pitchFamily="18" charset="0"/>
              </a:rPr>
              <a:t>BaCl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</a:rPr>
              <a:t>оттитровывают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0,1 М</a:t>
            </a:r>
            <a:r>
              <a:rPr lang="ru-RU" altLang="ru-RU" sz="2800" dirty="0">
                <a:latin typeface="Times New Roman" pitchFamily="18" charset="0"/>
              </a:rPr>
              <a:t> раствором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до исчезновения фиолетово-синего окрашивания, </a:t>
            </a:r>
            <a:r>
              <a:rPr lang="en-US" altLang="ru-RU" sz="2800" dirty="0">
                <a:latin typeface="Times New Roman" pitchFamily="18" charset="0"/>
              </a:rPr>
              <a:t>||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800" dirty="0">
                <a:latin typeface="Times New Roman" pitchFamily="18" charset="0"/>
              </a:rPr>
              <a:t>Рассчитывают содержание </a:t>
            </a:r>
            <a:r>
              <a:rPr lang="en-US" altLang="ru-RU" sz="2800" dirty="0">
                <a:latin typeface="Times New Roman" pitchFamily="18" charset="0"/>
              </a:rPr>
              <a:t>SO</a:t>
            </a:r>
            <a:r>
              <a:rPr lang="en-US" altLang="ru-RU" sz="2800" baseline="-25000" dirty="0">
                <a:latin typeface="Times New Roman" pitchFamily="18" charset="0"/>
              </a:rPr>
              <a:t>4</a:t>
            </a:r>
            <a:r>
              <a:rPr lang="en-US" altLang="ru-RU" sz="2800" baseline="30000" dirty="0">
                <a:latin typeface="Times New Roman" pitchFamily="18" charset="0"/>
              </a:rPr>
              <a:t>2</a:t>
            </a:r>
            <a:r>
              <a:rPr lang="en-US" altLang="ru-RU" sz="2800" baseline="30000" dirty="0">
                <a:latin typeface="Times New Roman" pitchFamily="18" charset="0"/>
                <a:sym typeface="Symbol"/>
              </a:rPr>
              <a:t></a:t>
            </a:r>
            <a:r>
              <a:rPr lang="ru-RU" altLang="ru-RU" sz="2800" dirty="0">
                <a:latin typeface="Times New Roman" pitchFamily="18" charset="0"/>
              </a:rPr>
              <a:t>, которых должно быть</a:t>
            </a:r>
          </a:p>
          <a:p>
            <a:pPr marL="0" indent="0">
              <a:buNone/>
            </a:pPr>
            <a:r>
              <a:rPr lang="ru-RU" altLang="ru-RU" sz="2800" dirty="0">
                <a:latin typeface="Times New Roman" pitchFamily="18" charset="0"/>
              </a:rPr>
              <a:t>от 32,0 до 35,0% в пересчёте на безводное вещество в гентамицине сульфате и от 18,0 до 21,5% в пересчёте на сухое вещество в стрептомицине сульфате</a:t>
            </a:r>
            <a:endParaRPr lang="en-US" altLang="ru-RU" sz="2800" dirty="0">
              <a:latin typeface="Times New Roman" pitchFamily="18" charset="0"/>
              <a:sym typeface="Symbol"/>
            </a:endParaRPr>
          </a:p>
          <a:p>
            <a:pPr marL="0" indent="0"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132" y="2508608"/>
            <a:ext cx="4332292" cy="832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1008"/>
            <a:ext cx="5506356" cy="763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33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Стрептомицина сульфат: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en-US" altLang="ru-RU" sz="28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itchFamily="18" charset="0"/>
              </a:rPr>
              <a:t>R</a:t>
            </a:r>
            <a:r>
              <a:rPr lang="en-US" altLang="ru-RU" sz="2800" dirty="0">
                <a:latin typeface="Times New Roman" pitchFamily="18" charset="0"/>
                <a:sym typeface="Symbol" panose="05050102010706020507" pitchFamily="18" charset="2"/>
              </a:rPr>
              <a:t>3H</a:t>
            </a:r>
            <a:r>
              <a:rPr lang="en-US" altLang="ru-RU" sz="2800" baseline="-25000" dirty="0">
                <a:latin typeface="Times New Roman" pitchFamily="18" charset="0"/>
                <a:sym typeface="Symbol" panose="05050102010706020507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anose="05050102010706020507" pitchFamily="18" charset="2"/>
              </a:rPr>
              <a:t>SO</a:t>
            </a:r>
            <a:r>
              <a:rPr lang="en-US" altLang="ru-RU" sz="2800" baseline="-25000" dirty="0">
                <a:latin typeface="Times New Roman" pitchFamily="18" charset="0"/>
                <a:sym typeface="Symbol" panose="05050102010706020507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anose="05050102010706020507" pitchFamily="18" charset="2"/>
              </a:rPr>
              <a:t> + BaCl</a:t>
            </a:r>
            <a:r>
              <a:rPr lang="en-US" altLang="ru-RU" sz="2800" baseline="-25000" dirty="0">
                <a:latin typeface="Times New Roman" pitchFamily="18" charset="0"/>
                <a:sym typeface="Symbol" panose="05050102010706020507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 panose="05050102010706020507" pitchFamily="18" charset="2"/>
              </a:rPr>
              <a:t>  R + 3BaSO</a:t>
            </a:r>
            <a:r>
              <a:rPr lang="en-US" altLang="ru-RU" sz="2800" baseline="-25000" dirty="0">
                <a:latin typeface="Times New Roman" pitchFamily="18" charset="0"/>
                <a:sym typeface="Symbol" panose="05050102010706020507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 panose="05050102010706020507" pitchFamily="18" charset="2"/>
              </a:rPr>
              <a:t> + 6HCl</a:t>
            </a: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altLang="ru-RU" sz="2800" i="1" dirty="0">
                <a:latin typeface="Times New Roman" pitchFamily="18" charset="0"/>
                <a:sym typeface="Symbol" panose="05050102010706020507" pitchFamily="18" charset="2"/>
              </a:rPr>
              <a:t>W</a:t>
            </a:r>
            <a:r>
              <a:rPr lang="ru-RU" altLang="ru-RU" sz="2800" dirty="0">
                <a:latin typeface="Times New Roman" pitchFamily="18" charset="0"/>
                <a:sym typeface="Symbol" panose="05050102010706020507" pitchFamily="18" charset="2"/>
              </a:rPr>
              <a:t> – потеря в массе при высушивании или вода, %</a:t>
            </a: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327799"/>
              </p:ext>
            </p:extLst>
          </p:nvPr>
        </p:nvGraphicFramePr>
        <p:xfrm>
          <a:off x="1029151" y="2128510"/>
          <a:ext cx="7632848" cy="1960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562360" imgH="1428480" progId="ISISServer">
                  <p:embed/>
                </p:oleObj>
              </mc:Choice>
              <mc:Fallback>
                <p:oleObj name="ISIS/Draw Sketch" r:id="rId2" imgW="5562360" imgH="1428480" progId="ISISServer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29151" y="2128510"/>
                        <a:ext cx="7632848" cy="1960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F33CF6-AA8C-42F4-BAD5-13346C40AF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30" y="4581128"/>
            <a:ext cx="7419975" cy="952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6DB171-9ACA-4562-9C1A-E2144B9B11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40" y="1599476"/>
            <a:ext cx="1009650" cy="2762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DAB54BB-0FBA-4F14-BFD4-30679C1E91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4765" y="3286125"/>
            <a:ext cx="9334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481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altLang="ru-RU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</a:t>
            </a:r>
            <a:r>
              <a:rPr lang="ru-RU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 М (0,1 н.) раствор ртути(II) нитрата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1/2,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растворяют в подкисленной азотной кислотой воде (в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т.н. натрия хлорида РО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3000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sz="3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дифенилкарбазон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29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8610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М – 0,05 М – 0,02 М раствор натрия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эдетата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трилона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Б)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</a:t>
            </a:r>
            <a:r>
              <a:rPr lang="ru-RU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ЭДТА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1/2,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0,1 М р-ра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натрия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эдетата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растворяют в воде с добавлением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тандартизация: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т.н. цинка РО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 + 2HCl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ZnCl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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*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Среда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слабокислая (создается добавлением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гексаметилентетрамина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рН5)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ксиленоловый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оранжевый (титруют от фиолетово-розовой до жёлтой окраски)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* Водород удаляют бромом, избыток брома удаляют кипячением</a:t>
            </a:r>
            <a:endParaRPr lang="en-US" sz="3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3</a:t>
            </a:fld>
            <a:endParaRPr lang="ru-RU" alt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389856"/>
              </p:ext>
            </p:extLst>
          </p:nvPr>
        </p:nvGraphicFramePr>
        <p:xfrm>
          <a:off x="683568" y="2564904"/>
          <a:ext cx="7344816" cy="174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733720" imgH="1428480" progId="ISISServer">
                  <p:embed/>
                </p:oleObj>
              </mc:Choice>
              <mc:Fallback>
                <p:oleObj name="ISIS/Draw Sketch" r:id="rId2" imgW="5733720" imgH="142848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564904"/>
                        <a:ext cx="7344816" cy="17454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104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900" b="1" dirty="0">
                <a:solidFill>
                  <a:srgbClr val="0000CC"/>
                </a:solidFill>
                <a:latin typeface="Times New Roman" pitchFamily="18" charset="0"/>
              </a:rPr>
              <a:t>Применение </a:t>
            </a:r>
            <a:r>
              <a:rPr lang="ru-RU" altLang="ru-RU" sz="2900" b="1" dirty="0" err="1">
                <a:solidFill>
                  <a:srgbClr val="0000CC"/>
                </a:solidFill>
                <a:latin typeface="Times New Roman" pitchFamily="18" charset="0"/>
              </a:rPr>
              <a:t>меркуриметрии</a:t>
            </a:r>
            <a:endParaRPr lang="ru-RU" altLang="ru-RU" sz="2900" b="1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altLang="ru-RU" sz="2900" dirty="0">
                <a:latin typeface="Times New Roman" pitchFamily="18" charset="0"/>
              </a:rPr>
              <a:t>Применяется для определения хлоридов, бромидов. Среда – азотнокислая, </a:t>
            </a:r>
            <a:r>
              <a:rPr lang="en-US" altLang="ru-RU" sz="2900" dirty="0">
                <a:latin typeface="Times New Roman" pitchFamily="18" charset="0"/>
              </a:rPr>
              <a:t>In</a:t>
            </a:r>
            <a:r>
              <a:rPr lang="ru-RU" altLang="ru-RU" sz="2900" dirty="0">
                <a:latin typeface="Times New Roman" pitchFamily="18" charset="0"/>
              </a:rPr>
              <a:t>d</a:t>
            </a:r>
            <a:r>
              <a:rPr lang="en-US" altLang="ru-RU" sz="2900" dirty="0">
                <a:latin typeface="Times New Roman" pitchFamily="18" charset="0"/>
              </a:rPr>
              <a:t> – </a:t>
            </a:r>
            <a:r>
              <a:rPr lang="ru-RU" altLang="ru-RU" sz="2900" dirty="0" err="1">
                <a:latin typeface="Times New Roman" pitchFamily="18" charset="0"/>
              </a:rPr>
              <a:t>дифенилкарбазон</a:t>
            </a:r>
            <a:r>
              <a:rPr lang="ru-RU" altLang="ru-RU" sz="2900" dirty="0">
                <a:latin typeface="Times New Roman" pitchFamily="18" charset="0"/>
              </a:rPr>
              <a:t>, титруют от желтого до светло-фиолетового окрашивания.  Например, для  </a:t>
            </a:r>
            <a:r>
              <a:rPr lang="ru-RU" altLang="ru-RU" sz="2900" b="1" dirty="0">
                <a:solidFill>
                  <a:srgbClr val="0070C0"/>
                </a:solidFill>
                <a:latin typeface="Times New Roman" pitchFamily="18" charset="0"/>
              </a:rPr>
              <a:t>натрия хлорида</a:t>
            </a:r>
            <a:r>
              <a:rPr lang="ru-RU" altLang="ru-RU" sz="2900" dirty="0">
                <a:latin typeface="Times New Roman" pitchFamily="18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altLang="ru-RU" sz="2900" dirty="0">
                <a:latin typeface="Times New Roman" pitchFamily="18" charset="0"/>
              </a:rPr>
              <a:t>2Na</a:t>
            </a:r>
            <a:r>
              <a:rPr lang="en-US" altLang="ru-RU" sz="2900" dirty="0">
                <a:latin typeface="Times New Roman" pitchFamily="18" charset="0"/>
                <a:cs typeface="Times New Roman" pitchFamily="18" charset="0"/>
              </a:rPr>
              <a:t>Cl + Hg(NO</a:t>
            </a:r>
            <a:r>
              <a:rPr lang="en-US" altLang="ru-RU" sz="29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900" dirty="0">
                <a:latin typeface="Times New Roman" pitchFamily="18" charset="0"/>
                <a:cs typeface="Times New Roman" pitchFamily="18" charset="0"/>
              </a:rPr>
              <a:t>) → HgCl</a:t>
            </a:r>
            <a:r>
              <a:rPr lang="en-US" altLang="ru-RU" sz="29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900" dirty="0">
                <a:latin typeface="Times New Roman" pitchFamily="18" charset="0"/>
                <a:cs typeface="Times New Roman" pitchFamily="18" charset="0"/>
              </a:rPr>
              <a:t>  +  2NaNO</a:t>
            </a:r>
            <a:r>
              <a:rPr lang="en-US" altLang="ru-RU" sz="29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900" dirty="0" err="1">
                <a:latin typeface="Times New Roman" pitchFamily="18" charset="0"/>
              </a:rPr>
              <a:t>f</a:t>
            </a:r>
            <a:r>
              <a:rPr lang="ru-RU" altLang="ru-RU" sz="2900" baseline="-25000" dirty="0" err="1">
                <a:latin typeface="Times New Roman" pitchFamily="18" charset="0"/>
              </a:rPr>
              <a:t>экв</a:t>
            </a:r>
            <a:r>
              <a:rPr lang="ru-RU" altLang="ru-RU" sz="2900" dirty="0">
                <a:latin typeface="Times New Roman" pitchFamily="18" charset="0"/>
              </a:rPr>
              <a:t>(</a:t>
            </a:r>
            <a:r>
              <a:rPr lang="en-US" altLang="ru-RU" sz="2900" dirty="0" err="1">
                <a:latin typeface="Times New Roman" pitchFamily="18" charset="0"/>
              </a:rPr>
              <a:t>NaCl</a:t>
            </a:r>
            <a:r>
              <a:rPr lang="ru-RU" altLang="ru-RU" sz="2900" dirty="0">
                <a:latin typeface="Times New Roman" pitchFamily="18" charset="0"/>
              </a:rPr>
              <a:t>) = 1, в </a:t>
            </a:r>
            <a:r>
              <a:rPr lang="ru-RU" altLang="ru-RU" sz="2900" dirty="0" err="1">
                <a:latin typeface="Times New Roman" pitchFamily="18" charset="0"/>
              </a:rPr>
              <a:t>т.э</a:t>
            </a:r>
            <a:r>
              <a:rPr lang="ru-RU" altLang="ru-RU" sz="2900" dirty="0">
                <a:latin typeface="Times New Roman" pitchFamily="18" charset="0"/>
              </a:rPr>
              <a:t>. образуется комплекс: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ru-RU" sz="2800" dirty="0">
              <a:latin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endParaRPr lang="ru-RU" altLang="ru-RU" b="1" dirty="0">
              <a:latin typeface="Times New Roman" pitchFamily="18" charset="0"/>
            </a:endParaRP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endParaRPr lang="ru-RU" altLang="ru-RU" b="1" dirty="0">
              <a:latin typeface="Times New Roman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ru-RU" altLang="ru-RU" dirty="0">
              <a:latin typeface="Times New Roman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ru-RU" altLang="ru-RU" dirty="0">
              <a:latin typeface="Times New Roman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ru-RU" altLang="ru-RU" dirty="0">
                <a:latin typeface="Times New Roman" pitchFamily="18" charset="0"/>
              </a:rPr>
              <a:t>Для кальция хлорида</a:t>
            </a:r>
            <a:r>
              <a:rPr lang="en-US" altLang="ru-RU" dirty="0">
                <a:latin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</a:rPr>
              <a:t>(</a:t>
            </a:r>
            <a:r>
              <a:rPr lang="en-US" altLang="ru-RU" dirty="0">
                <a:latin typeface="Times New Roman" pitchFamily="18" charset="0"/>
              </a:rPr>
              <a:t>CaCl</a:t>
            </a:r>
            <a:r>
              <a:rPr lang="en-US" altLang="ru-RU" baseline="-25000" dirty="0">
                <a:latin typeface="Times New Roman" pitchFamily="18" charset="0"/>
              </a:rPr>
              <a:t>2</a:t>
            </a:r>
            <a:r>
              <a:rPr lang="ru-RU" altLang="ru-RU" dirty="0">
                <a:latin typeface="Times New Roman" pitchFamily="18" charset="0"/>
              </a:rPr>
              <a:t>) = 1/2.            </a:t>
            </a:r>
            <a:endParaRPr lang="en-US" altLang="ru-RU" dirty="0"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400"/>
          </a:p>
        </p:txBody>
      </p:sp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7" y="4698264"/>
            <a:ext cx="2647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704568"/>
              </p:ext>
            </p:extLst>
          </p:nvPr>
        </p:nvGraphicFramePr>
        <p:xfrm>
          <a:off x="1331640" y="2566752"/>
          <a:ext cx="6480720" cy="2654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5190840" imgH="2124000" progId="ISISServer">
                  <p:embed/>
                </p:oleObj>
              </mc:Choice>
              <mc:Fallback>
                <p:oleObj name="ISIS/Draw Sketch" r:id="rId3" imgW="5190840" imgH="212400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566752"/>
                        <a:ext cx="6480720" cy="2654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7" y="5088789"/>
            <a:ext cx="2819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03967"/>
            <a:ext cx="4343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587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При определении йодидов титруют до образования красной мути. Например, определение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натрия йодида</a:t>
            </a:r>
            <a:r>
              <a:rPr lang="ru-RU" altLang="ru-RU" sz="2800" dirty="0">
                <a:latin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</a:rPr>
              <a:t>KI + Hg(NO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</a:rPr>
              <a:t>)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 HgI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 + 2KNO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3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itchFamily="18" charset="0"/>
                <a:sym typeface="Symbol"/>
              </a:rPr>
              <a:t>HgI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 + 2KI  K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[HgI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sym typeface="Symbol"/>
              </a:rPr>
              <a:t>     В избытке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KI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 оранжевый осадок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HgI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2 </a:t>
            </a:r>
            <a:r>
              <a:rPr lang="ru-RU" altLang="ru-RU" sz="2800" baseline="-25000" dirty="0">
                <a:latin typeface="Times New Roman" pitchFamily="18" charset="0"/>
                <a:sym typeface="Symbol"/>
              </a:rPr>
              <a:t> 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растворяется с образованием бесцветного комплекса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K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[HgI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]</a:t>
            </a:r>
            <a:endParaRPr lang="ru-RU" altLang="ru-RU" sz="2800" dirty="0">
              <a:latin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sym typeface="Symbol"/>
              </a:rPr>
              <a:t>    После того как все свободные йодид-ионы перейдут в комплекс, избыточная капля титрованного раствора ртути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(II)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 нитрата, вступая во взаимодействие с частью комплексного иона, вновь образует нерастворимый оранжевый осадок ртути </a:t>
            </a:r>
            <a:r>
              <a:rPr lang="ru-RU" altLang="ru-RU" sz="2800" dirty="0" err="1">
                <a:latin typeface="Times New Roman" pitchFamily="18" charset="0"/>
                <a:sym typeface="Symbol"/>
              </a:rPr>
              <a:t>дийодида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, свидетельствующий о конце титрования:</a:t>
            </a:r>
            <a:endParaRPr lang="en-US" altLang="ru-RU" sz="2800" dirty="0">
              <a:latin typeface="Times New Roman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sym typeface="Symbol"/>
              </a:rPr>
              <a:t>K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[HgI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4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]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 + </a:t>
            </a:r>
            <a:r>
              <a:rPr lang="en-US" altLang="ru-RU" sz="2800" dirty="0">
                <a:latin typeface="Times New Roman" pitchFamily="18" charset="0"/>
              </a:rPr>
              <a:t>Hg(NO</a:t>
            </a:r>
            <a:r>
              <a:rPr lang="en-US" altLang="ru-RU" sz="2800" baseline="-25000" dirty="0">
                <a:latin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</a:rPr>
              <a:t>)</a:t>
            </a:r>
            <a:r>
              <a:rPr lang="en-US" altLang="ru-RU" sz="2800" baseline="-25000" dirty="0">
                <a:latin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 HgI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 + 2KNO</a:t>
            </a:r>
            <a:r>
              <a:rPr lang="en-US" altLang="ru-RU" sz="2800" baseline="-25000" dirty="0">
                <a:latin typeface="Times New Roman" pitchFamily="18" charset="0"/>
                <a:sym typeface="Symbol"/>
              </a:rPr>
              <a:t>3</a:t>
            </a:r>
          </a:p>
          <a:p>
            <a:pPr marL="0" indent="0">
              <a:buNone/>
            </a:pPr>
            <a:r>
              <a:rPr lang="en-US" altLang="ru-RU" sz="2800" dirty="0">
                <a:latin typeface="Times New Roman" pitchFamily="18" charset="0"/>
                <a:sym typeface="Symbol"/>
              </a:rPr>
              <a:t>f</a:t>
            </a:r>
            <a:r>
              <a:rPr lang="ru-RU" altLang="ru-RU" sz="2800" baseline="-25000" dirty="0" err="1">
                <a:latin typeface="Times New Roman" pitchFamily="18" charset="0"/>
                <a:sym typeface="Symbol"/>
              </a:rPr>
              <a:t>экв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(</a:t>
            </a:r>
            <a:r>
              <a:rPr lang="en-US" altLang="ru-RU" sz="2800" dirty="0">
                <a:latin typeface="Times New Roman" pitchFamily="18" charset="0"/>
                <a:sym typeface="Symbol"/>
              </a:rPr>
              <a:t>KI)=2</a:t>
            </a:r>
            <a:r>
              <a:rPr lang="ru-RU" altLang="ru-RU" sz="2800" dirty="0">
                <a:latin typeface="Times New Roman" pitchFamily="18" charset="0"/>
                <a:sym typeface="Symbol"/>
              </a:rPr>
              <a:t>.</a:t>
            </a:r>
            <a:endParaRPr lang="en-US" altLang="ru-RU" sz="2800" dirty="0">
              <a:latin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en-US" altLang="ru-RU" sz="2800" dirty="0">
              <a:latin typeface="Times New Roman" pitchFamily="18" charset="0"/>
              <a:sym typeface="Symbol"/>
            </a:endParaRPr>
          </a:p>
          <a:p>
            <a:pPr marL="0" indent="0" algn="ctr" eaLnBrk="1" hangingPunct="1">
              <a:buFontTx/>
              <a:buNone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endParaRPr lang="ru-RU" altLang="ru-RU" sz="3600" dirty="0">
              <a:solidFill>
                <a:srgbClr val="7030A0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3600" dirty="0">
              <a:solidFill>
                <a:srgbClr val="7030A0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3600" dirty="0">
              <a:solidFill>
                <a:srgbClr val="7030A0"/>
              </a:solidFill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18046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 М раствор магния сульфата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MgSO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endParaRPr lang="ru-RU" altLang="ru-RU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MgSO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М раствор магния хлорида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р-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MgSO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 (или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растворяют в воде (в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стандартному раствору натрия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эдетата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 – щелочная, создаётся  аммиачным буферным раствором, рН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  <a:sym typeface="Symbol"/>
              </a:rPr>
              <a:t>9,5-10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3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sz="3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КХЧС (титруют от фиолетовой до синей окраски)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8610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 М раствор цинка хлорида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ZnCl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ru-RU" altLang="ru-RU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М раствор цинка сульфата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ZnSO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ZnSO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р-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ZnSO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7H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 (или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растворяют в воде(в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при необходимости подкисляют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исчезновения опалесценции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стандартному раствору натрия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эдетата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Среда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–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слабокислая (создается добавлением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гексаметилентетрамина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рН5)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ксиленоловый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оранжевый (титруют от фиолетово-розовой до жёлтой окраски)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467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М – 0,05 М раствор свинца(II) нитрата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ru-RU" altLang="ru-RU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р-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растворяют в воде (в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стандартному раствору натрия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эдетата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Среда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–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слабокислая (создается добавлением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гексаметилентетрамина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рН5)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ксиленоловый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оранжевый (титруют от фиолетово-розовой до жёлтой окраски)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3286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9916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ГФ</a:t>
            </a:r>
            <a:r>
              <a:rPr lang="en-US" altLang="ru-RU" sz="2800" b="1" dirty="0">
                <a:solidFill>
                  <a:srgbClr val="C00000"/>
                </a:solidFill>
                <a:latin typeface="Times New Roman" pitchFamily="18" charset="0"/>
              </a:rPr>
              <a:t> XIV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</a:rPr>
              <a:t> ОФС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«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</a:rPr>
              <a:t>Комплексонометрическое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</a:rPr>
              <a:t> титрование»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Натрия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эдетат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образует с катионами различных металлов в стехиометрическом отношении (1:1) устойчивые и хорошо растворимые в воде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комплексонаты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позволяет использовать его для количественного определения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алюминия, висмута, кальция, магния, свинца, цинка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ионов металлов в лекарственных препаратах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Взаимодействие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металлоиндикаторов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катионами определяемых металлов должно быть обратимым и константа устойчивости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металлоиндикаторного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комплекса должна быть на 10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меньше константы устойчивости комплекса катиона металла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титрантом</a:t>
            </a:r>
            <a:endParaRPr lang="ru-RU" altLang="ru-RU" sz="28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71122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Tx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титрование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раствором натрия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эдетата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проводят следующим образом: к раствору анализируемого катиона прибавляют буферный раствор, имеющий необходимое значение рН, и указанное количество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металлоиндикатора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buFontTx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 точке эквивалентности окраска раствора изменяется от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окраски комплекса катиона с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металлоиндикатором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окраски свободного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металлоиндикатора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buFontTx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обратном титровании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избыток натрия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эдетата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оттитровывают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определенном значении рН в присутствии соответствующего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металлоиндикатора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растворами солей магния, свинца, цинка и др. до перехода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окраски свободного индикатора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окраски комплекса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металлоиндикатора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катионом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01582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</a:t>
            </a: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Алюминий – обратное титрование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Times New Roman" pitchFamily="18" charset="0"/>
              </a:rPr>
              <a:t>1 способ. </a:t>
            </a:r>
            <a:r>
              <a:rPr lang="ru-RU" altLang="ru-RU" sz="2800" dirty="0">
                <a:latin typeface="Times New Roman" pitchFamily="18" charset="0"/>
              </a:rPr>
              <a:t>К навеске соли алюминия добавляют избыток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ЭДТА, индикатор </a:t>
            </a:r>
            <a:r>
              <a:rPr lang="ru-RU" altLang="ru-RU" sz="2800" dirty="0" err="1">
                <a:latin typeface="Times New Roman" pitchFamily="18" charset="0"/>
              </a:rPr>
              <a:t>ксиленоловый</a:t>
            </a:r>
            <a:r>
              <a:rPr lang="ru-RU" altLang="ru-RU" sz="2800" dirty="0">
                <a:latin typeface="Times New Roman" pitchFamily="18" charset="0"/>
              </a:rPr>
              <a:t> оранжевый, среда – слабокислая (создаётся ГМТА)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</a:rPr>
              <a:t>остаток </a:t>
            </a:r>
            <a:r>
              <a:rPr lang="en-US" altLang="ru-RU" sz="2800" dirty="0">
                <a:latin typeface="Times New Roman" pitchFamily="18" charset="0"/>
              </a:rPr>
              <a:t>Na</a:t>
            </a:r>
            <a:r>
              <a:rPr lang="ru-RU" altLang="ru-RU" sz="2800" dirty="0">
                <a:latin typeface="Times New Roman" pitchFamily="18" charset="0"/>
              </a:rPr>
              <a:t>ЭДТА </a:t>
            </a:r>
            <a:r>
              <a:rPr lang="ru-RU" altLang="ru-RU" sz="2800" dirty="0" err="1">
                <a:latin typeface="Times New Roman" pitchFamily="18" charset="0"/>
              </a:rPr>
              <a:t>оттитровывают</a:t>
            </a:r>
            <a:r>
              <a:rPr lang="ru-RU" altLang="ru-RU" sz="2800" dirty="0">
                <a:latin typeface="Times New Roman" pitchFamily="18" charset="0"/>
              </a:rPr>
              <a:t> сульфатом цинка,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</a:rPr>
              <a:t>           </a:t>
            </a:r>
          </a:p>
        </p:txBody>
      </p:sp>
      <p:sp>
        <p:nvSpPr>
          <p:cNvPr id="32771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309E31-15F5-4B29-AB2A-C20811929D2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428085"/>
              </p:ext>
            </p:extLst>
          </p:nvPr>
        </p:nvGraphicFramePr>
        <p:xfrm>
          <a:off x="683568" y="2204864"/>
          <a:ext cx="7704856" cy="174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086160" imgH="1447560" progId="ISISServer">
                  <p:embed/>
                </p:oleObj>
              </mc:Choice>
              <mc:Fallback>
                <p:oleObj name="ISIS/Draw Sketch" r:id="rId2" imgW="6086160" imgH="144756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04864"/>
                        <a:ext cx="7704856" cy="1746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01378"/>
              </p:ext>
            </p:extLst>
          </p:nvPr>
        </p:nvGraphicFramePr>
        <p:xfrm>
          <a:off x="954088" y="4748213"/>
          <a:ext cx="71628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5657760" imgH="1447560" progId="ISISServer">
                  <p:embed/>
                </p:oleObj>
              </mc:Choice>
              <mc:Fallback>
                <p:oleObj name="ISIS/Draw Sketch" r:id="rId4" imgW="5657760" imgH="144756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4748213"/>
                        <a:ext cx="716280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219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1762</Words>
  <Application>Microsoft Office PowerPoint</Application>
  <PresentationFormat>Экран (4:3)</PresentationFormat>
  <Paragraphs>256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 Abdullina</cp:lastModifiedBy>
  <cp:revision>53</cp:revision>
  <dcterms:created xsi:type="dcterms:W3CDTF">2020-10-12T20:30:13Z</dcterms:created>
  <dcterms:modified xsi:type="dcterms:W3CDTF">2021-03-24T18:14:35Z</dcterms:modified>
</cp:coreProperties>
</file>