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89" r:id="rId4"/>
    <p:sldId id="290" r:id="rId5"/>
    <p:sldId id="299" r:id="rId6"/>
    <p:sldId id="300" r:id="rId7"/>
    <p:sldId id="311" r:id="rId8"/>
    <p:sldId id="312" r:id="rId9"/>
    <p:sldId id="317" r:id="rId10"/>
    <p:sldId id="313" r:id="rId11"/>
    <p:sldId id="314" r:id="rId12"/>
    <p:sldId id="325" r:id="rId13"/>
    <p:sldId id="315" r:id="rId14"/>
    <p:sldId id="318" r:id="rId15"/>
    <p:sldId id="319" r:id="rId16"/>
    <p:sldId id="321" r:id="rId17"/>
    <p:sldId id="323" r:id="rId18"/>
    <p:sldId id="324" r:id="rId19"/>
    <p:sldId id="264" r:id="rId20"/>
    <p:sldId id="269" r:id="rId21"/>
    <p:sldId id="270" r:id="rId22"/>
    <p:sldId id="310" r:id="rId23"/>
    <p:sldId id="308" r:id="rId24"/>
    <p:sldId id="271" r:id="rId25"/>
    <p:sldId id="273" r:id="rId26"/>
    <p:sldId id="274" r:id="rId27"/>
    <p:sldId id="326" r:id="rId28"/>
    <p:sldId id="327" r:id="rId29"/>
    <p:sldId id="298" r:id="rId30"/>
    <p:sldId id="256" r:id="rId31"/>
    <p:sldId id="258" r:id="rId32"/>
    <p:sldId id="259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oleObject" Target="../embeddings/oleObject11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oleObject" Target="../embeddings/oleObject12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9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oleObject" Target="../embeddings/oleObject14.bin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4" Type="http://schemas.openxmlformats.org/officeDocument/2006/relationships/image" Target="../media/image46.wmf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228600"/>
            <a:ext cx="8839200" cy="6324600"/>
          </a:xfrm>
        </p:spPr>
        <p:txBody>
          <a:bodyPr>
            <a:normAutofit/>
          </a:bodyPr>
          <a:lstStyle/>
          <a:p>
            <a:pPr marL="0" indent="0" algn="ctr" eaLnBrk="1" hangingPunct="1">
              <a:buFontTx/>
              <a:buNone/>
            </a:pPr>
            <a:endParaRPr lang="ru-RU" altLang="ru-RU" dirty="0">
              <a:solidFill>
                <a:srgbClr val="7030A0"/>
              </a:solidFill>
              <a:latin typeface="Times New Roman" pitchFamily="18" charset="0"/>
            </a:endParaRPr>
          </a:p>
          <a:p>
            <a:pPr marL="0" indent="0" algn="ctr" eaLnBrk="1" hangingPunct="1">
              <a:buFontTx/>
              <a:buNone/>
            </a:pPr>
            <a:endParaRPr lang="ru-RU" altLang="ru-RU" dirty="0">
              <a:solidFill>
                <a:srgbClr val="7030A0"/>
              </a:solidFill>
              <a:latin typeface="Times New Roman" pitchFamily="18" charset="0"/>
            </a:endParaRPr>
          </a:p>
          <a:p>
            <a:pPr marL="0" indent="0" algn="ctr" eaLnBrk="1" hangingPunct="1">
              <a:buFontTx/>
              <a:buNone/>
            </a:pPr>
            <a:endParaRPr lang="ru-RU" altLang="ru-RU" dirty="0">
              <a:solidFill>
                <a:srgbClr val="7030A0"/>
              </a:solidFill>
              <a:latin typeface="Times New Roman" pitchFamily="18" charset="0"/>
            </a:endParaRPr>
          </a:p>
          <a:p>
            <a:pPr marL="0" indent="0" algn="ctr" eaLnBrk="1" hangingPunct="1">
              <a:buFontTx/>
              <a:buNone/>
            </a:pPr>
            <a:r>
              <a:rPr lang="ru-RU" altLang="ru-RU" b="1" dirty="0">
                <a:solidFill>
                  <a:srgbClr val="C00000"/>
                </a:solidFill>
                <a:latin typeface="Times New Roman" pitchFamily="18" charset="0"/>
              </a:rPr>
              <a:t>Лекция</a:t>
            </a:r>
          </a:p>
          <a:p>
            <a:pPr marL="0" indent="0" algn="ctr" eaLnBrk="1" hangingPunct="1">
              <a:buFontTx/>
              <a:buNone/>
            </a:pPr>
            <a:r>
              <a:rPr lang="ru-RU" altLang="ru-RU" b="1" dirty="0">
                <a:solidFill>
                  <a:srgbClr val="0070C0"/>
                </a:solidFill>
                <a:latin typeface="Times New Roman" pitchFamily="18" charset="0"/>
              </a:rPr>
              <a:t>Комплексонометрия, </a:t>
            </a:r>
            <a:r>
              <a:rPr lang="ru-RU" altLang="ru-RU" b="1" dirty="0" err="1">
                <a:solidFill>
                  <a:srgbClr val="0070C0"/>
                </a:solidFill>
                <a:latin typeface="Times New Roman" pitchFamily="18" charset="0"/>
              </a:rPr>
              <a:t>меркуриметрия</a:t>
            </a:r>
            <a:endParaRPr lang="ru-RU" altLang="ru-RU" b="1" dirty="0">
              <a:solidFill>
                <a:srgbClr val="0070C0"/>
              </a:solidFill>
              <a:latin typeface="Times New Roman" pitchFamily="18" charset="0"/>
            </a:endParaRPr>
          </a:p>
        </p:txBody>
      </p:sp>
      <p:sp>
        <p:nvSpPr>
          <p:cNvPr id="32771" name="Номер слайда 1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5B309E31-15F5-4B29-AB2A-C20811929D2A}" type="slidenum">
              <a:rPr lang="ru-RU" altLang="ru-RU" sz="1400"/>
              <a:pPr algn="r" eaLnBrk="1" hangingPunct="1">
                <a:spcBef>
                  <a:spcPct val="0"/>
                </a:spcBef>
                <a:buFontTx/>
                <a:buNone/>
              </a:pPr>
              <a:t>1</a:t>
            </a:fld>
            <a:endParaRPr lang="ru-RU" altLang="ru-RU" sz="1400"/>
          </a:p>
        </p:txBody>
      </p:sp>
    </p:spTree>
    <p:extLst>
      <p:ext uri="{BB962C8B-B14F-4D97-AF65-F5344CB8AC3E}">
        <p14:creationId xmlns:p14="http://schemas.microsoft.com/office/powerpoint/2010/main" val="4061639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228600"/>
            <a:ext cx="8839200" cy="6324600"/>
          </a:xfrm>
        </p:spPr>
        <p:txBody>
          <a:bodyPr>
            <a:normAutofit/>
          </a:bodyPr>
          <a:lstStyle/>
          <a:p>
            <a:pPr marL="0" indent="0" eaLnBrk="1" hangingPunct="1">
              <a:spcBef>
                <a:spcPts val="0"/>
              </a:spcBef>
              <a:buFontTx/>
              <a:buNone/>
            </a:pPr>
            <a:r>
              <a:rPr lang="ru-RU" altLang="ru-RU" sz="2800" dirty="0">
                <a:latin typeface="Times New Roman" pitchFamily="18" charset="0"/>
              </a:rPr>
              <a:t>Избыточная капля </a:t>
            </a:r>
            <a:r>
              <a:rPr lang="en-US" altLang="ru-RU" sz="2800" dirty="0">
                <a:latin typeface="Times New Roman" pitchFamily="18" charset="0"/>
              </a:rPr>
              <a:t>ZnSO</a:t>
            </a:r>
            <a:r>
              <a:rPr lang="en-US" altLang="ru-RU" sz="2800" baseline="-25000" dirty="0">
                <a:latin typeface="Times New Roman" pitchFamily="18" charset="0"/>
              </a:rPr>
              <a:t>4</a:t>
            </a:r>
            <a:r>
              <a:rPr lang="ru-RU" altLang="ru-RU" sz="2800" dirty="0">
                <a:latin typeface="Times New Roman" pitchFamily="18" charset="0"/>
              </a:rPr>
              <a:t> образует комплекс с индикатором и цвет раствора меняется</a:t>
            </a: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r>
              <a:rPr lang="ru-RU" altLang="ru-RU" sz="2800" dirty="0">
                <a:latin typeface="Times New Roman" pitchFamily="18" charset="0"/>
              </a:rPr>
              <a:t>               </a:t>
            </a:r>
          </a:p>
        </p:txBody>
      </p:sp>
      <p:sp>
        <p:nvSpPr>
          <p:cNvPr id="32771" name="Номер слайда 1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5B309E31-15F5-4B29-AB2A-C20811929D2A}" type="slidenum">
              <a:rPr lang="ru-RU" altLang="ru-RU" sz="1400"/>
              <a:pPr algn="r" eaLnBrk="1" hangingPunct="1">
                <a:spcBef>
                  <a:spcPct val="0"/>
                </a:spcBef>
                <a:buFontTx/>
                <a:buNone/>
              </a:pPr>
              <a:t>10</a:t>
            </a:fld>
            <a:endParaRPr lang="ru-RU" altLang="ru-RU" sz="140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9074690"/>
              </p:ext>
            </p:extLst>
          </p:nvPr>
        </p:nvGraphicFramePr>
        <p:xfrm>
          <a:off x="683568" y="1412776"/>
          <a:ext cx="7708900" cy="3244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7143480" imgH="3228840" progId="ISISServer">
                  <p:embed/>
                </p:oleObj>
              </mc:Choice>
              <mc:Fallback>
                <p:oleObj name="ISIS/Draw Sketch" r:id="rId2" imgW="7143480" imgH="322884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1412776"/>
                        <a:ext cx="7708900" cy="3244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9159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4725144"/>
            <a:ext cx="108585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60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2175" y="4841897"/>
            <a:ext cx="2714625" cy="36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11563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228600"/>
            <a:ext cx="8839200" cy="6324600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altLang="ru-RU" sz="2800" b="1" dirty="0">
                <a:solidFill>
                  <a:srgbClr val="7030A0"/>
                </a:solidFill>
                <a:latin typeface="Times New Roman" pitchFamily="18" charset="0"/>
              </a:rPr>
              <a:t>2 способ.</a:t>
            </a:r>
            <a:r>
              <a:rPr lang="ru-RU" altLang="ru-RU" sz="2800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ru-RU" altLang="ru-RU" sz="2800" dirty="0">
                <a:latin typeface="Times New Roman" pitchFamily="18" charset="0"/>
              </a:rPr>
              <a:t>К навеске соли алюминия добавляют избыток </a:t>
            </a:r>
            <a:r>
              <a:rPr lang="en-US" altLang="ru-RU" sz="2800" dirty="0">
                <a:latin typeface="Times New Roman" pitchFamily="18" charset="0"/>
              </a:rPr>
              <a:t>Na</a:t>
            </a:r>
            <a:r>
              <a:rPr lang="ru-RU" altLang="ru-RU" sz="2800" dirty="0">
                <a:latin typeface="Times New Roman" pitchFamily="18" charset="0"/>
              </a:rPr>
              <a:t>ЭДТА, остаток </a:t>
            </a:r>
            <a:r>
              <a:rPr lang="en-US" altLang="ru-RU" sz="2800" dirty="0">
                <a:latin typeface="Times New Roman" pitchFamily="18" charset="0"/>
              </a:rPr>
              <a:t>Na</a:t>
            </a:r>
            <a:r>
              <a:rPr lang="ru-RU" altLang="ru-RU" sz="2800" dirty="0">
                <a:latin typeface="Times New Roman" pitchFamily="18" charset="0"/>
              </a:rPr>
              <a:t>ЭДТА </a:t>
            </a:r>
            <a:r>
              <a:rPr lang="ru-RU" altLang="ru-RU" sz="2800" dirty="0" err="1">
                <a:latin typeface="Times New Roman" pitchFamily="18" charset="0"/>
              </a:rPr>
              <a:t>оттитровывают</a:t>
            </a:r>
            <a:r>
              <a:rPr lang="ru-RU" altLang="ru-RU" sz="2800" dirty="0">
                <a:latin typeface="Times New Roman" pitchFamily="18" charset="0"/>
              </a:rPr>
              <a:t> сульфатом цинка, среда – уксуснокислая, </a:t>
            </a:r>
            <a:r>
              <a:rPr lang="en-US" altLang="ru-RU" sz="2800" dirty="0" err="1">
                <a:latin typeface="Times New Roman" pitchFamily="18" charset="0"/>
              </a:rPr>
              <a:t>Ind</a:t>
            </a:r>
            <a:r>
              <a:rPr lang="ru-RU" altLang="ru-RU" sz="2800" dirty="0">
                <a:latin typeface="Times New Roman" pitchFamily="18" charset="0"/>
              </a:rPr>
              <a:t> – </a:t>
            </a:r>
            <a:r>
              <a:rPr lang="ru-RU" altLang="ru-RU" sz="2800" dirty="0" err="1">
                <a:latin typeface="Times New Roman" pitchFamily="18" charset="0"/>
              </a:rPr>
              <a:t>дитизон</a:t>
            </a:r>
            <a:endParaRPr lang="ru-RU" altLang="ru-RU" sz="2800" dirty="0">
              <a:latin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altLang="ru-RU" sz="2800" dirty="0">
                <a:latin typeface="Times New Roman" pitchFamily="18" charset="0"/>
              </a:rPr>
              <a:t>Избыточная капля </a:t>
            </a:r>
            <a:r>
              <a:rPr lang="en-US" altLang="ru-RU" sz="2800" dirty="0">
                <a:latin typeface="Times New Roman" pitchFamily="18" charset="0"/>
              </a:rPr>
              <a:t>ZnSO</a:t>
            </a:r>
            <a:r>
              <a:rPr lang="en-US" altLang="ru-RU" sz="2800" baseline="-25000" dirty="0">
                <a:latin typeface="Times New Roman" pitchFamily="18" charset="0"/>
              </a:rPr>
              <a:t>4</a:t>
            </a:r>
            <a:r>
              <a:rPr lang="ru-RU" altLang="ru-RU" sz="2800" dirty="0">
                <a:latin typeface="Times New Roman" pitchFamily="18" charset="0"/>
              </a:rPr>
              <a:t> образует комплекс с индикатором и цвет раствора меняется</a:t>
            </a:r>
          </a:p>
          <a:p>
            <a:pPr marL="0" indent="0">
              <a:spcBef>
                <a:spcPts val="0"/>
              </a:spcBef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sz="2800" dirty="0">
                <a:solidFill>
                  <a:srgbClr val="7030A0"/>
                </a:solidFill>
                <a:latin typeface="Times New Roman" pitchFamily="18" charset="0"/>
              </a:rPr>
              <a:t>  </a:t>
            </a:r>
            <a:endParaRPr lang="ru-RU" altLang="ru-RU" sz="2800" dirty="0">
              <a:latin typeface="Times New Roman" pitchFamily="18" charset="0"/>
            </a:endParaRPr>
          </a:p>
        </p:txBody>
      </p:sp>
      <p:sp>
        <p:nvSpPr>
          <p:cNvPr id="32771" name="Номер слайда 1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5B309E31-15F5-4B29-AB2A-C20811929D2A}" type="slidenum">
              <a:rPr lang="ru-RU" altLang="ru-RU" sz="1400"/>
              <a:pPr algn="r" eaLnBrk="1" hangingPunct="1">
                <a:spcBef>
                  <a:spcPct val="0"/>
                </a:spcBef>
                <a:buFontTx/>
                <a:buNone/>
              </a:pPr>
              <a:t>11</a:t>
            </a:fld>
            <a:endParaRPr lang="ru-RU" altLang="ru-RU" sz="140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8385676"/>
              </p:ext>
            </p:extLst>
          </p:nvPr>
        </p:nvGraphicFramePr>
        <p:xfrm>
          <a:off x="683568" y="2348880"/>
          <a:ext cx="7608888" cy="312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5171760" imgH="2124000" progId="ISISServer">
                  <p:embed/>
                </p:oleObj>
              </mc:Choice>
              <mc:Fallback>
                <p:oleObj name="ISIS/Draw Sketch" r:id="rId2" imgW="5171760" imgH="212400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2348880"/>
                        <a:ext cx="7608888" cy="312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22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5412" y="5661248"/>
            <a:ext cx="2695575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4401" y="4725144"/>
            <a:ext cx="2686050" cy="37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46979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228600"/>
            <a:ext cx="8839200" cy="6324600"/>
          </a:xfrm>
        </p:spPr>
        <p:txBody>
          <a:bodyPr>
            <a:normAutofit/>
          </a:bodyPr>
          <a:lstStyle/>
          <a:p>
            <a:pPr marL="0" indent="0" algn="ctr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ru-RU" altLang="ru-RU" sz="2800" dirty="0">
                <a:latin typeface="Times New Roman" pitchFamily="18" charset="0"/>
              </a:rPr>
              <a:t>      </a:t>
            </a:r>
            <a:r>
              <a:rPr lang="ru-RU" altLang="ru-RU" sz="2600" b="1" dirty="0">
                <a:solidFill>
                  <a:srgbClr val="7030A0"/>
                </a:solidFill>
                <a:latin typeface="Times New Roman" pitchFamily="18" charset="0"/>
              </a:rPr>
              <a:t>Висмут – прямое титрование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altLang="ru-RU" sz="2600" dirty="0">
                <a:latin typeface="Times New Roman" pitchFamily="18" charset="0"/>
              </a:rPr>
              <a:t>К навеске соли висмута добавляют индикатор </a:t>
            </a:r>
            <a:r>
              <a:rPr lang="ru-RU" altLang="ru-RU" sz="2600" dirty="0" err="1">
                <a:latin typeface="Times New Roman" pitchFamily="18" charset="0"/>
              </a:rPr>
              <a:t>ксиленоло</a:t>
            </a:r>
            <a:r>
              <a:rPr lang="ru-RU" altLang="ru-RU" sz="2600" dirty="0">
                <a:latin typeface="Times New Roman" pitchFamily="18" charset="0"/>
              </a:rPr>
              <a:t>-вый оранжевый, среда – слабокислая (создаётся ГМТА) 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altLang="ru-RU" sz="2600" dirty="0">
                <a:latin typeface="Times New Roman" pitchFamily="18" charset="0"/>
              </a:rPr>
              <a:t>титруют </a:t>
            </a:r>
            <a:r>
              <a:rPr lang="en-US" altLang="ru-RU" sz="2600" dirty="0">
                <a:latin typeface="Times New Roman" pitchFamily="18" charset="0"/>
              </a:rPr>
              <a:t>Na</a:t>
            </a:r>
            <a:r>
              <a:rPr lang="ru-RU" altLang="ru-RU" sz="2600" dirty="0">
                <a:latin typeface="Times New Roman" pitchFamily="18" charset="0"/>
              </a:rPr>
              <a:t>ЭДТА. Когда все ионы висмута будут оттитрованы избыточная капля </a:t>
            </a:r>
            <a:r>
              <a:rPr lang="ru-RU" altLang="ru-RU" sz="2600" dirty="0" err="1">
                <a:latin typeface="Times New Roman" pitchFamily="18" charset="0"/>
              </a:rPr>
              <a:t>титранта</a:t>
            </a:r>
            <a:r>
              <a:rPr lang="ru-RU" altLang="ru-RU" sz="2600" dirty="0">
                <a:latin typeface="Times New Roman" pitchFamily="18" charset="0"/>
              </a:rPr>
              <a:t> разрушает комплекс ионов висмута с индикатором и цвет раствора меняется:</a:t>
            </a: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r>
              <a:rPr lang="ru-RU" altLang="ru-RU" sz="2800" dirty="0">
                <a:latin typeface="Times New Roman" pitchFamily="18" charset="0"/>
              </a:rPr>
              <a:t>           </a:t>
            </a:r>
          </a:p>
        </p:txBody>
      </p:sp>
      <p:sp>
        <p:nvSpPr>
          <p:cNvPr id="32771" name="Номер слайда 1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5B309E31-15F5-4B29-AB2A-C20811929D2A}" type="slidenum">
              <a:rPr lang="ru-RU" altLang="ru-RU" sz="1400"/>
              <a:pPr algn="r" eaLnBrk="1" hangingPunct="1">
                <a:spcBef>
                  <a:spcPct val="0"/>
                </a:spcBef>
                <a:buFontTx/>
                <a:buNone/>
              </a:pPr>
              <a:t>12</a:t>
            </a:fld>
            <a:endParaRPr lang="ru-RU" altLang="ru-RU" sz="140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7425382"/>
              </p:ext>
            </p:extLst>
          </p:nvPr>
        </p:nvGraphicFramePr>
        <p:xfrm>
          <a:off x="365125" y="2424113"/>
          <a:ext cx="8337550" cy="3673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9677160" imgH="4581360" progId="ISISServer">
                  <p:embed/>
                </p:oleObj>
              </mc:Choice>
              <mc:Fallback>
                <p:oleObj name="ISIS/Draw Sketch" r:id="rId2" imgW="9677160" imgH="458136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125" y="2424113"/>
                        <a:ext cx="8337550" cy="3673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042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243" y="5229200"/>
            <a:ext cx="2924175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2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6123998"/>
            <a:ext cx="2809875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089701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228600"/>
            <a:ext cx="8839200" cy="6324600"/>
          </a:xfrm>
        </p:spPr>
        <p:txBody>
          <a:bodyPr>
            <a:normAutofit/>
          </a:bodyPr>
          <a:lstStyle/>
          <a:p>
            <a:pPr marL="0" indent="0" algn="ctr" eaLnBrk="1" hangingPunct="1">
              <a:spcBef>
                <a:spcPts val="0"/>
              </a:spcBef>
              <a:buFontTx/>
              <a:buNone/>
            </a:pPr>
            <a:r>
              <a:rPr lang="ru-RU" altLang="ru-RU" sz="2800" b="1" dirty="0">
                <a:solidFill>
                  <a:srgbClr val="7030A0"/>
                </a:solidFill>
                <a:latin typeface="Times New Roman" pitchFamily="18" charset="0"/>
              </a:rPr>
              <a:t>Кальций – определяется прямым титрованием</a:t>
            </a: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r>
              <a:rPr lang="ru-RU" altLang="ru-RU" sz="2800" b="1" dirty="0">
                <a:solidFill>
                  <a:srgbClr val="7030A0"/>
                </a:solidFill>
                <a:latin typeface="Times New Roman" pitchFamily="18" charset="0"/>
              </a:rPr>
              <a:t>1 способ. </a:t>
            </a:r>
            <a:r>
              <a:rPr lang="ru-RU" altLang="ru-RU" sz="2800" dirty="0">
                <a:latin typeface="Times New Roman" pitchFamily="18" charset="0"/>
              </a:rPr>
              <a:t>К навеске соли кальция добавляют индикатор – </a:t>
            </a:r>
            <a:r>
              <a:rPr lang="ru-RU" altLang="ru-RU" sz="2800" dirty="0" err="1">
                <a:latin typeface="Times New Roman" pitchFamily="18" charset="0"/>
              </a:rPr>
              <a:t>хальконкабоновая</a:t>
            </a:r>
            <a:r>
              <a:rPr lang="ru-RU" altLang="ru-RU" sz="2800" dirty="0">
                <a:latin typeface="Times New Roman" pitchFamily="18" charset="0"/>
              </a:rPr>
              <a:t> кислота, </a:t>
            </a:r>
            <a:r>
              <a:rPr lang="en-US" altLang="ru-RU" sz="2800" dirty="0" err="1">
                <a:latin typeface="Times New Roman" pitchFamily="18" charset="0"/>
              </a:rPr>
              <a:t>NaOH</a:t>
            </a:r>
            <a:r>
              <a:rPr lang="en-US" altLang="ru-RU" sz="2800" dirty="0">
                <a:latin typeface="Times New Roman" pitchFamily="18" charset="0"/>
              </a:rPr>
              <a:t> </a:t>
            </a:r>
            <a:r>
              <a:rPr lang="ru-RU" altLang="ru-RU" sz="2800" dirty="0">
                <a:latin typeface="Times New Roman" pitchFamily="18" charset="0"/>
              </a:rPr>
              <a:t>(рН&gt;12) и титруют </a:t>
            </a:r>
            <a:r>
              <a:rPr lang="en-US" altLang="ru-RU" sz="2800" dirty="0">
                <a:latin typeface="Times New Roman" pitchFamily="18" charset="0"/>
              </a:rPr>
              <a:t>Na</a:t>
            </a:r>
            <a:r>
              <a:rPr lang="ru-RU" altLang="ru-RU" sz="2800" dirty="0">
                <a:latin typeface="Times New Roman" pitchFamily="18" charset="0"/>
              </a:rPr>
              <a:t>ЭДТА</a:t>
            </a:r>
          </a:p>
        </p:txBody>
      </p:sp>
      <p:sp>
        <p:nvSpPr>
          <p:cNvPr id="32771" name="Номер слайда 1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5B309E31-15F5-4B29-AB2A-C20811929D2A}" type="slidenum">
              <a:rPr lang="ru-RU" altLang="ru-RU" sz="1400"/>
              <a:pPr algn="r" eaLnBrk="1" hangingPunct="1">
                <a:spcBef>
                  <a:spcPct val="0"/>
                </a:spcBef>
                <a:buFontTx/>
                <a:buNone/>
              </a:pPr>
              <a:t>13</a:t>
            </a:fld>
            <a:endParaRPr lang="ru-RU" altLang="ru-RU" sz="140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6538746"/>
              </p:ext>
            </p:extLst>
          </p:nvPr>
        </p:nvGraphicFramePr>
        <p:xfrm>
          <a:off x="611560" y="2420888"/>
          <a:ext cx="7632848" cy="19604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5562360" imgH="1428480" progId="ISISServer">
                  <p:embed/>
                </p:oleObj>
              </mc:Choice>
              <mc:Fallback>
                <p:oleObj name="ISIS/Draw Sketch" r:id="rId2" imgW="5562360" imgH="1428480" progId="ISISServer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11560" y="2420888"/>
                        <a:ext cx="7632848" cy="19604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650933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228600"/>
            <a:ext cx="8839200" cy="6324600"/>
          </a:xfrm>
        </p:spPr>
        <p:txBody>
          <a:bodyPr>
            <a:normAutofit/>
          </a:bodyPr>
          <a:lstStyle/>
          <a:p>
            <a:pPr marL="0" indent="0" eaLnBrk="1" hangingPunct="1">
              <a:spcBef>
                <a:spcPts val="0"/>
              </a:spcBef>
              <a:buFontTx/>
              <a:buNone/>
            </a:pPr>
            <a:r>
              <a:rPr lang="ru-RU" altLang="ru-RU" sz="2800" dirty="0">
                <a:latin typeface="Times New Roman" pitchFamily="18" charset="0"/>
              </a:rPr>
              <a:t>Когда все ионы кальция будут оттитрованы избыточная капля </a:t>
            </a:r>
            <a:r>
              <a:rPr lang="ru-RU" altLang="ru-RU" sz="2800" dirty="0" err="1">
                <a:latin typeface="Times New Roman" pitchFamily="18" charset="0"/>
              </a:rPr>
              <a:t>титранта</a:t>
            </a:r>
            <a:r>
              <a:rPr lang="ru-RU" altLang="ru-RU" sz="2800" dirty="0">
                <a:latin typeface="Times New Roman" pitchFamily="18" charset="0"/>
              </a:rPr>
              <a:t> </a:t>
            </a:r>
            <a:r>
              <a:rPr lang="en-US" altLang="ru-RU" sz="2800" dirty="0">
                <a:latin typeface="Times New Roman" pitchFamily="18" charset="0"/>
              </a:rPr>
              <a:t>Na</a:t>
            </a:r>
            <a:r>
              <a:rPr lang="ru-RU" altLang="ru-RU" sz="2800" dirty="0">
                <a:latin typeface="Times New Roman" pitchFamily="18" charset="0"/>
              </a:rPr>
              <a:t>ЭДТА разрушает комплекс ионов кальция с индикатором и цвет раствора меняется:</a:t>
            </a:r>
          </a:p>
        </p:txBody>
      </p:sp>
      <p:sp>
        <p:nvSpPr>
          <p:cNvPr id="32771" name="Номер слайда 1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5B309E31-15F5-4B29-AB2A-C20811929D2A}" type="slidenum">
              <a:rPr lang="ru-RU" altLang="ru-RU" sz="1400"/>
              <a:pPr algn="r" eaLnBrk="1" hangingPunct="1">
                <a:spcBef>
                  <a:spcPct val="0"/>
                </a:spcBef>
                <a:buFontTx/>
                <a:buNone/>
              </a:pPr>
              <a:t>14</a:t>
            </a:fld>
            <a:endParaRPr lang="ru-RU" altLang="ru-RU" sz="140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6930664"/>
              </p:ext>
            </p:extLst>
          </p:nvPr>
        </p:nvGraphicFramePr>
        <p:xfrm>
          <a:off x="276721" y="1628800"/>
          <a:ext cx="8410079" cy="42331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6771960" imgH="3676320" progId="ISISServer">
                  <p:embed/>
                </p:oleObj>
              </mc:Choice>
              <mc:Fallback>
                <p:oleObj name="ISIS/Draw Sketch" r:id="rId2" imgW="6771960" imgH="3676320" progId="ISISServer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721" y="1628800"/>
                        <a:ext cx="8410079" cy="423312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22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789040"/>
            <a:ext cx="2886075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2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5878080"/>
            <a:ext cx="26289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19129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228600"/>
            <a:ext cx="8839200" cy="632460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altLang="ru-RU" sz="2800" b="1" dirty="0">
                <a:solidFill>
                  <a:srgbClr val="7030A0"/>
                </a:solidFill>
                <a:latin typeface="Times New Roman" pitchFamily="18" charset="0"/>
              </a:rPr>
              <a:t>2 способ. </a:t>
            </a:r>
            <a:r>
              <a:rPr lang="ru-RU" altLang="ru-RU" sz="2800" dirty="0">
                <a:latin typeface="Times New Roman" pitchFamily="18" charset="0"/>
              </a:rPr>
              <a:t>К навеске соли кальция добавляют аммиачный буферный раствор (рН</a:t>
            </a:r>
            <a:r>
              <a:rPr lang="ru-RU" altLang="ru-RU" sz="2800" dirty="0">
                <a:latin typeface="Times New Roman" pitchFamily="18" charset="0"/>
                <a:sym typeface="Symbol"/>
              </a:rPr>
              <a:t>9,510,0), </a:t>
            </a:r>
            <a:r>
              <a:rPr lang="ru-RU" altLang="ru-RU" sz="2800" dirty="0">
                <a:latin typeface="Times New Roman" pitchFamily="18" charset="0"/>
              </a:rPr>
              <a:t>индикатор – КХТС, титруют </a:t>
            </a:r>
            <a:r>
              <a:rPr lang="en-US" altLang="ru-RU" sz="2800" dirty="0">
                <a:latin typeface="Times New Roman" pitchFamily="18" charset="0"/>
              </a:rPr>
              <a:t>Na</a:t>
            </a:r>
            <a:r>
              <a:rPr lang="ru-RU" altLang="ru-RU" sz="2800" dirty="0">
                <a:latin typeface="Times New Roman" pitchFamily="18" charset="0"/>
              </a:rPr>
              <a:t>ЭДТА. Когда все ионы кальция будут оттитрованы избыточная капля </a:t>
            </a:r>
            <a:r>
              <a:rPr lang="ru-RU" altLang="ru-RU" sz="2800" dirty="0" err="1">
                <a:latin typeface="Times New Roman" pitchFamily="18" charset="0"/>
              </a:rPr>
              <a:t>титранта</a:t>
            </a:r>
            <a:r>
              <a:rPr lang="ru-RU" altLang="ru-RU" sz="2800" dirty="0">
                <a:latin typeface="Times New Roman" pitchFamily="18" charset="0"/>
              </a:rPr>
              <a:t> </a:t>
            </a:r>
            <a:r>
              <a:rPr lang="en-US" altLang="ru-RU" sz="2800" dirty="0">
                <a:latin typeface="Times New Roman" pitchFamily="18" charset="0"/>
              </a:rPr>
              <a:t>Na</a:t>
            </a:r>
            <a:r>
              <a:rPr lang="ru-RU" altLang="ru-RU" sz="2800" dirty="0">
                <a:latin typeface="Times New Roman" pitchFamily="18" charset="0"/>
              </a:rPr>
              <a:t>ЭДТА разрушает комплекс ионов кальция с индикатором и цвет раствора меняется:</a:t>
            </a:r>
          </a:p>
        </p:txBody>
      </p:sp>
      <p:sp>
        <p:nvSpPr>
          <p:cNvPr id="32771" name="Номер слайда 1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5B309E31-15F5-4B29-AB2A-C20811929D2A}" type="slidenum">
              <a:rPr lang="ru-RU" altLang="ru-RU" sz="1400"/>
              <a:pPr algn="r" eaLnBrk="1" hangingPunct="1">
                <a:spcBef>
                  <a:spcPct val="0"/>
                </a:spcBef>
                <a:buFontTx/>
                <a:buNone/>
              </a:pPr>
              <a:t>15</a:t>
            </a:fld>
            <a:endParaRPr lang="ru-RU" altLang="ru-RU" sz="140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6374559"/>
              </p:ext>
            </p:extLst>
          </p:nvPr>
        </p:nvGraphicFramePr>
        <p:xfrm>
          <a:off x="395536" y="2422525"/>
          <a:ext cx="8108951" cy="382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6933960" imgH="3543120" progId="ISISServer">
                  <p:embed/>
                </p:oleObj>
              </mc:Choice>
              <mc:Fallback>
                <p:oleObj name="ISIS/Draw Sketch" r:id="rId2" imgW="6933960" imgH="3543120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2422525"/>
                        <a:ext cx="8108951" cy="382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32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6069012"/>
            <a:ext cx="4086225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32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4149080"/>
            <a:ext cx="287655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62946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228600"/>
            <a:ext cx="8839200" cy="6324600"/>
          </a:xfrm>
        </p:spPr>
        <p:txBody>
          <a:bodyPr>
            <a:normAutofit/>
          </a:bodyPr>
          <a:lstStyle/>
          <a:p>
            <a:pPr marL="0" indent="0" algn="ctr" eaLnBrk="1" hangingPunct="1">
              <a:spcBef>
                <a:spcPts val="0"/>
              </a:spcBef>
              <a:buFontTx/>
              <a:buNone/>
            </a:pPr>
            <a:r>
              <a:rPr lang="ru-RU" altLang="ru-RU" sz="2800" b="1" dirty="0">
                <a:solidFill>
                  <a:srgbClr val="7030A0"/>
                </a:solidFill>
                <a:latin typeface="Times New Roman" pitchFamily="18" charset="0"/>
              </a:rPr>
              <a:t>Магний – определяется прямым титрованием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altLang="ru-RU" sz="2800" b="1" dirty="0">
                <a:solidFill>
                  <a:srgbClr val="7030A0"/>
                </a:solidFill>
                <a:latin typeface="Times New Roman" pitchFamily="18" charset="0"/>
              </a:rPr>
              <a:t>1 способ. </a:t>
            </a:r>
            <a:r>
              <a:rPr lang="ru-RU" altLang="ru-RU" sz="2800" dirty="0">
                <a:latin typeface="Times New Roman" pitchFamily="18" charset="0"/>
              </a:rPr>
              <a:t>К навеске соли магния добавляют аммиачный буферный раствор (рН</a:t>
            </a:r>
            <a:r>
              <a:rPr lang="ru-RU" altLang="ru-RU" sz="2800" dirty="0">
                <a:latin typeface="Times New Roman" pitchFamily="18" charset="0"/>
                <a:sym typeface="Symbol"/>
              </a:rPr>
              <a:t>9,510,0), </a:t>
            </a:r>
            <a:r>
              <a:rPr lang="ru-RU" altLang="ru-RU" sz="2800" dirty="0">
                <a:latin typeface="Times New Roman" pitchFamily="18" charset="0"/>
              </a:rPr>
              <a:t>индикатор – КХЧС, титруют </a:t>
            </a:r>
            <a:r>
              <a:rPr lang="en-US" altLang="ru-RU" sz="2800" dirty="0">
                <a:latin typeface="Times New Roman" pitchFamily="18" charset="0"/>
              </a:rPr>
              <a:t>Na</a:t>
            </a:r>
            <a:r>
              <a:rPr lang="ru-RU" altLang="ru-RU" sz="2800" dirty="0">
                <a:latin typeface="Times New Roman" pitchFamily="18" charset="0"/>
              </a:rPr>
              <a:t>ЭДТА. Когда все ионы кальция будут оттитрованы избыточная капля </a:t>
            </a:r>
            <a:r>
              <a:rPr lang="ru-RU" altLang="ru-RU" sz="2800" dirty="0" err="1">
                <a:latin typeface="Times New Roman" pitchFamily="18" charset="0"/>
              </a:rPr>
              <a:t>титранта</a:t>
            </a:r>
            <a:r>
              <a:rPr lang="ru-RU" altLang="ru-RU" sz="2800" dirty="0">
                <a:latin typeface="Times New Roman" pitchFamily="18" charset="0"/>
              </a:rPr>
              <a:t> разрушает комплекс ионов магния с индикатором и цвет раствора меняется:</a:t>
            </a:r>
          </a:p>
        </p:txBody>
      </p:sp>
      <p:sp>
        <p:nvSpPr>
          <p:cNvPr id="32771" name="Номер слайда 1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5B309E31-15F5-4B29-AB2A-C20811929D2A}" type="slidenum">
              <a:rPr lang="ru-RU" altLang="ru-RU" sz="1400"/>
              <a:pPr algn="r" eaLnBrk="1" hangingPunct="1">
                <a:spcBef>
                  <a:spcPct val="0"/>
                </a:spcBef>
                <a:buFontTx/>
                <a:buNone/>
              </a:pPr>
              <a:t>16</a:t>
            </a:fld>
            <a:endParaRPr lang="ru-RU" altLang="ru-RU" sz="140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8839233"/>
              </p:ext>
            </p:extLst>
          </p:nvPr>
        </p:nvGraphicFramePr>
        <p:xfrm>
          <a:off x="539552" y="2640012"/>
          <a:ext cx="7996237" cy="368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6858000" imgH="3409920" progId="ISISServer">
                  <p:embed/>
                </p:oleObj>
              </mc:Choice>
              <mc:Fallback>
                <p:oleObj name="ISIS/Draw Sketch" r:id="rId2" imgW="6858000" imgH="3409920" progId="ISISServer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2640012"/>
                        <a:ext cx="7996237" cy="3686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734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3687" y="6088062"/>
            <a:ext cx="2628900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349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7486" y="3872774"/>
            <a:ext cx="2192401" cy="495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63263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228600"/>
            <a:ext cx="8839200" cy="6324600"/>
          </a:xfrm>
        </p:spPr>
        <p:txBody>
          <a:bodyPr>
            <a:normAutofit/>
          </a:bodyPr>
          <a:lstStyle/>
          <a:p>
            <a:pPr marL="0" indent="0" algn="ctr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ru-RU" altLang="ru-RU" sz="2800" dirty="0">
                <a:latin typeface="Times New Roman" pitchFamily="18" charset="0"/>
              </a:rPr>
              <a:t>      </a:t>
            </a:r>
            <a:r>
              <a:rPr lang="ru-RU" altLang="ru-RU" sz="2600" b="1" dirty="0">
                <a:solidFill>
                  <a:srgbClr val="7030A0"/>
                </a:solidFill>
                <a:latin typeface="Times New Roman" pitchFamily="18" charset="0"/>
              </a:rPr>
              <a:t>Свинец – прямое титрование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altLang="ru-RU" sz="2600" dirty="0">
                <a:latin typeface="Times New Roman" pitchFamily="18" charset="0"/>
              </a:rPr>
              <a:t>К навеске соли свинца добавляют индикатор </a:t>
            </a:r>
            <a:r>
              <a:rPr lang="ru-RU" altLang="ru-RU" sz="2600" dirty="0" err="1">
                <a:latin typeface="Times New Roman" pitchFamily="18" charset="0"/>
              </a:rPr>
              <a:t>ксиленоло</a:t>
            </a:r>
            <a:r>
              <a:rPr lang="ru-RU" altLang="ru-RU" sz="2600" dirty="0">
                <a:latin typeface="Times New Roman" pitchFamily="18" charset="0"/>
              </a:rPr>
              <a:t>-вый оранжевый, среда – слабокислая (создаётся ГМТА) 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altLang="ru-RU" sz="2600" dirty="0">
                <a:latin typeface="Times New Roman" pitchFamily="18" charset="0"/>
              </a:rPr>
              <a:t>титруют </a:t>
            </a:r>
            <a:r>
              <a:rPr lang="en-US" altLang="ru-RU" sz="2600" dirty="0">
                <a:latin typeface="Times New Roman" pitchFamily="18" charset="0"/>
              </a:rPr>
              <a:t>Na</a:t>
            </a:r>
            <a:r>
              <a:rPr lang="ru-RU" altLang="ru-RU" sz="2600" dirty="0">
                <a:latin typeface="Times New Roman" pitchFamily="18" charset="0"/>
              </a:rPr>
              <a:t>ЭДТА. Когда все ионы свинца будут оттитрованы избыточная капля </a:t>
            </a:r>
            <a:r>
              <a:rPr lang="ru-RU" altLang="ru-RU" sz="2600" dirty="0" err="1">
                <a:latin typeface="Times New Roman" pitchFamily="18" charset="0"/>
              </a:rPr>
              <a:t>титранта</a:t>
            </a:r>
            <a:r>
              <a:rPr lang="ru-RU" altLang="ru-RU" sz="2600" dirty="0">
                <a:latin typeface="Times New Roman" pitchFamily="18" charset="0"/>
              </a:rPr>
              <a:t> разрушает комплекс ионов свинца с индикатором и цвет раствора меняется:</a:t>
            </a: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r>
              <a:rPr lang="ru-RU" altLang="ru-RU" sz="2800" dirty="0">
                <a:latin typeface="Times New Roman" pitchFamily="18" charset="0"/>
              </a:rPr>
              <a:t>           </a:t>
            </a:r>
          </a:p>
        </p:txBody>
      </p:sp>
      <p:sp>
        <p:nvSpPr>
          <p:cNvPr id="32771" name="Номер слайда 1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5B309E31-15F5-4B29-AB2A-C20811929D2A}" type="slidenum">
              <a:rPr lang="ru-RU" altLang="ru-RU" sz="1400"/>
              <a:pPr algn="r" eaLnBrk="1" hangingPunct="1">
                <a:spcBef>
                  <a:spcPct val="0"/>
                </a:spcBef>
                <a:buFontTx/>
                <a:buNone/>
              </a:pPr>
              <a:t>17</a:t>
            </a:fld>
            <a:endParaRPr lang="ru-RU" altLang="ru-RU" sz="140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0861009"/>
              </p:ext>
            </p:extLst>
          </p:nvPr>
        </p:nvGraphicFramePr>
        <p:xfrm>
          <a:off x="356584" y="2420888"/>
          <a:ext cx="8355012" cy="3681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9696240" imgH="4590720" progId="ISISServer">
                  <p:embed/>
                </p:oleObj>
              </mc:Choice>
              <mc:Fallback>
                <p:oleObj name="ISIS/Draw Sketch" r:id="rId2" imgW="9696240" imgH="4590720" progId="ISISServer">
                  <p:embed/>
                  <p:pic>
                    <p:nvPicPr>
                      <p:cNvPr id="0" name="Объект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584" y="2420888"/>
                        <a:ext cx="8355012" cy="3681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042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243" y="5229200"/>
            <a:ext cx="2924175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2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6123998"/>
            <a:ext cx="2809875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530413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228600"/>
            <a:ext cx="8839200" cy="6324600"/>
          </a:xfrm>
        </p:spPr>
        <p:txBody>
          <a:bodyPr>
            <a:normAutofit/>
          </a:bodyPr>
          <a:lstStyle/>
          <a:p>
            <a:pPr marL="0" indent="0" algn="ctr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ru-RU" altLang="ru-RU" sz="2800" dirty="0">
                <a:latin typeface="Times New Roman" pitchFamily="18" charset="0"/>
              </a:rPr>
              <a:t>      </a:t>
            </a:r>
            <a:r>
              <a:rPr lang="ru-RU" altLang="ru-RU" sz="2600" b="1" dirty="0">
                <a:solidFill>
                  <a:srgbClr val="7030A0"/>
                </a:solidFill>
                <a:latin typeface="Times New Roman" pitchFamily="18" charset="0"/>
              </a:rPr>
              <a:t>Цинк – прямое титрование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altLang="ru-RU" sz="2600" dirty="0">
                <a:latin typeface="Times New Roman" pitchFamily="18" charset="0"/>
              </a:rPr>
              <a:t>К навеске соли цинка добавляют индикатор </a:t>
            </a:r>
            <a:r>
              <a:rPr lang="ru-RU" altLang="ru-RU" sz="2600" dirty="0" err="1">
                <a:latin typeface="Times New Roman" pitchFamily="18" charset="0"/>
              </a:rPr>
              <a:t>ксиленоловый</a:t>
            </a:r>
            <a:r>
              <a:rPr lang="ru-RU" altLang="ru-RU" sz="2600" dirty="0">
                <a:latin typeface="Times New Roman" pitchFamily="18" charset="0"/>
              </a:rPr>
              <a:t> оранжевый, среда – слабокислая (создаётся ГМТА), 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altLang="ru-RU" sz="2600" dirty="0">
                <a:latin typeface="Times New Roman" pitchFamily="18" charset="0"/>
              </a:rPr>
              <a:t>титруют </a:t>
            </a:r>
            <a:r>
              <a:rPr lang="en-US" altLang="ru-RU" sz="2600" dirty="0">
                <a:latin typeface="Times New Roman" pitchFamily="18" charset="0"/>
              </a:rPr>
              <a:t>Na</a:t>
            </a:r>
            <a:r>
              <a:rPr lang="ru-RU" altLang="ru-RU" sz="2600" dirty="0">
                <a:latin typeface="Times New Roman" pitchFamily="18" charset="0"/>
              </a:rPr>
              <a:t>ЭДТА. Когда все ионы цинка будут оттитрованы избыточная капля </a:t>
            </a:r>
            <a:r>
              <a:rPr lang="ru-RU" altLang="ru-RU" sz="2600" dirty="0" err="1">
                <a:latin typeface="Times New Roman" pitchFamily="18" charset="0"/>
              </a:rPr>
              <a:t>титранта</a:t>
            </a:r>
            <a:r>
              <a:rPr lang="ru-RU" altLang="ru-RU" sz="2600" dirty="0">
                <a:latin typeface="Times New Roman" pitchFamily="18" charset="0"/>
              </a:rPr>
              <a:t> разрушает комплекс ионов цинка с индикатором и цвет раствора меняется:</a:t>
            </a: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r>
              <a:rPr lang="ru-RU" altLang="ru-RU" sz="2800" dirty="0">
                <a:latin typeface="Times New Roman" pitchFamily="18" charset="0"/>
              </a:rPr>
              <a:t>           </a:t>
            </a:r>
          </a:p>
        </p:txBody>
      </p:sp>
      <p:sp>
        <p:nvSpPr>
          <p:cNvPr id="32771" name="Номер слайда 1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5B309E31-15F5-4B29-AB2A-C20811929D2A}" type="slidenum">
              <a:rPr lang="ru-RU" altLang="ru-RU" sz="1400"/>
              <a:pPr algn="r" eaLnBrk="1" hangingPunct="1">
                <a:spcBef>
                  <a:spcPct val="0"/>
                </a:spcBef>
                <a:buFontTx/>
                <a:buNone/>
              </a:pPr>
              <a:t>18</a:t>
            </a:fld>
            <a:endParaRPr lang="ru-RU" altLang="ru-RU" sz="140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1028199"/>
              </p:ext>
            </p:extLst>
          </p:nvPr>
        </p:nvGraphicFramePr>
        <p:xfrm>
          <a:off x="346075" y="2409825"/>
          <a:ext cx="8378825" cy="3705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9724680" imgH="4619520" progId="ISISServer">
                  <p:embed/>
                </p:oleObj>
              </mc:Choice>
              <mc:Fallback>
                <p:oleObj name="ISIS/Draw Sketch" r:id="rId2" imgW="9724680" imgH="461952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075" y="2409825"/>
                        <a:ext cx="8378825" cy="3705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042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243" y="5229200"/>
            <a:ext cx="2924175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42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6123998"/>
            <a:ext cx="2809875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26925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228600"/>
            <a:ext cx="8839200" cy="6324600"/>
          </a:xfrm>
        </p:spPr>
        <p:txBody>
          <a:bodyPr>
            <a:normAutofit/>
          </a:bodyPr>
          <a:lstStyle/>
          <a:p>
            <a:pPr marL="0" indent="0" algn="ctr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</a:rPr>
              <a:t>Применение комплексонометрии</a:t>
            </a:r>
          </a:p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ru-RU" altLang="ru-RU" sz="2800" dirty="0">
                <a:latin typeface="Times New Roman" pitchFamily="18" charset="0"/>
              </a:rPr>
              <a:t>Прямое титрование применяется для определения содержания солей магния, кальция, цинка, висмута</a:t>
            </a:r>
          </a:p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endParaRPr lang="ru-RU" altLang="ru-RU" sz="2800" b="1" dirty="0">
              <a:solidFill>
                <a:srgbClr val="0070C0"/>
              </a:solidFill>
              <a:latin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</a:rPr>
              <a:t>Кальция глюконат </a:t>
            </a:r>
            <a:r>
              <a:rPr lang="ru-RU" altLang="ru-RU" sz="2800" dirty="0">
                <a:latin typeface="Times New Roman" pitchFamily="18" charset="0"/>
              </a:rPr>
              <a:t>(</a:t>
            </a:r>
            <a:r>
              <a:rPr lang="en-US" altLang="ru-RU" sz="2800" dirty="0">
                <a:latin typeface="Times New Roman" pitchFamily="18" charset="0"/>
              </a:rPr>
              <a:t>||</a:t>
            </a:r>
            <a:r>
              <a:rPr lang="ru-RU" altLang="ru-RU" sz="2800" dirty="0">
                <a:latin typeface="Times New Roman" pitchFamily="18" charset="0"/>
              </a:rPr>
              <a:t> </a:t>
            </a:r>
            <a:r>
              <a:rPr lang="ru-RU" altLang="ru-RU" sz="2800" dirty="0" err="1">
                <a:latin typeface="Times New Roman" pitchFamily="18" charset="0"/>
              </a:rPr>
              <a:t>к.о</a:t>
            </a:r>
            <a:r>
              <a:rPr lang="ru-RU" altLang="ru-RU" sz="2800" dirty="0">
                <a:latin typeface="Times New Roman" pitchFamily="18" charset="0"/>
              </a:rPr>
              <a:t>.), </a:t>
            </a: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</a:rPr>
              <a:t>кальция хлорид </a:t>
            </a:r>
            <a:r>
              <a:rPr lang="ru-RU" altLang="ru-RU" sz="2800" b="1" dirty="0" err="1">
                <a:solidFill>
                  <a:srgbClr val="0070C0"/>
                </a:solidFill>
                <a:latin typeface="Times New Roman" pitchFamily="18" charset="0"/>
              </a:rPr>
              <a:t>гексагид-рат</a:t>
            </a: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ru-RU" altLang="ru-RU" sz="2800" dirty="0">
                <a:latin typeface="Times New Roman" pitchFamily="18" charset="0"/>
              </a:rPr>
              <a:t>титруют </a:t>
            </a:r>
            <a:r>
              <a:rPr lang="ru-RU" altLang="ru-RU" sz="2800" b="1" dirty="0">
                <a:solidFill>
                  <a:srgbClr val="FF0000"/>
                </a:solidFill>
                <a:latin typeface="Times New Roman" pitchFamily="18" charset="0"/>
              </a:rPr>
              <a:t>0,05 М раствором </a:t>
            </a:r>
            <a:r>
              <a:rPr lang="en-US" altLang="ru-RU" sz="2800" dirty="0">
                <a:latin typeface="Times New Roman" pitchFamily="18" charset="0"/>
              </a:rPr>
              <a:t>Na</a:t>
            </a:r>
            <a:r>
              <a:rPr lang="ru-RU" altLang="ru-RU" sz="2800" dirty="0">
                <a:latin typeface="Times New Roman" pitchFamily="18" charset="0"/>
              </a:rPr>
              <a:t>ЭДТА с добавлением аммиачного буферного раствора по КХТС</a:t>
            </a:r>
          </a:p>
          <a:p>
            <a:pPr marL="0" indent="0" eaLnBrk="1" hangingPunct="1">
              <a:buFontTx/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sz="2800" dirty="0">
                <a:latin typeface="Times New Roman" pitchFamily="18" charset="0"/>
              </a:rPr>
              <a:t>                                                      </a:t>
            </a:r>
          </a:p>
          <a:p>
            <a:pPr marL="0" indent="0" eaLnBrk="1" hangingPunct="1">
              <a:buFontTx/>
              <a:buNone/>
            </a:pPr>
            <a:r>
              <a:rPr lang="ru-RU" altLang="ru-RU" sz="2800" dirty="0">
                <a:latin typeface="Times New Roman" pitchFamily="18" charset="0"/>
              </a:rPr>
              <a:t>                                                  </a:t>
            </a:r>
          </a:p>
          <a:p>
            <a:pPr marL="0" indent="0" eaLnBrk="1" hangingPunct="1">
              <a:buFontTx/>
              <a:buNone/>
            </a:pPr>
            <a:r>
              <a:rPr lang="ru-RU" altLang="ru-RU" sz="2800" dirty="0">
                <a:latin typeface="Times New Roman" pitchFamily="18" charset="0"/>
              </a:rPr>
              <a:t>                                                     </a:t>
            </a:r>
          </a:p>
        </p:txBody>
      </p:sp>
      <p:sp>
        <p:nvSpPr>
          <p:cNvPr id="32771" name="Номер слайда 1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5B309E31-15F5-4B29-AB2A-C20811929D2A}" type="slidenum">
              <a:rPr lang="ru-RU" altLang="ru-RU" sz="1400"/>
              <a:pPr algn="r" eaLnBrk="1" hangingPunct="1">
                <a:spcBef>
                  <a:spcPct val="0"/>
                </a:spcBef>
                <a:buFontTx/>
                <a:buNone/>
              </a:pPr>
              <a:t>19</a:t>
            </a:fld>
            <a:endParaRPr lang="ru-RU" altLang="ru-RU" sz="1400"/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3068960"/>
            <a:ext cx="5472608" cy="7871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4473116"/>
            <a:ext cx="6288699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04649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228600"/>
            <a:ext cx="8839200" cy="6324600"/>
          </a:xfrm>
        </p:spPr>
        <p:txBody>
          <a:bodyPr>
            <a:normAutofit/>
          </a:bodyPr>
          <a:lstStyle/>
          <a:p>
            <a:pPr marL="0" indent="0" algn="ctr" eaLnBrk="1" hangingPunct="1">
              <a:buFontTx/>
              <a:buNone/>
            </a:pP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</a:rPr>
              <a:t>Стандартизация </a:t>
            </a:r>
            <a:r>
              <a:rPr lang="ru-RU" altLang="ru-RU" sz="2800" b="1" dirty="0" err="1">
                <a:solidFill>
                  <a:srgbClr val="0070C0"/>
                </a:solidFill>
                <a:latin typeface="Times New Roman" pitchFamily="18" charset="0"/>
              </a:rPr>
              <a:t>титрантов</a:t>
            </a:r>
            <a:endParaRPr lang="ru-RU" altLang="ru-RU" sz="2800" b="1" dirty="0">
              <a:solidFill>
                <a:srgbClr val="0070C0"/>
              </a:solidFill>
              <a:latin typeface="Times New Roman" pitchFamily="18" charset="0"/>
            </a:endParaRPr>
          </a:p>
        </p:txBody>
      </p:sp>
      <p:sp>
        <p:nvSpPr>
          <p:cNvPr id="32771" name="Номер слайда 1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5B309E31-15F5-4B29-AB2A-C20811929D2A}" type="slidenum">
              <a:rPr lang="ru-RU" altLang="ru-RU" sz="1400"/>
              <a:pPr algn="r"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ru-RU" altLang="ru-RU" sz="140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7869231"/>
              </p:ext>
            </p:extLst>
          </p:nvPr>
        </p:nvGraphicFramePr>
        <p:xfrm>
          <a:off x="261864" y="1268760"/>
          <a:ext cx="8424936" cy="451866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765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483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Титрант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 стандартизации</a:t>
                      </a:r>
                      <a:endParaRPr lang="ru-RU" sz="2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 М – 0,05 М – 0,02 М раствор натрия </a:t>
                      </a:r>
                      <a:r>
                        <a:rPr lang="ru-RU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эдетата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т.н. цинка РО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 М раствор магния сульфата</a:t>
                      </a:r>
                      <a:endParaRPr lang="ru-RU" sz="2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0,1 М раствору натрия </a:t>
                      </a:r>
                      <a:r>
                        <a:rPr lang="ru-RU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эдетата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33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 М раствор магния хлорида</a:t>
                      </a:r>
                      <a:endParaRPr lang="ru-RU" sz="2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0,1 М раствору натрия </a:t>
                      </a:r>
                      <a:r>
                        <a:rPr lang="ru-RU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эдетата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 М раствор цинка хлорида</a:t>
                      </a:r>
                      <a:endParaRPr lang="ru-RU" sz="2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0,1 М раствору натрия </a:t>
                      </a:r>
                      <a:r>
                        <a:rPr lang="ru-RU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эдетата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 М раствор цинка сульфата</a:t>
                      </a:r>
                      <a:endParaRPr lang="ru-RU" sz="2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0,1 М раствору натрия </a:t>
                      </a:r>
                      <a:r>
                        <a:rPr lang="ru-RU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эдетата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 М – 0,05 М раствор свинца(</a:t>
                      </a: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r>
                        <a:rPr lang="ru-RU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нитрата</a:t>
                      </a:r>
                      <a:endParaRPr lang="ru-RU" sz="2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0,1 М раствору натрия </a:t>
                      </a:r>
                      <a:r>
                        <a:rPr lang="ru-RU" sz="2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эдетата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 М (0,1 н.) раствор ртути(</a:t>
                      </a:r>
                      <a:r>
                        <a:rPr lang="en-US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</a:t>
                      </a:r>
                      <a:r>
                        <a:rPr lang="ru-RU" sz="2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нитрата</a:t>
                      </a:r>
                      <a:endParaRPr lang="ru-RU" sz="22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т.н. натрия хлорида РО</a:t>
                      </a:r>
                      <a:endParaRPr lang="ru-RU" sz="22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04649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228600"/>
            <a:ext cx="8839200" cy="63246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None/>
            </a:pPr>
            <a:endParaRPr lang="ru-RU" altLang="ru-RU" sz="2800" b="1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endParaRPr lang="ru-RU" altLang="ru-RU" sz="2800" b="1" dirty="0">
              <a:solidFill>
                <a:srgbClr val="0070C0"/>
              </a:solidFill>
              <a:latin typeface="Times New Roman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</a:rPr>
              <a:t>Магния сульфат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MgSO</a:t>
            </a:r>
            <a:r>
              <a:rPr lang="en-US" sz="2800" b="1" baseline="-25000" dirty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4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7H</a:t>
            </a:r>
            <a:r>
              <a:rPr lang="en-US" sz="2800" b="1" baseline="-25000" dirty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2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O</a:t>
            </a:r>
            <a:r>
              <a:rPr lang="ru-RU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 (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||</a:t>
            </a:r>
            <a:r>
              <a:rPr lang="ru-RU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к.о</a:t>
            </a:r>
            <a:r>
              <a:rPr lang="ru-RU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.),  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магния карбонат гидрат</a:t>
            </a:r>
            <a:r>
              <a:rPr lang="ru-RU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 и 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магния оксид</a:t>
            </a:r>
            <a:r>
              <a:rPr lang="ru-RU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 титруют в среде аммиачного буферного раствора по КХЧС</a:t>
            </a:r>
          </a:p>
          <a:p>
            <a:pPr>
              <a:spcBef>
                <a:spcPts val="0"/>
              </a:spcBef>
              <a:buNone/>
            </a:pP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Появление окраски свободного индикатора (синей) укажет на конец титрования</a:t>
            </a:r>
          </a:p>
          <a:p>
            <a:pPr>
              <a:spcBef>
                <a:spcPts val="0"/>
              </a:spcBef>
              <a:buNone/>
            </a:pP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Содержание магния карбоната гидрата пересчитывают на </a:t>
            </a:r>
            <a:r>
              <a:rPr lang="en-US" alt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MgO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которого должно быть 40,0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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45,0%</a:t>
            </a:r>
            <a:endParaRPr lang="ru-RU" altLang="ru-RU" sz="2800" dirty="0"/>
          </a:p>
          <a:p>
            <a:pPr marL="0" indent="0">
              <a:buNone/>
            </a:pPr>
            <a:endParaRPr lang="ru-RU" sz="28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Symbol"/>
            </a:endParaRPr>
          </a:p>
          <a:p>
            <a:pPr marL="0" indent="0">
              <a:buNone/>
            </a:pPr>
            <a:endParaRPr lang="ru-RU" altLang="ru-RU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  <a:p>
            <a:pPr marL="0" indent="0">
              <a:buNone/>
            </a:pPr>
            <a:endParaRPr lang="ru-RU" altLang="ru-RU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  <a:p>
            <a:pPr marL="0" indent="0">
              <a:buNone/>
            </a:pPr>
            <a:endParaRPr lang="ru-RU" altLang="ru-RU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  <a:p>
            <a:pPr marL="0" indent="0">
              <a:buNone/>
            </a:pPr>
            <a:endParaRPr lang="ru-RU" altLang="ru-RU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  <a:p>
            <a:pPr marL="0" indent="0">
              <a:buNone/>
            </a:pPr>
            <a:endParaRPr lang="ru-RU" altLang="ru-RU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  <a:p>
            <a:pPr marL="0" indent="0">
              <a:buNone/>
            </a:pPr>
            <a:endParaRPr lang="ru-RU" altLang="ru-RU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  <a:p>
            <a:pPr marL="0" indent="0">
              <a:buNone/>
            </a:pPr>
            <a:endParaRPr lang="ru-RU" altLang="ru-RU" sz="28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  <a:p>
            <a:pPr marL="0" indent="0">
              <a:buNone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</p:txBody>
      </p:sp>
      <p:sp>
        <p:nvSpPr>
          <p:cNvPr id="32771" name="Номер слайда 1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5B309E31-15F5-4B29-AB2A-C20811929D2A}" type="slidenum">
              <a:rPr lang="ru-RU" altLang="ru-RU" sz="1400"/>
              <a:pPr algn="r" eaLnBrk="1" hangingPunct="1">
                <a:spcBef>
                  <a:spcPct val="0"/>
                </a:spcBef>
                <a:buFontTx/>
                <a:buNone/>
              </a:pPr>
              <a:t>20</a:t>
            </a:fld>
            <a:endParaRPr lang="ru-RU" altLang="ru-RU" sz="1400"/>
          </a:p>
        </p:txBody>
      </p:sp>
    </p:spTree>
    <p:extLst>
      <p:ext uri="{BB962C8B-B14F-4D97-AF65-F5344CB8AC3E}">
        <p14:creationId xmlns:p14="http://schemas.microsoft.com/office/powerpoint/2010/main" val="41804649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228600"/>
            <a:ext cx="8839200" cy="6324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</a:rPr>
              <a:t>Цинка оксид </a:t>
            </a:r>
            <a:r>
              <a:rPr lang="ru-RU" altLang="ru-RU" sz="2800" dirty="0">
                <a:latin typeface="Times New Roman" pitchFamily="18" charset="0"/>
              </a:rPr>
              <a:t>титруют 0,05 М </a:t>
            </a:r>
            <a:r>
              <a:rPr lang="en-US" altLang="ru-RU" sz="2800" dirty="0">
                <a:latin typeface="Times New Roman" pitchFamily="18" charset="0"/>
              </a:rPr>
              <a:t>Na</a:t>
            </a:r>
            <a:r>
              <a:rPr lang="ru-RU" altLang="ru-RU" sz="2800" dirty="0">
                <a:latin typeface="Times New Roman" pitchFamily="18" charset="0"/>
              </a:rPr>
              <a:t>ЭДТА в среде аммиачного буфера по КХЧС от красно-фиолетового до синего окрашивания,  </a:t>
            </a:r>
            <a:r>
              <a:rPr lang="en-US" altLang="ru-RU" sz="2800" dirty="0">
                <a:latin typeface="Times New Roman" pitchFamily="18" charset="0"/>
              </a:rPr>
              <a:t>||</a:t>
            </a:r>
            <a:r>
              <a:rPr lang="ru-RU" altLang="ru-RU" sz="2800" dirty="0">
                <a:latin typeface="Times New Roman" pitchFamily="18" charset="0"/>
              </a:rPr>
              <a:t> </a:t>
            </a:r>
            <a:r>
              <a:rPr lang="ru-RU" altLang="ru-RU" sz="2800" dirty="0" err="1">
                <a:latin typeface="Times New Roman" pitchFamily="18" charset="0"/>
              </a:rPr>
              <a:t>к.о</a:t>
            </a:r>
            <a:r>
              <a:rPr lang="ru-RU" altLang="ru-RU" sz="2800" dirty="0">
                <a:latin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ru-RU" altLang="ru-RU" sz="2800" b="1" dirty="0">
              <a:solidFill>
                <a:srgbClr val="0070C0"/>
              </a:solidFill>
              <a:latin typeface="Times New Roman" pitchFamily="18" charset="0"/>
            </a:endParaRPr>
          </a:p>
          <a:p>
            <a:pPr marL="0" indent="0">
              <a:buNone/>
            </a:pPr>
            <a:endParaRPr lang="ru-RU" altLang="ru-RU" sz="2800" b="1" dirty="0">
              <a:solidFill>
                <a:srgbClr val="0070C0"/>
              </a:solidFill>
              <a:latin typeface="Times New Roman" pitchFamily="18" charset="0"/>
            </a:endParaRPr>
          </a:p>
          <a:p>
            <a:pPr marL="0" indent="0">
              <a:buNone/>
            </a:pPr>
            <a:endParaRPr lang="ru-RU" altLang="ru-RU" sz="2800" b="1" dirty="0">
              <a:solidFill>
                <a:srgbClr val="0070C0"/>
              </a:solidFill>
              <a:latin typeface="Times New Roman" pitchFamily="18" charset="0"/>
            </a:endParaRPr>
          </a:p>
          <a:p>
            <a:pPr marL="0" indent="0">
              <a:buNone/>
            </a:pP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</a:rPr>
              <a:t>Цинка сульфат </a:t>
            </a:r>
            <a:r>
              <a:rPr lang="ru-RU" altLang="ru-RU" sz="2800" b="1" dirty="0" err="1">
                <a:solidFill>
                  <a:srgbClr val="0070C0"/>
                </a:solidFill>
                <a:latin typeface="Times New Roman" pitchFamily="18" charset="0"/>
              </a:rPr>
              <a:t>гептагидрат</a:t>
            </a: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ZnSO</a:t>
            </a:r>
            <a:r>
              <a:rPr lang="en-US" sz="2800" baseline="-25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4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7H</a:t>
            </a:r>
            <a:r>
              <a:rPr lang="en-US" sz="2800" baseline="-25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2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O</a:t>
            </a:r>
            <a:r>
              <a:rPr lang="ru-RU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 (</a:t>
            </a:r>
            <a:r>
              <a:rPr lang="ru-RU" sz="2800" dirty="0" err="1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М.м</a:t>
            </a:r>
            <a:r>
              <a:rPr lang="ru-RU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. 287,58) </a:t>
            </a:r>
            <a:r>
              <a:rPr lang="ru-RU" altLang="ru-RU" sz="2800" dirty="0">
                <a:latin typeface="Times New Roman" pitchFamily="18" charset="0"/>
              </a:rPr>
              <a:t>титруют 0,05 М </a:t>
            </a:r>
            <a:r>
              <a:rPr lang="en-US" altLang="ru-RU" sz="2800" dirty="0">
                <a:latin typeface="Times New Roman" pitchFamily="18" charset="0"/>
              </a:rPr>
              <a:t>Na</a:t>
            </a:r>
            <a:r>
              <a:rPr lang="ru-RU" altLang="ru-RU" sz="2800" dirty="0">
                <a:latin typeface="Times New Roman" pitchFamily="18" charset="0"/>
              </a:rPr>
              <a:t>ЭДТА в среде аммиачного буфера по КХТС от красного до синего окрашивания, </a:t>
            </a:r>
            <a:r>
              <a:rPr lang="en-US" altLang="ru-RU" sz="2800" dirty="0">
                <a:latin typeface="Times New Roman" pitchFamily="18" charset="0"/>
              </a:rPr>
              <a:t>||</a:t>
            </a:r>
            <a:r>
              <a:rPr lang="ru-RU" altLang="ru-RU" sz="2800" dirty="0">
                <a:latin typeface="Times New Roman" pitchFamily="18" charset="0"/>
              </a:rPr>
              <a:t> </a:t>
            </a:r>
            <a:r>
              <a:rPr lang="ru-RU" altLang="ru-RU" sz="2800" dirty="0" err="1">
                <a:latin typeface="Times New Roman" pitchFamily="18" charset="0"/>
              </a:rPr>
              <a:t>к.о</a:t>
            </a:r>
            <a:r>
              <a:rPr lang="ru-RU" altLang="ru-RU" sz="2800" dirty="0">
                <a:latin typeface="Times New Roman" pitchFamily="18" charset="0"/>
              </a:rPr>
              <a:t>.</a:t>
            </a:r>
          </a:p>
          <a:p>
            <a:pPr marL="0" indent="0" eaLnBrk="1" hangingPunct="1">
              <a:buFontTx/>
              <a:buNone/>
            </a:pPr>
            <a:endParaRPr lang="ru-RU" altLang="ru-RU" sz="2800" dirty="0">
              <a:solidFill>
                <a:srgbClr val="7030A0"/>
              </a:solidFill>
              <a:latin typeface="Times New Roman" pitchFamily="18" charset="0"/>
            </a:endParaRPr>
          </a:p>
        </p:txBody>
      </p:sp>
      <p:sp>
        <p:nvSpPr>
          <p:cNvPr id="32771" name="Номер слайда 1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5B309E31-15F5-4B29-AB2A-C20811929D2A}" type="slidenum">
              <a:rPr lang="ru-RU" altLang="ru-RU" sz="1400"/>
              <a:pPr algn="r" eaLnBrk="1" hangingPunct="1">
                <a:spcBef>
                  <a:spcPct val="0"/>
                </a:spcBef>
                <a:buFontTx/>
                <a:buNone/>
              </a:pPr>
              <a:t>21</a:t>
            </a:fld>
            <a:endParaRPr lang="ru-RU" altLang="ru-RU" sz="1400"/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5737" y="4725144"/>
            <a:ext cx="5423464" cy="740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5827365"/>
            <a:ext cx="6191578" cy="655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0548" y="1885465"/>
            <a:ext cx="7553841" cy="858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04649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228600"/>
            <a:ext cx="8839200" cy="6324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</a:rPr>
              <a:t>Висмута </a:t>
            </a:r>
            <a:r>
              <a:rPr lang="ru-RU" altLang="ru-RU" sz="2800" b="1" dirty="0" err="1">
                <a:solidFill>
                  <a:srgbClr val="0070C0"/>
                </a:solidFill>
                <a:latin typeface="Times New Roman" pitchFamily="18" charset="0"/>
              </a:rPr>
              <a:t>субгаллат</a:t>
            </a: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</a:rPr>
              <a:t>  </a:t>
            </a:r>
          </a:p>
          <a:p>
            <a:pPr marL="0" indent="0"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marL="0" indent="0"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marL="0" indent="0">
              <a:buNone/>
            </a:pPr>
            <a:r>
              <a:rPr lang="ru-RU" altLang="ru-RU" sz="2800" dirty="0">
                <a:latin typeface="Times New Roman" pitchFamily="18" charset="0"/>
              </a:rPr>
              <a:t>после минерализации (прокаливание в муфельной печи и растворение в азотной кислоте) титруют 0,05 М </a:t>
            </a:r>
            <a:r>
              <a:rPr lang="ru-RU" altLang="ru-RU" sz="2800" dirty="0" err="1">
                <a:latin typeface="Times New Roman" pitchFamily="18" charset="0"/>
              </a:rPr>
              <a:t>нат-рия</a:t>
            </a:r>
            <a:r>
              <a:rPr lang="ru-RU" altLang="ru-RU" sz="2800" dirty="0">
                <a:latin typeface="Times New Roman" pitchFamily="18" charset="0"/>
              </a:rPr>
              <a:t> ЭДТА по </a:t>
            </a:r>
            <a:r>
              <a:rPr lang="ru-RU" altLang="ru-RU" sz="2800" b="1" dirty="0" err="1">
                <a:solidFill>
                  <a:srgbClr val="C00000"/>
                </a:solidFill>
                <a:latin typeface="Times New Roman" pitchFamily="18" charset="0"/>
              </a:rPr>
              <a:t>ксиленоловому</a:t>
            </a: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</a:rPr>
              <a:t> оранжевому</a:t>
            </a:r>
            <a:r>
              <a:rPr lang="ru-RU" altLang="ru-RU" sz="2800" dirty="0">
                <a:latin typeface="Times New Roman" pitchFamily="18" charset="0"/>
              </a:rPr>
              <a:t> от красного до жёлтого окрашивания или по </a:t>
            </a: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</a:rPr>
              <a:t>пирокатехиновому фиолетовому </a:t>
            </a:r>
            <a:r>
              <a:rPr lang="ru-RU" altLang="ru-RU" sz="2800" dirty="0">
                <a:latin typeface="Times New Roman" pitchFamily="18" charset="0"/>
              </a:rPr>
              <a:t>от синего до жёлтого окрашивания. Рассчитывают содержание висмута (</a:t>
            </a:r>
            <a:r>
              <a:rPr lang="ru-RU" altLang="ru-RU" sz="2800" dirty="0" err="1">
                <a:latin typeface="Times New Roman" pitchFamily="18" charset="0"/>
              </a:rPr>
              <a:t>А.м</a:t>
            </a:r>
            <a:r>
              <a:rPr lang="ru-RU" altLang="ru-RU" sz="2800" dirty="0">
                <a:latin typeface="Times New Roman" pitchFamily="18" charset="0"/>
              </a:rPr>
              <a:t>. 209 г/моль), которого </a:t>
            </a:r>
            <a:r>
              <a:rPr lang="ru-RU" altLang="ru-RU" sz="2800" dirty="0" err="1">
                <a:latin typeface="Times New Roman" pitchFamily="18" charset="0"/>
              </a:rPr>
              <a:t>д.б</a:t>
            </a:r>
            <a:r>
              <a:rPr lang="ru-RU" altLang="ru-RU" sz="2800" dirty="0">
                <a:latin typeface="Times New Roman" pitchFamily="18" charset="0"/>
              </a:rPr>
              <a:t>. 47,0</a:t>
            </a:r>
            <a:r>
              <a:rPr lang="ru-RU" altLang="ru-RU" sz="2800" dirty="0">
                <a:latin typeface="Times New Roman" pitchFamily="18" charset="0"/>
                <a:sym typeface="Symbol"/>
              </a:rPr>
              <a:t>51,0% в пересчёте на сухое вещество</a:t>
            </a:r>
            <a:endParaRPr lang="ru-RU" altLang="ru-RU" sz="2800" dirty="0">
              <a:latin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z="2800" dirty="0">
              <a:solidFill>
                <a:srgbClr val="7030A0"/>
              </a:solidFill>
              <a:latin typeface="Times New Roman" pitchFamily="18" charset="0"/>
            </a:endParaRPr>
          </a:p>
        </p:txBody>
      </p:sp>
      <p:sp>
        <p:nvSpPr>
          <p:cNvPr id="32771" name="Номер слайда 1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5B309E31-15F5-4B29-AB2A-C20811929D2A}" type="slidenum">
              <a:rPr lang="ru-RU" altLang="ru-RU" sz="1400"/>
              <a:pPr algn="r" eaLnBrk="1" hangingPunct="1">
                <a:spcBef>
                  <a:spcPct val="0"/>
                </a:spcBef>
                <a:buFontTx/>
                <a:buNone/>
              </a:pPr>
              <a:t>22</a:t>
            </a:fld>
            <a:endParaRPr lang="ru-RU" altLang="ru-RU" sz="1400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1606" y="403218"/>
            <a:ext cx="2580634" cy="1358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5049788"/>
            <a:ext cx="7486097" cy="9074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45071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93BAFEC7-4918-45BE-8F97-8E34BF4560B3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23</a:t>
            </a:fld>
            <a:endParaRPr lang="ru-RU" altLang="ru-RU" sz="1400"/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304800"/>
            <a:ext cx="8686800" cy="6324600"/>
          </a:xfrm>
        </p:spPr>
        <p:txBody>
          <a:bodyPr/>
          <a:lstStyle/>
          <a:p>
            <a:pPr>
              <a:buNone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 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</a:t>
            </a:r>
            <a:r>
              <a:rPr lang="en-US" altLang="ru-RU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3+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пирокатехиновым фиолетовым</a:t>
            </a:r>
          </a:p>
          <a:p>
            <a:pPr eaLnBrk="1" hangingPunct="1">
              <a:buFontTx/>
              <a:buNone/>
            </a:pPr>
            <a:endParaRPr lang="ru-RU" altLang="ru-RU" dirty="0"/>
          </a:p>
          <a:p>
            <a:pPr eaLnBrk="1" hangingPunct="1">
              <a:buFontTx/>
              <a:buNone/>
            </a:pPr>
            <a:endParaRPr lang="ru-RU" altLang="ru-RU" dirty="0"/>
          </a:p>
          <a:p>
            <a:pPr eaLnBrk="1" hangingPunct="1">
              <a:buFontTx/>
              <a:buNone/>
            </a:pPr>
            <a:endParaRPr lang="ru-RU" altLang="ru-RU" dirty="0"/>
          </a:p>
          <a:p>
            <a:pPr eaLnBrk="1" hangingPunct="1">
              <a:buFontTx/>
              <a:buNone/>
            </a:pPr>
            <a:r>
              <a:rPr lang="ru-RU" altLang="ru-RU" dirty="0"/>
              <a:t>   </a:t>
            </a:r>
          </a:p>
          <a:p>
            <a:pPr eaLnBrk="1" hangingPunct="1">
              <a:buFontTx/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Tx/>
              <a:buNone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Синий </a:t>
            </a:r>
          </a:p>
        </p:txBody>
      </p:sp>
      <p:graphicFrame>
        <p:nvGraphicFramePr>
          <p:cNvPr id="3994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0657682"/>
              </p:ext>
            </p:extLst>
          </p:nvPr>
        </p:nvGraphicFramePr>
        <p:xfrm>
          <a:off x="2483768" y="1628800"/>
          <a:ext cx="3857205" cy="38530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2199126" imgH="2361460" progId="ISISServer">
                  <p:embed/>
                </p:oleObj>
              </mc:Choice>
              <mc:Fallback>
                <p:oleObj name="ISIS/Draw Sketch" r:id="rId2" imgW="2199126" imgH="236146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8" y="1628800"/>
                        <a:ext cx="3857205" cy="385306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519879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228600"/>
            <a:ext cx="8839200" cy="6324600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</a:rPr>
              <a:t>Висмута </a:t>
            </a:r>
            <a:r>
              <a:rPr lang="ru-RU" altLang="ru-RU" sz="2800" b="1" dirty="0" err="1">
                <a:solidFill>
                  <a:srgbClr val="0070C0"/>
                </a:solidFill>
                <a:latin typeface="Times New Roman" pitchFamily="18" charset="0"/>
              </a:rPr>
              <a:t>субнитрат</a:t>
            </a: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</a:rPr>
              <a:t> (висмута нитрат основной )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4[Bi(OH)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]·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(OH)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dirty="0">
                <a:latin typeface="Times New Roman" pitchFamily="18" charset="0"/>
              </a:rPr>
              <a:t>после растворения в азотной кислоте титруют 0,05 М раствором натрия </a:t>
            </a:r>
            <a:r>
              <a:rPr lang="ru-RU" altLang="ru-RU" sz="2800" dirty="0" err="1">
                <a:latin typeface="Times New Roman" pitchFamily="18" charset="0"/>
              </a:rPr>
              <a:t>эдетата</a:t>
            </a:r>
            <a:r>
              <a:rPr lang="ru-RU" altLang="ru-RU" sz="2800" dirty="0">
                <a:latin typeface="Times New Roman" pitchFamily="18" charset="0"/>
              </a:rPr>
              <a:t> по </a:t>
            </a:r>
            <a:r>
              <a:rPr lang="ru-RU" altLang="ru-RU" sz="2800" dirty="0" err="1">
                <a:latin typeface="Times New Roman" pitchFamily="18" charset="0"/>
              </a:rPr>
              <a:t>ксиленоловому</a:t>
            </a:r>
            <a:r>
              <a:rPr lang="ru-RU" altLang="ru-RU" sz="2800" dirty="0">
                <a:latin typeface="Times New Roman" pitchFamily="18" charset="0"/>
              </a:rPr>
              <a:t> оранжевому или </a:t>
            </a:r>
            <a:r>
              <a:rPr lang="ru-RU" altLang="ru-RU" sz="2800" dirty="0" err="1">
                <a:latin typeface="Times New Roman" pitchFamily="18" charset="0"/>
              </a:rPr>
              <a:t>пиракатехиновому</a:t>
            </a:r>
            <a:r>
              <a:rPr lang="ru-RU" altLang="ru-RU" sz="2800" dirty="0">
                <a:latin typeface="Times New Roman" pitchFamily="18" charset="0"/>
              </a:rPr>
              <a:t> фиолетовому. Рассчитывают содержание </a:t>
            </a:r>
            <a:r>
              <a:rPr lang="en-US" altLang="ru-RU" sz="2800" dirty="0">
                <a:latin typeface="Times New Roman" pitchFamily="18" charset="0"/>
              </a:rPr>
              <a:t>Bi</a:t>
            </a:r>
            <a:r>
              <a:rPr lang="en-US" altLang="ru-RU" sz="2800" baseline="-25000" dirty="0">
                <a:latin typeface="Times New Roman" pitchFamily="18" charset="0"/>
              </a:rPr>
              <a:t>2</a:t>
            </a:r>
            <a:r>
              <a:rPr lang="en-US" altLang="ru-RU" sz="2800" dirty="0">
                <a:latin typeface="Times New Roman" pitchFamily="18" charset="0"/>
              </a:rPr>
              <a:t>O</a:t>
            </a:r>
            <a:r>
              <a:rPr lang="en-US" altLang="ru-RU" sz="2800" baseline="-25000" dirty="0">
                <a:latin typeface="Times New Roman" pitchFamily="18" charset="0"/>
              </a:rPr>
              <a:t>3</a:t>
            </a:r>
            <a:r>
              <a:rPr lang="ru-RU" altLang="ru-RU" sz="2800" dirty="0">
                <a:latin typeface="Times New Roman" pitchFamily="18" charset="0"/>
              </a:rPr>
              <a:t>, которого </a:t>
            </a:r>
            <a:r>
              <a:rPr lang="ru-RU" altLang="ru-RU" sz="2800" dirty="0" err="1">
                <a:latin typeface="Times New Roman" pitchFamily="18" charset="0"/>
              </a:rPr>
              <a:t>д.б</a:t>
            </a:r>
            <a:r>
              <a:rPr lang="ru-RU" altLang="ru-RU" sz="2800" dirty="0">
                <a:latin typeface="Times New Roman" pitchFamily="18" charset="0"/>
              </a:rPr>
              <a:t>. 79,0</a:t>
            </a:r>
            <a:r>
              <a:rPr lang="ru-RU" altLang="ru-RU" sz="2800" dirty="0">
                <a:latin typeface="Times New Roman" pitchFamily="18" charset="0"/>
                <a:sym typeface="Symbol"/>
              </a:rPr>
              <a:t>82,0%</a:t>
            </a:r>
            <a:r>
              <a:rPr lang="en-US" altLang="ru-RU" sz="2800" dirty="0">
                <a:latin typeface="Times New Roman" pitchFamily="18" charset="0"/>
              </a:rPr>
              <a:t> </a:t>
            </a:r>
            <a:r>
              <a:rPr lang="ru-RU" altLang="ru-RU" sz="2800" dirty="0">
                <a:latin typeface="Times New Roman" pitchFamily="18" charset="0"/>
              </a:rPr>
              <a:t>в пересчёте на сухое вещество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altLang="ru-RU" sz="2800" dirty="0">
                <a:latin typeface="Times New Roman" pitchFamily="18" charset="0"/>
              </a:rPr>
              <a:t>     </a:t>
            </a:r>
            <a:r>
              <a:rPr lang="ru-RU" altLang="ru-RU" sz="2800" dirty="0" err="1">
                <a:latin typeface="Times New Roman" pitchFamily="18" charset="0"/>
              </a:rPr>
              <a:t>М.м</a:t>
            </a:r>
            <a:r>
              <a:rPr lang="ru-RU" altLang="ru-RU" sz="2800" dirty="0">
                <a:latin typeface="Times New Roman" pitchFamily="18" charset="0"/>
              </a:rPr>
              <a:t> (</a:t>
            </a:r>
            <a:r>
              <a:rPr lang="en-US" altLang="ru-RU" sz="2800" dirty="0">
                <a:latin typeface="Times New Roman" pitchFamily="18" charset="0"/>
              </a:rPr>
              <a:t>Bi</a:t>
            </a:r>
            <a:r>
              <a:rPr lang="en-US" altLang="ru-RU" sz="2800" baseline="-25000" dirty="0">
                <a:latin typeface="Times New Roman" pitchFamily="18" charset="0"/>
              </a:rPr>
              <a:t>2</a:t>
            </a:r>
            <a:r>
              <a:rPr lang="en-US" altLang="ru-RU" sz="2800" dirty="0">
                <a:latin typeface="Times New Roman" pitchFamily="18" charset="0"/>
              </a:rPr>
              <a:t>O</a:t>
            </a:r>
            <a:r>
              <a:rPr lang="en-US" altLang="ru-RU" sz="2800" baseline="-25000" dirty="0">
                <a:latin typeface="Times New Roman" pitchFamily="18" charset="0"/>
              </a:rPr>
              <a:t>3</a:t>
            </a:r>
            <a:r>
              <a:rPr lang="ru-RU" altLang="ru-RU" sz="2800" dirty="0">
                <a:latin typeface="Times New Roman" pitchFamily="18" charset="0"/>
              </a:rPr>
              <a:t>) делят на 2, т.к. по уравнению реакции одна молекула </a:t>
            </a:r>
            <a:r>
              <a:rPr lang="en-US" altLang="ru-RU" sz="2800" dirty="0">
                <a:latin typeface="Times New Roman" pitchFamily="18" charset="0"/>
              </a:rPr>
              <a:t>Na</a:t>
            </a:r>
            <a:r>
              <a:rPr lang="ru-RU" altLang="ru-RU" sz="2800" dirty="0">
                <a:latin typeface="Times New Roman" pitchFamily="18" charset="0"/>
              </a:rPr>
              <a:t>ЭДТА соответствует одному иону висмута(</a:t>
            </a:r>
            <a:r>
              <a:rPr lang="en-US" altLang="ru-RU" sz="2800" dirty="0">
                <a:latin typeface="Times New Roman" pitchFamily="18" charset="0"/>
              </a:rPr>
              <a:t>III)</a:t>
            </a:r>
            <a:endParaRPr lang="ru-RU" altLang="ru-RU" sz="2800" dirty="0">
              <a:latin typeface="Times New Roman" pitchFamily="18" charset="0"/>
            </a:endParaRPr>
          </a:p>
          <a:p>
            <a:pPr marL="0" indent="0">
              <a:buNone/>
            </a:pPr>
            <a:endParaRPr lang="ru-RU" altLang="ru-RU" sz="2800" dirty="0">
              <a:latin typeface="Times New Roman" pitchFamily="18" charset="0"/>
            </a:endParaRPr>
          </a:p>
        </p:txBody>
      </p:sp>
      <p:sp>
        <p:nvSpPr>
          <p:cNvPr id="32771" name="Номер слайда 1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5B309E31-15F5-4B29-AB2A-C20811929D2A}" type="slidenum">
              <a:rPr lang="ru-RU" altLang="ru-RU" sz="1400"/>
              <a:pPr algn="r" eaLnBrk="1" hangingPunct="1">
                <a:spcBef>
                  <a:spcPct val="0"/>
                </a:spcBef>
                <a:buFontTx/>
                <a:buNone/>
              </a:pPr>
              <a:t>24</a:t>
            </a:fld>
            <a:endParaRPr lang="ru-RU" altLang="ru-RU" sz="1400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3933056"/>
            <a:ext cx="3686175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0775" y="5229200"/>
            <a:ext cx="522922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046490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228600"/>
            <a:ext cx="8839200" cy="6324600"/>
          </a:xfrm>
        </p:spPr>
        <p:txBody>
          <a:bodyPr>
            <a:normAutofit/>
          </a:bodyPr>
          <a:lstStyle/>
          <a:p>
            <a:pPr marL="0" indent="0" eaLnBrk="1" hangingPunct="1">
              <a:buFontTx/>
              <a:buNone/>
            </a:pPr>
            <a:endParaRPr lang="ru-RU" altLang="ru-RU" sz="2800" b="1" dirty="0">
              <a:solidFill>
                <a:srgbClr val="0070C0"/>
              </a:solidFill>
              <a:latin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z="2800" b="1" dirty="0">
              <a:solidFill>
                <a:srgbClr val="0070C0"/>
              </a:solidFill>
              <a:latin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</a:rPr>
              <a:t>Алюминия гидроксид </a:t>
            </a:r>
            <a:r>
              <a:rPr lang="ru-RU" altLang="ru-RU" sz="2800" b="1" dirty="0" err="1">
                <a:solidFill>
                  <a:srgbClr val="0070C0"/>
                </a:solidFill>
                <a:latin typeface="Times New Roman" pitchFamily="18" charset="0"/>
              </a:rPr>
              <a:t>полигидрат</a:t>
            </a: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altLang="ru-RU" sz="2800" b="1" dirty="0">
                <a:solidFill>
                  <a:srgbClr val="0070C0"/>
                </a:solidFill>
                <a:latin typeface="Times New Roman" pitchFamily="18" charset="0"/>
              </a:rPr>
              <a:t>Al(OH)</a:t>
            </a:r>
            <a:r>
              <a:rPr lang="en-US" altLang="ru-RU" sz="2800" b="1" baseline="-25000" dirty="0">
                <a:solidFill>
                  <a:srgbClr val="0070C0"/>
                </a:solidFill>
                <a:latin typeface="Times New Roman" pitchFamily="18" charset="0"/>
              </a:rPr>
              <a:t>3</a:t>
            </a:r>
            <a:r>
              <a:rPr lang="en-US" altLang="ru-RU" sz="2800" b="1" dirty="0">
                <a:solidFill>
                  <a:srgbClr val="0070C0"/>
                </a:solidFill>
                <a:latin typeface="Times New Roman" pitchFamily="18" charset="0"/>
                <a:sym typeface="Symbol"/>
              </a:rPr>
              <a:t>nH</a:t>
            </a:r>
            <a:r>
              <a:rPr lang="en-US" altLang="ru-RU" sz="2800" b="1" baseline="-25000" dirty="0">
                <a:solidFill>
                  <a:srgbClr val="0070C0"/>
                </a:solidFill>
                <a:latin typeface="Times New Roman" pitchFamily="18" charset="0"/>
                <a:sym typeface="Symbol"/>
              </a:rPr>
              <a:t>2</a:t>
            </a:r>
            <a:r>
              <a:rPr lang="en-US" altLang="ru-RU" sz="2800" b="1" dirty="0">
                <a:solidFill>
                  <a:srgbClr val="0070C0"/>
                </a:solidFill>
                <a:latin typeface="Times New Roman" pitchFamily="18" charset="0"/>
                <a:sym typeface="Symbol"/>
              </a:rPr>
              <a:t>O </a:t>
            </a:r>
            <a:endParaRPr lang="ru-RU" altLang="ru-RU" sz="2800" b="1" dirty="0">
              <a:solidFill>
                <a:srgbClr val="0070C0"/>
              </a:solidFill>
              <a:latin typeface="Times New Roman" pitchFamily="18" charset="0"/>
              <a:sym typeface="Symbol"/>
            </a:endParaRPr>
          </a:p>
          <a:p>
            <a:pPr marL="0" indent="0" eaLnBrk="1" hangingPunct="1">
              <a:buFontTx/>
              <a:buNone/>
            </a:pPr>
            <a:r>
              <a:rPr lang="ru-RU" altLang="ru-RU" sz="2800" dirty="0">
                <a:latin typeface="Times New Roman" pitchFamily="18" charset="0"/>
                <a:sym typeface="Symbol"/>
              </a:rPr>
              <a:t>К навеске ЛВ добавляют избыток </a:t>
            </a:r>
            <a:r>
              <a:rPr lang="en-US" altLang="ru-RU" sz="2800" dirty="0">
                <a:latin typeface="Times New Roman" pitchFamily="18" charset="0"/>
                <a:sym typeface="Symbol"/>
              </a:rPr>
              <a:t>Na</a:t>
            </a:r>
            <a:r>
              <a:rPr lang="ru-RU" altLang="ru-RU" sz="2800" dirty="0">
                <a:latin typeface="Times New Roman" pitchFamily="18" charset="0"/>
                <a:sym typeface="Symbol"/>
              </a:rPr>
              <a:t>ЭДТА, ацетатный буферный раствор (рН 4,5), </a:t>
            </a:r>
            <a:r>
              <a:rPr lang="en-US" altLang="ru-RU" sz="2800" dirty="0" err="1">
                <a:latin typeface="Times New Roman" pitchFamily="18" charset="0"/>
                <a:sym typeface="Symbol"/>
              </a:rPr>
              <a:t>Ind</a:t>
            </a:r>
            <a:r>
              <a:rPr lang="ru-RU" altLang="ru-RU" sz="2800" dirty="0">
                <a:latin typeface="Times New Roman" pitchFamily="18" charset="0"/>
                <a:sym typeface="Symbol"/>
              </a:rPr>
              <a:t> – </a:t>
            </a:r>
            <a:r>
              <a:rPr lang="ru-RU" altLang="ru-RU" sz="2800" dirty="0" err="1">
                <a:latin typeface="Times New Roman" pitchFamily="18" charset="0"/>
                <a:sym typeface="Symbol"/>
              </a:rPr>
              <a:t>дитизон</a:t>
            </a:r>
            <a:r>
              <a:rPr lang="ru-RU" altLang="ru-RU" sz="2800" dirty="0">
                <a:latin typeface="Times New Roman" pitchFamily="18" charset="0"/>
                <a:sym typeface="Symbol"/>
              </a:rPr>
              <a:t>, титруют </a:t>
            </a:r>
          </a:p>
          <a:p>
            <a:pPr marL="0" indent="0" eaLnBrk="1" hangingPunct="1">
              <a:buFontTx/>
              <a:buNone/>
            </a:pPr>
            <a:r>
              <a:rPr lang="ru-RU" altLang="ru-RU" sz="2800" dirty="0">
                <a:latin typeface="Times New Roman" pitchFamily="18" charset="0"/>
                <a:sym typeface="Symbol"/>
              </a:rPr>
              <a:t>0,05 М раствором сульфата цинка до ярко-розового окрашивания, </a:t>
            </a:r>
            <a:r>
              <a:rPr lang="en-US" altLang="ru-RU" sz="2800" dirty="0">
                <a:latin typeface="Times New Roman" pitchFamily="18" charset="0"/>
                <a:sym typeface="Symbol"/>
              </a:rPr>
              <a:t>||</a:t>
            </a:r>
            <a:r>
              <a:rPr lang="ru-RU" altLang="ru-RU" sz="2800" dirty="0">
                <a:latin typeface="Times New Roman" pitchFamily="18" charset="0"/>
                <a:sym typeface="Symbol"/>
              </a:rPr>
              <a:t> </a:t>
            </a:r>
            <a:r>
              <a:rPr lang="ru-RU" altLang="ru-RU" sz="2800" dirty="0" err="1">
                <a:latin typeface="Times New Roman" pitchFamily="18" charset="0"/>
                <a:sym typeface="Symbol"/>
              </a:rPr>
              <a:t>к.о</a:t>
            </a:r>
            <a:r>
              <a:rPr lang="ru-RU" altLang="ru-RU" sz="2800" dirty="0">
                <a:latin typeface="Times New Roman" pitchFamily="18" charset="0"/>
                <a:sym typeface="Symbol"/>
              </a:rPr>
              <a:t>.</a:t>
            </a:r>
          </a:p>
          <a:p>
            <a:pPr marL="0" indent="0">
              <a:buNone/>
            </a:pPr>
            <a:r>
              <a:rPr lang="ru-RU" altLang="ru-RU" sz="2800" dirty="0">
                <a:latin typeface="Times New Roman" pitchFamily="18" charset="0"/>
                <a:sym typeface="Symbol"/>
              </a:rPr>
              <a:t>     </a:t>
            </a:r>
            <a:r>
              <a:rPr lang="ru-RU" altLang="ru-RU" sz="2800" dirty="0">
                <a:latin typeface="Times New Roman" pitchFamily="18" charset="0"/>
              </a:rPr>
              <a:t>Рассчитывают содержание </a:t>
            </a:r>
            <a:r>
              <a:rPr lang="en-US" altLang="ru-RU" sz="2800" dirty="0">
                <a:latin typeface="Times New Roman" pitchFamily="18" charset="0"/>
              </a:rPr>
              <a:t>Al(OH)</a:t>
            </a:r>
            <a:r>
              <a:rPr lang="en-US" altLang="ru-RU" sz="2800" baseline="-25000" dirty="0">
                <a:latin typeface="Times New Roman" pitchFamily="18" charset="0"/>
              </a:rPr>
              <a:t>3</a:t>
            </a:r>
            <a:r>
              <a:rPr lang="ru-RU" altLang="ru-RU" sz="2800" dirty="0">
                <a:latin typeface="Times New Roman" pitchFamily="18" charset="0"/>
              </a:rPr>
              <a:t>, которого </a:t>
            </a:r>
            <a:r>
              <a:rPr lang="ru-RU" altLang="ru-RU" sz="2800" dirty="0" err="1">
                <a:latin typeface="Times New Roman" pitchFamily="18" charset="0"/>
              </a:rPr>
              <a:t>д.б</a:t>
            </a:r>
            <a:r>
              <a:rPr lang="ru-RU" altLang="ru-RU" sz="2800" dirty="0">
                <a:latin typeface="Times New Roman" pitchFamily="18" charset="0"/>
              </a:rPr>
              <a:t>. не менее 76,5%.</a:t>
            </a:r>
            <a:endParaRPr lang="en-US" altLang="ru-RU" sz="2800" dirty="0">
              <a:latin typeface="Times New Roman" pitchFamily="18" charset="0"/>
              <a:sym typeface="Symbol"/>
            </a:endParaRPr>
          </a:p>
        </p:txBody>
      </p:sp>
      <p:sp>
        <p:nvSpPr>
          <p:cNvPr id="32771" name="Номер слайда 1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5B309E31-15F5-4B29-AB2A-C20811929D2A}" type="slidenum">
              <a:rPr lang="ru-RU" altLang="ru-RU" sz="1400"/>
              <a:pPr algn="r" eaLnBrk="1" hangingPunct="1">
                <a:spcBef>
                  <a:spcPct val="0"/>
                </a:spcBef>
                <a:buFontTx/>
                <a:buNone/>
              </a:pPr>
              <a:t>25</a:t>
            </a:fld>
            <a:endParaRPr lang="ru-RU" altLang="ru-RU" sz="1400"/>
          </a:p>
        </p:txBody>
      </p:sp>
    </p:spTree>
    <p:extLst>
      <p:ext uri="{BB962C8B-B14F-4D97-AF65-F5344CB8AC3E}">
        <p14:creationId xmlns:p14="http://schemas.microsoft.com/office/powerpoint/2010/main" val="41804649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228600"/>
            <a:ext cx="8839200" cy="6324600"/>
          </a:xfrm>
        </p:spPr>
        <p:txBody>
          <a:bodyPr>
            <a:normAutofit/>
          </a:bodyPr>
          <a:lstStyle/>
          <a:p>
            <a:pPr marL="0" indent="0" eaLnBrk="1" hangingPunct="1">
              <a:buFontTx/>
              <a:buNone/>
            </a:pPr>
            <a:r>
              <a:rPr lang="ru-RU" altLang="ru-RU" sz="2800" dirty="0">
                <a:latin typeface="Times New Roman" pitchFamily="18" charset="0"/>
              </a:rPr>
              <a:t>В антибиотиках </a:t>
            </a: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</a:rPr>
              <a:t>стрептомицина сульфат, гентамицина сульфат</a:t>
            </a:r>
            <a:r>
              <a:rPr lang="ru-RU" altLang="ru-RU" sz="2800" dirty="0">
                <a:solidFill>
                  <a:srgbClr val="7030A0"/>
                </a:solidFill>
                <a:latin typeface="Times New Roman" pitchFamily="18" charset="0"/>
              </a:rPr>
              <a:t> </a:t>
            </a:r>
            <a:r>
              <a:rPr lang="ru-RU" altLang="ru-RU" sz="2800" dirty="0">
                <a:latin typeface="Times New Roman" pitchFamily="18" charset="0"/>
              </a:rPr>
              <a:t>и др. количественно определяют </a:t>
            </a:r>
            <a:r>
              <a:rPr lang="ru-RU" altLang="ru-RU" sz="2800" dirty="0" err="1">
                <a:latin typeface="Times New Roman" pitchFamily="18" charset="0"/>
              </a:rPr>
              <a:t>антимикроб-ную</a:t>
            </a:r>
            <a:r>
              <a:rPr lang="ru-RU" altLang="ru-RU" sz="2800" dirty="0">
                <a:latin typeface="Times New Roman" pitchFamily="18" charset="0"/>
              </a:rPr>
              <a:t> активность методом диффузии в </a:t>
            </a:r>
            <a:r>
              <a:rPr lang="ru-RU" altLang="ru-RU" sz="2800" dirty="0" err="1">
                <a:latin typeface="Times New Roman" pitchFamily="18" charset="0"/>
              </a:rPr>
              <a:t>агар</a:t>
            </a:r>
            <a:r>
              <a:rPr lang="ru-RU" altLang="ru-RU" sz="2800" dirty="0">
                <a:latin typeface="Times New Roman" pitchFamily="18" charset="0"/>
              </a:rPr>
              <a:t>, кроме того, определяют показатель «Сульфаты»</a:t>
            </a:r>
          </a:p>
        </p:txBody>
      </p:sp>
      <p:sp>
        <p:nvSpPr>
          <p:cNvPr id="32771" name="Номер слайда 1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5B309E31-15F5-4B29-AB2A-C20811929D2A}" type="slidenum">
              <a:rPr lang="ru-RU" altLang="ru-RU" sz="1400"/>
              <a:pPr algn="r" eaLnBrk="1" hangingPunct="1">
                <a:spcBef>
                  <a:spcPct val="0"/>
                </a:spcBef>
                <a:buFontTx/>
                <a:buNone/>
              </a:pPr>
              <a:t>26</a:t>
            </a:fld>
            <a:endParaRPr lang="ru-RU" altLang="ru-RU" sz="1400"/>
          </a:p>
        </p:txBody>
      </p:sp>
      <p:pic>
        <p:nvPicPr>
          <p:cNvPr id="645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85" y="2149303"/>
            <a:ext cx="3547658" cy="3834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2852936"/>
            <a:ext cx="2631132" cy="208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1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789" y="6165221"/>
            <a:ext cx="321945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1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3115" y="4959030"/>
            <a:ext cx="2905125" cy="31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8046490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228600"/>
            <a:ext cx="8839200" cy="6324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altLang="ru-RU" sz="2800" dirty="0">
                <a:latin typeface="Times New Roman" pitchFamily="18" charset="0"/>
              </a:rPr>
              <a:t>Для этого к навеске ЛВ добавляют раствор аммиака до рН 11, прибавляют избыток </a:t>
            </a:r>
            <a:r>
              <a:rPr lang="ru-RU" altLang="ru-RU" sz="2800" b="1" dirty="0">
                <a:solidFill>
                  <a:srgbClr val="FF0000"/>
                </a:solidFill>
                <a:latin typeface="Times New Roman" pitchFamily="18" charset="0"/>
              </a:rPr>
              <a:t>0,1 М</a:t>
            </a:r>
            <a:r>
              <a:rPr lang="ru-RU" altLang="ru-RU" sz="2800" dirty="0">
                <a:latin typeface="Times New Roman" pitchFamily="18" charset="0"/>
              </a:rPr>
              <a:t> раствора </a:t>
            </a:r>
            <a:r>
              <a:rPr lang="en-US" altLang="ru-RU" sz="2800" dirty="0">
                <a:latin typeface="Times New Roman" pitchFamily="18" charset="0"/>
              </a:rPr>
              <a:t>BaCl</a:t>
            </a:r>
            <a:r>
              <a:rPr lang="en-US" altLang="ru-RU" sz="2800" baseline="-25000" dirty="0">
                <a:latin typeface="Times New Roman" pitchFamily="18" charset="0"/>
              </a:rPr>
              <a:t>2</a:t>
            </a:r>
            <a:r>
              <a:rPr lang="ru-RU" altLang="ru-RU" sz="2800" dirty="0">
                <a:latin typeface="Times New Roman" pitchFamily="18" charset="0"/>
              </a:rPr>
              <a:t>, индикатор – </a:t>
            </a:r>
            <a:r>
              <a:rPr lang="ru-RU" altLang="ru-RU" sz="2800" dirty="0" err="1">
                <a:latin typeface="Times New Roman" pitchFamily="18" charset="0"/>
              </a:rPr>
              <a:t>фталеиновый</a:t>
            </a:r>
            <a:r>
              <a:rPr lang="ru-RU" altLang="ru-RU" sz="2800" dirty="0">
                <a:latin typeface="Times New Roman" pitchFamily="18" charset="0"/>
              </a:rPr>
              <a:t> пурпурный, остаток </a:t>
            </a:r>
            <a:r>
              <a:rPr lang="en-US" altLang="ru-RU" sz="2800" dirty="0">
                <a:latin typeface="Times New Roman" pitchFamily="18" charset="0"/>
              </a:rPr>
              <a:t>BaCl</a:t>
            </a:r>
            <a:r>
              <a:rPr lang="en-US" altLang="ru-RU" sz="2800" baseline="-25000" dirty="0">
                <a:latin typeface="Times New Roman" pitchFamily="18" charset="0"/>
              </a:rPr>
              <a:t>2</a:t>
            </a:r>
            <a:r>
              <a:rPr lang="ru-RU" altLang="ru-RU" sz="2800" dirty="0">
                <a:latin typeface="Times New Roman" pitchFamily="18" charset="0"/>
              </a:rPr>
              <a:t> </a:t>
            </a:r>
            <a:r>
              <a:rPr lang="ru-RU" altLang="ru-RU" sz="2800" dirty="0" err="1">
                <a:latin typeface="Times New Roman" pitchFamily="18" charset="0"/>
              </a:rPr>
              <a:t>оттитровывают</a:t>
            </a:r>
            <a:r>
              <a:rPr lang="ru-RU" altLang="ru-RU" sz="2800" dirty="0">
                <a:latin typeface="Times New Roman" pitchFamily="18" charset="0"/>
              </a:rPr>
              <a:t> </a:t>
            </a:r>
            <a:r>
              <a:rPr lang="ru-RU" altLang="ru-RU" sz="2800" b="1" dirty="0">
                <a:solidFill>
                  <a:srgbClr val="FF0000"/>
                </a:solidFill>
                <a:latin typeface="Times New Roman" pitchFamily="18" charset="0"/>
              </a:rPr>
              <a:t>0,1 М</a:t>
            </a:r>
            <a:r>
              <a:rPr lang="ru-RU" altLang="ru-RU" sz="2800" dirty="0">
                <a:latin typeface="Times New Roman" pitchFamily="18" charset="0"/>
              </a:rPr>
              <a:t> раствором </a:t>
            </a:r>
            <a:r>
              <a:rPr lang="en-US" altLang="ru-RU" sz="2800" dirty="0">
                <a:latin typeface="Times New Roman" pitchFamily="18" charset="0"/>
              </a:rPr>
              <a:t>Na</a:t>
            </a:r>
            <a:r>
              <a:rPr lang="ru-RU" altLang="ru-RU" sz="2800" dirty="0">
                <a:latin typeface="Times New Roman" pitchFamily="18" charset="0"/>
              </a:rPr>
              <a:t>ЭДТА до исчезновения фиолетово-синего окрашивания, </a:t>
            </a:r>
            <a:r>
              <a:rPr lang="en-US" altLang="ru-RU" sz="2800" dirty="0">
                <a:latin typeface="Times New Roman" pitchFamily="18" charset="0"/>
              </a:rPr>
              <a:t>||</a:t>
            </a:r>
            <a:r>
              <a:rPr lang="ru-RU" altLang="ru-RU" sz="2800" dirty="0">
                <a:latin typeface="Times New Roman" pitchFamily="18" charset="0"/>
              </a:rPr>
              <a:t> </a:t>
            </a:r>
            <a:r>
              <a:rPr lang="ru-RU" altLang="ru-RU" sz="2800" dirty="0" err="1">
                <a:latin typeface="Times New Roman" pitchFamily="18" charset="0"/>
              </a:rPr>
              <a:t>к.о</a:t>
            </a:r>
            <a:r>
              <a:rPr lang="ru-RU" altLang="ru-RU" sz="2800" dirty="0">
                <a:latin typeface="Times New Roman" pitchFamily="18" charset="0"/>
              </a:rPr>
              <a:t>.</a:t>
            </a:r>
          </a:p>
          <a:p>
            <a:pPr marL="0" indent="0"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marL="0" indent="0"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marL="0" indent="0"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marL="0" indent="0"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marL="0" indent="0">
              <a:buNone/>
            </a:pPr>
            <a:r>
              <a:rPr lang="ru-RU" altLang="ru-RU" sz="2800" dirty="0">
                <a:latin typeface="Times New Roman" pitchFamily="18" charset="0"/>
              </a:rPr>
              <a:t>Рассчитывают содержание </a:t>
            </a:r>
            <a:r>
              <a:rPr lang="en-US" altLang="ru-RU" sz="2800" dirty="0">
                <a:latin typeface="Times New Roman" pitchFamily="18" charset="0"/>
              </a:rPr>
              <a:t>SO</a:t>
            </a:r>
            <a:r>
              <a:rPr lang="en-US" altLang="ru-RU" sz="2800" baseline="-25000" dirty="0">
                <a:latin typeface="Times New Roman" pitchFamily="18" charset="0"/>
              </a:rPr>
              <a:t>4</a:t>
            </a:r>
            <a:r>
              <a:rPr lang="en-US" altLang="ru-RU" sz="2800" baseline="30000" dirty="0">
                <a:latin typeface="Times New Roman" pitchFamily="18" charset="0"/>
              </a:rPr>
              <a:t>2</a:t>
            </a:r>
            <a:r>
              <a:rPr lang="en-US" altLang="ru-RU" sz="2800" baseline="30000" dirty="0">
                <a:latin typeface="Times New Roman" pitchFamily="18" charset="0"/>
                <a:sym typeface="Symbol"/>
              </a:rPr>
              <a:t></a:t>
            </a:r>
            <a:r>
              <a:rPr lang="ru-RU" altLang="ru-RU" sz="2800" dirty="0">
                <a:latin typeface="Times New Roman" pitchFamily="18" charset="0"/>
              </a:rPr>
              <a:t>, которых должно быть</a:t>
            </a:r>
          </a:p>
          <a:p>
            <a:pPr marL="0" indent="0">
              <a:buNone/>
            </a:pPr>
            <a:r>
              <a:rPr lang="ru-RU" altLang="ru-RU" sz="2800" dirty="0">
                <a:latin typeface="Times New Roman" pitchFamily="18" charset="0"/>
              </a:rPr>
              <a:t>от 32,0 до 35,0% в пересчёте на безводное вещество в гентамицине сульфате и от 18,0 до 21,5% в пересчёте на сухое вещество в стрептомицине сульфате</a:t>
            </a:r>
            <a:endParaRPr lang="en-US" altLang="ru-RU" sz="2800" dirty="0">
              <a:latin typeface="Times New Roman" pitchFamily="18" charset="0"/>
              <a:sym typeface="Symbol"/>
            </a:endParaRPr>
          </a:p>
          <a:p>
            <a:pPr marL="0" indent="0"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z="2800" dirty="0">
              <a:latin typeface="Times New Roman" pitchFamily="18" charset="0"/>
            </a:endParaRPr>
          </a:p>
        </p:txBody>
      </p:sp>
      <p:sp>
        <p:nvSpPr>
          <p:cNvPr id="32771" name="Номер слайда 1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5B309E31-15F5-4B29-AB2A-C20811929D2A}" type="slidenum">
              <a:rPr lang="ru-RU" altLang="ru-RU" sz="1400"/>
              <a:pPr algn="r" eaLnBrk="1" hangingPunct="1">
                <a:spcBef>
                  <a:spcPct val="0"/>
                </a:spcBef>
                <a:buFontTx/>
                <a:buNone/>
              </a:pPr>
              <a:t>27</a:t>
            </a:fld>
            <a:endParaRPr lang="ru-RU" altLang="ru-RU" sz="1400"/>
          </a:p>
        </p:txBody>
      </p:sp>
      <p:pic>
        <p:nvPicPr>
          <p:cNvPr id="655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1132" y="2508608"/>
            <a:ext cx="4332292" cy="832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554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501008"/>
            <a:ext cx="5506356" cy="763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983320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228600"/>
            <a:ext cx="8839200" cy="6324600"/>
          </a:xfrm>
        </p:spPr>
        <p:txBody>
          <a:bodyPr>
            <a:normAutofit/>
          </a:bodyPr>
          <a:lstStyle/>
          <a:p>
            <a:pPr marL="0" indent="0" eaLnBrk="1" hangingPunct="1">
              <a:spcBef>
                <a:spcPts val="0"/>
              </a:spcBef>
              <a:buFontTx/>
              <a:buNone/>
            </a:pP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</a:rPr>
              <a:t>Стрептомицина сульфат:</a:t>
            </a:r>
          </a:p>
          <a:p>
            <a:pPr marL="0" indent="0" algn="ctr" eaLnBrk="1" hangingPunct="1">
              <a:spcBef>
                <a:spcPts val="0"/>
              </a:spcBef>
              <a:buFontTx/>
              <a:buNone/>
            </a:pPr>
            <a:endParaRPr lang="en-US" altLang="ru-RU" sz="2800" dirty="0">
              <a:latin typeface="Times New Roman" pitchFamily="18" charset="0"/>
            </a:endParaRPr>
          </a:p>
          <a:p>
            <a:pPr marL="0" indent="0" algn="ctr" eaLnBrk="1" hangingPunct="1">
              <a:spcBef>
                <a:spcPts val="0"/>
              </a:spcBef>
              <a:buFontTx/>
              <a:buNone/>
            </a:pPr>
            <a:r>
              <a:rPr lang="en-US" altLang="ru-RU" sz="2800" dirty="0">
                <a:latin typeface="Times New Roman" pitchFamily="18" charset="0"/>
              </a:rPr>
              <a:t>R</a:t>
            </a:r>
            <a:r>
              <a:rPr lang="en-US" altLang="ru-RU" sz="2800" dirty="0">
                <a:latin typeface="Times New Roman" pitchFamily="18" charset="0"/>
                <a:sym typeface="Symbol" panose="05050102010706020507" pitchFamily="18" charset="2"/>
              </a:rPr>
              <a:t>3H</a:t>
            </a:r>
            <a:r>
              <a:rPr lang="en-US" altLang="ru-RU" sz="2800" baseline="-25000" dirty="0">
                <a:latin typeface="Times New Roman" pitchFamily="18" charset="0"/>
                <a:sym typeface="Symbol" panose="05050102010706020507" pitchFamily="18" charset="2"/>
              </a:rPr>
              <a:t>2</a:t>
            </a:r>
            <a:r>
              <a:rPr lang="en-US" altLang="ru-RU" sz="2800" dirty="0">
                <a:latin typeface="Times New Roman" pitchFamily="18" charset="0"/>
                <a:sym typeface="Symbol" panose="05050102010706020507" pitchFamily="18" charset="2"/>
              </a:rPr>
              <a:t>SO</a:t>
            </a:r>
            <a:r>
              <a:rPr lang="en-US" altLang="ru-RU" sz="2800" baseline="-25000" dirty="0">
                <a:latin typeface="Times New Roman" pitchFamily="18" charset="0"/>
                <a:sym typeface="Symbol" panose="05050102010706020507" pitchFamily="18" charset="2"/>
              </a:rPr>
              <a:t>4</a:t>
            </a:r>
            <a:r>
              <a:rPr lang="en-US" altLang="ru-RU" sz="2800" dirty="0">
                <a:latin typeface="Times New Roman" pitchFamily="18" charset="0"/>
                <a:sym typeface="Symbol" panose="05050102010706020507" pitchFamily="18" charset="2"/>
              </a:rPr>
              <a:t> + BaCl</a:t>
            </a:r>
            <a:r>
              <a:rPr lang="en-US" altLang="ru-RU" sz="2800" baseline="-25000" dirty="0">
                <a:latin typeface="Times New Roman" pitchFamily="18" charset="0"/>
                <a:sym typeface="Symbol" panose="05050102010706020507" pitchFamily="18" charset="2"/>
              </a:rPr>
              <a:t>2</a:t>
            </a:r>
            <a:r>
              <a:rPr lang="en-US" altLang="ru-RU" sz="2800" dirty="0">
                <a:latin typeface="Times New Roman" pitchFamily="18" charset="0"/>
                <a:sym typeface="Symbol" panose="05050102010706020507" pitchFamily="18" charset="2"/>
              </a:rPr>
              <a:t>  R + 3BaSO</a:t>
            </a:r>
            <a:r>
              <a:rPr lang="en-US" altLang="ru-RU" sz="2800" baseline="-25000" dirty="0">
                <a:latin typeface="Times New Roman" pitchFamily="18" charset="0"/>
                <a:sym typeface="Symbol" panose="05050102010706020507" pitchFamily="18" charset="2"/>
              </a:rPr>
              <a:t>4</a:t>
            </a:r>
            <a:r>
              <a:rPr lang="en-US" altLang="ru-RU" sz="2800" dirty="0">
                <a:latin typeface="Times New Roman" pitchFamily="18" charset="0"/>
                <a:sym typeface="Symbol" panose="05050102010706020507" pitchFamily="18" charset="2"/>
              </a:rPr>
              <a:t> + 6HCl</a:t>
            </a:r>
            <a:endParaRPr lang="ru-RU" altLang="ru-RU" sz="2800" dirty="0">
              <a:latin typeface="Times New Roman" pitchFamily="18" charset="0"/>
              <a:sym typeface="Symbol" panose="05050102010706020507" pitchFamily="18" charset="2"/>
            </a:endParaRPr>
          </a:p>
          <a:p>
            <a:pPr marL="0" indent="0" algn="ctr" eaLnBrk="1" hangingPunct="1"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  <a:sym typeface="Symbol" panose="05050102010706020507" pitchFamily="18" charset="2"/>
            </a:endParaRPr>
          </a:p>
          <a:p>
            <a:pPr marL="0" indent="0" algn="ctr" eaLnBrk="1" hangingPunct="1"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  <a:sym typeface="Symbol" panose="05050102010706020507" pitchFamily="18" charset="2"/>
            </a:endParaRPr>
          </a:p>
          <a:p>
            <a:pPr marL="0" indent="0" algn="ctr" eaLnBrk="1" hangingPunct="1"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  <a:sym typeface="Symbol" panose="05050102010706020507" pitchFamily="18" charset="2"/>
            </a:endParaRPr>
          </a:p>
          <a:p>
            <a:pPr marL="0" indent="0" algn="ctr" eaLnBrk="1" hangingPunct="1"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  <a:sym typeface="Symbol" panose="05050102010706020507" pitchFamily="18" charset="2"/>
            </a:endParaRPr>
          </a:p>
          <a:p>
            <a:pPr marL="0" indent="0" algn="ctr" eaLnBrk="1" hangingPunct="1"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  <a:sym typeface="Symbol" panose="05050102010706020507" pitchFamily="18" charset="2"/>
            </a:endParaRPr>
          </a:p>
          <a:p>
            <a:pPr marL="0" indent="0" algn="ctr" eaLnBrk="1" hangingPunct="1"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  <a:sym typeface="Symbol" panose="05050102010706020507" pitchFamily="18" charset="2"/>
            </a:endParaRPr>
          </a:p>
          <a:p>
            <a:pPr marL="0" indent="0" algn="ctr" eaLnBrk="1" hangingPunct="1"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  <a:sym typeface="Symbol" panose="05050102010706020507" pitchFamily="18" charset="2"/>
            </a:endParaRPr>
          </a:p>
          <a:p>
            <a:pPr marL="0" indent="0" algn="ctr" eaLnBrk="1" hangingPunct="1"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  <a:sym typeface="Symbol" panose="05050102010706020507" pitchFamily="18" charset="2"/>
            </a:endParaRPr>
          </a:p>
          <a:p>
            <a:pPr marL="0" indent="0" algn="ctr" eaLnBrk="1" hangingPunct="1"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  <a:sym typeface="Symbol" panose="05050102010706020507" pitchFamily="18" charset="2"/>
            </a:endParaRPr>
          </a:p>
          <a:p>
            <a:pPr marL="0" indent="0" algn="ctr" eaLnBrk="1" hangingPunct="1"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  <a:sym typeface="Symbol" panose="05050102010706020507" pitchFamily="18" charset="2"/>
            </a:endParaRP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r>
              <a:rPr lang="en-US" altLang="ru-RU" sz="2800" i="1" dirty="0">
                <a:latin typeface="Times New Roman" pitchFamily="18" charset="0"/>
                <a:sym typeface="Symbol" panose="05050102010706020507" pitchFamily="18" charset="2"/>
              </a:rPr>
              <a:t>W</a:t>
            </a:r>
            <a:r>
              <a:rPr lang="ru-RU" altLang="ru-RU" sz="2800" dirty="0">
                <a:latin typeface="Times New Roman" pitchFamily="18" charset="0"/>
                <a:sym typeface="Symbol" panose="05050102010706020507" pitchFamily="18" charset="2"/>
              </a:rPr>
              <a:t> – потеря в массе при высушивании или вода, %</a:t>
            </a:r>
            <a:endParaRPr lang="ru-RU" altLang="ru-RU" sz="2800" dirty="0">
              <a:latin typeface="Times New Roman" pitchFamily="18" charset="0"/>
            </a:endParaRPr>
          </a:p>
        </p:txBody>
      </p:sp>
      <p:sp>
        <p:nvSpPr>
          <p:cNvPr id="32771" name="Номер слайда 1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5B309E31-15F5-4B29-AB2A-C20811929D2A}" type="slidenum">
              <a:rPr lang="ru-RU" altLang="ru-RU" sz="1400"/>
              <a:pPr algn="r" eaLnBrk="1" hangingPunct="1">
                <a:spcBef>
                  <a:spcPct val="0"/>
                </a:spcBef>
                <a:buFontTx/>
                <a:buNone/>
              </a:pPr>
              <a:t>28</a:t>
            </a:fld>
            <a:endParaRPr lang="ru-RU" altLang="ru-RU" sz="140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5327799"/>
              </p:ext>
            </p:extLst>
          </p:nvPr>
        </p:nvGraphicFramePr>
        <p:xfrm>
          <a:off x="1029151" y="2128510"/>
          <a:ext cx="7632848" cy="19604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5562360" imgH="1428480" progId="ISISServer">
                  <p:embed/>
                </p:oleObj>
              </mc:Choice>
              <mc:Fallback>
                <p:oleObj name="ISIS/Draw Sketch" r:id="rId2" imgW="5562360" imgH="1428480" progId="ISISServer">
                  <p:embed/>
                  <p:pic>
                    <p:nvPicPr>
                      <p:cNvPr id="2" name="Объект 1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29151" y="2128510"/>
                        <a:ext cx="7632848" cy="19604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EF33CF6-AA8C-42F4-BAD5-13346C40AF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3330" y="4581128"/>
            <a:ext cx="7419975" cy="95250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B6DB171-9ACA-4562-9C1A-E2144B9B11E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31840" y="1599476"/>
            <a:ext cx="1009650" cy="276225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DAB54BB-0FBA-4F14-BFD4-30679C1E911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74765" y="3286125"/>
            <a:ext cx="933450" cy="28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748140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ъект 4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335712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endParaRPr lang="ru-RU" altLang="ru-RU" sz="3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sz="3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altLang="ru-RU" sz="30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Титрант</a:t>
            </a:r>
            <a:r>
              <a:rPr lang="ru-RU" altLang="ru-RU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0,05 М (0,1 н.) раствор ртути(II) нитрата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8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Hg(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NO</a:t>
            </a:r>
            <a:r>
              <a:rPr lang="en-US" sz="2800" baseline="-25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3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1/2,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Приготовление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Навеску растворяют в подкисленной азотной кислотой воде (в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тандартизация: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т.н. натрия хлорида РО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ru-RU" sz="3000" dirty="0" err="1">
                <a:latin typeface="Times New Roman" pitchFamily="18" charset="0"/>
                <a:cs typeface="Times New Roman" pitchFamily="18" charset="0"/>
              </a:rPr>
              <a:t>Ind</a:t>
            </a:r>
            <a:r>
              <a:rPr lang="en-US" altLang="ru-RU" sz="30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altLang="ru-RU" sz="3000" dirty="0" err="1">
                <a:latin typeface="Times New Roman" pitchFamily="18" charset="0"/>
                <a:cs typeface="Times New Roman" pitchFamily="18" charset="0"/>
              </a:rPr>
              <a:t>дифенилкарбазон</a:t>
            </a:r>
            <a:endParaRPr lang="ru-RU" alt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44C88D67-D060-4A8C-A092-FBCF5C20F1A6}" type="slidenum">
              <a:rPr lang="ru-RU" altLang="ru-RU" smtClean="0"/>
              <a:pPr eaLnBrk="1" hangingPunct="1">
                <a:defRPr/>
              </a:pPr>
              <a:t>29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386104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ъект 4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335712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ru-RU" altLang="ru-RU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Титрант</a:t>
            </a: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 М – 0,05 М – 0,02 М раствор натрия </a:t>
            </a:r>
            <a:r>
              <a:rPr lang="ru-R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эдетата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трилона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Б)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8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Na</a:t>
            </a:r>
            <a:r>
              <a:rPr lang="ru-RU" sz="2800" baseline="-25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ЭДТА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1/2,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Приготовление 0,1 М р-ра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Навеску натрия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эдетата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растворяют в воде с добавлением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тандартизация: 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т.н. цинка РО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Zn + 2HCl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 ZnCl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+ H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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*</a:t>
            </a:r>
          </a:p>
          <a:p>
            <a:pPr marL="0" indent="0" algn="ctr">
              <a:spcBef>
                <a:spcPts val="0"/>
              </a:spcBef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Среда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слабокислая (создается добавлением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гексаметилентетрамина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, рН5)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Ind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ксиленоловый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оранжевый (титруют от фиолетово-розовой до жёлтой окраски)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* Водород удаляют бромом, избыток брома удаляют кипячением</a:t>
            </a:r>
            <a:endParaRPr lang="en-US" sz="3000" dirty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  <a:sym typeface="Symbol"/>
            </a:endParaRPr>
          </a:p>
        </p:txBody>
      </p:sp>
      <p:sp>
        <p:nvSpPr>
          <p:cNvPr id="3174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44C88D67-D060-4A8C-A092-FBCF5C20F1A6}" type="slidenum">
              <a:rPr lang="ru-RU" altLang="ru-RU" smtClean="0"/>
              <a:pPr eaLnBrk="1" hangingPunct="1">
                <a:defRPr/>
              </a:pPr>
              <a:t>3</a:t>
            </a:fld>
            <a:endParaRPr lang="ru-RU" altLang="ru-RU" dirty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6389856"/>
              </p:ext>
            </p:extLst>
          </p:nvPr>
        </p:nvGraphicFramePr>
        <p:xfrm>
          <a:off x="683568" y="2564904"/>
          <a:ext cx="7344816" cy="17454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5733720" imgH="1428480" progId="ISISServer">
                  <p:embed/>
                </p:oleObj>
              </mc:Choice>
              <mc:Fallback>
                <p:oleObj name="ISIS/Draw Sketch" r:id="rId2" imgW="5733720" imgH="1428480" progId="ISISServer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2564904"/>
                        <a:ext cx="7344816" cy="174546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8610479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228600"/>
            <a:ext cx="8839200" cy="6324600"/>
          </a:xfrm>
        </p:spPr>
        <p:txBody>
          <a:bodyPr>
            <a:normAutofit fontScale="92500" lnSpcReduction="10000"/>
          </a:bodyPr>
          <a:lstStyle/>
          <a:p>
            <a:pPr marL="0" indent="0" algn="ctr"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ru-RU" altLang="ru-RU" sz="2900" b="1" dirty="0">
                <a:solidFill>
                  <a:srgbClr val="0000CC"/>
                </a:solidFill>
                <a:latin typeface="Times New Roman" pitchFamily="18" charset="0"/>
              </a:rPr>
              <a:t>Применение </a:t>
            </a:r>
            <a:r>
              <a:rPr lang="ru-RU" altLang="ru-RU" sz="2900" b="1" dirty="0" err="1">
                <a:solidFill>
                  <a:srgbClr val="0000CC"/>
                </a:solidFill>
                <a:latin typeface="Times New Roman" pitchFamily="18" charset="0"/>
              </a:rPr>
              <a:t>меркуриметрии</a:t>
            </a:r>
            <a:endParaRPr lang="ru-RU" altLang="ru-RU" sz="2900" b="1" dirty="0">
              <a:solidFill>
                <a:srgbClr val="0000CC"/>
              </a:solidFill>
              <a:latin typeface="Times New Roman" pitchFamily="18" charset="0"/>
            </a:endParaRPr>
          </a:p>
          <a:p>
            <a:pPr marL="0" indent="0">
              <a:lnSpc>
                <a:spcPct val="90000"/>
              </a:lnSpc>
              <a:spcBef>
                <a:spcPts val="0"/>
              </a:spcBef>
              <a:buNone/>
            </a:pPr>
            <a:r>
              <a:rPr lang="ru-RU" altLang="ru-RU" sz="2900" dirty="0">
                <a:latin typeface="Times New Roman" pitchFamily="18" charset="0"/>
              </a:rPr>
              <a:t>Применяется для определения хлоридов, бромидов. Среда – азотнокислая, </a:t>
            </a:r>
            <a:r>
              <a:rPr lang="en-US" altLang="ru-RU" sz="2900" dirty="0">
                <a:latin typeface="Times New Roman" pitchFamily="18" charset="0"/>
              </a:rPr>
              <a:t>In</a:t>
            </a:r>
            <a:r>
              <a:rPr lang="ru-RU" altLang="ru-RU" sz="2900" dirty="0">
                <a:latin typeface="Times New Roman" pitchFamily="18" charset="0"/>
              </a:rPr>
              <a:t>d</a:t>
            </a:r>
            <a:r>
              <a:rPr lang="en-US" altLang="ru-RU" sz="2900" dirty="0">
                <a:latin typeface="Times New Roman" pitchFamily="18" charset="0"/>
              </a:rPr>
              <a:t> – </a:t>
            </a:r>
            <a:r>
              <a:rPr lang="ru-RU" altLang="ru-RU" sz="2900" dirty="0" err="1">
                <a:latin typeface="Times New Roman" pitchFamily="18" charset="0"/>
              </a:rPr>
              <a:t>дифенилкарбазон</a:t>
            </a:r>
            <a:r>
              <a:rPr lang="ru-RU" altLang="ru-RU" sz="2900" dirty="0">
                <a:latin typeface="Times New Roman" pitchFamily="18" charset="0"/>
              </a:rPr>
              <a:t>, титруют от желтого до светло-фиолетового окрашивания.  Например, для  </a:t>
            </a:r>
            <a:r>
              <a:rPr lang="ru-RU" altLang="ru-RU" sz="2900" b="1" dirty="0">
                <a:solidFill>
                  <a:srgbClr val="0070C0"/>
                </a:solidFill>
                <a:latin typeface="Times New Roman" pitchFamily="18" charset="0"/>
              </a:rPr>
              <a:t>натрия хлорида</a:t>
            </a:r>
            <a:r>
              <a:rPr lang="ru-RU" altLang="ru-RU" sz="2900" dirty="0">
                <a:latin typeface="Times New Roman" pitchFamily="18" charset="0"/>
              </a:rPr>
              <a:t>:</a:t>
            </a:r>
          </a:p>
          <a:p>
            <a:pPr marL="0" indent="0" algn="ctr"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en-US" altLang="ru-RU" sz="2900" dirty="0">
                <a:latin typeface="Times New Roman" pitchFamily="18" charset="0"/>
              </a:rPr>
              <a:t>2Na</a:t>
            </a:r>
            <a:r>
              <a:rPr lang="en-US" altLang="ru-RU" sz="2900" dirty="0">
                <a:latin typeface="Times New Roman" pitchFamily="18" charset="0"/>
                <a:cs typeface="Times New Roman" pitchFamily="18" charset="0"/>
              </a:rPr>
              <a:t>Cl + Hg(NO</a:t>
            </a:r>
            <a:r>
              <a:rPr lang="en-US" altLang="ru-RU" sz="29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ru-RU" sz="2900" dirty="0">
                <a:latin typeface="Times New Roman" pitchFamily="18" charset="0"/>
                <a:cs typeface="Times New Roman" pitchFamily="18" charset="0"/>
              </a:rPr>
              <a:t>) → HgCl</a:t>
            </a:r>
            <a:r>
              <a:rPr lang="en-US" altLang="ru-RU" sz="29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2900" dirty="0">
                <a:latin typeface="Times New Roman" pitchFamily="18" charset="0"/>
                <a:cs typeface="Times New Roman" pitchFamily="18" charset="0"/>
              </a:rPr>
              <a:t>  +  2NaNO</a:t>
            </a:r>
            <a:r>
              <a:rPr lang="en-US" altLang="ru-RU" sz="29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endParaRPr lang="en-US" altLang="ru-RU" sz="2900" dirty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ru-RU" altLang="ru-RU" sz="2900" dirty="0" err="1">
                <a:latin typeface="Times New Roman" pitchFamily="18" charset="0"/>
              </a:rPr>
              <a:t>f</a:t>
            </a:r>
            <a:r>
              <a:rPr lang="ru-RU" altLang="ru-RU" sz="2900" baseline="-25000" dirty="0" err="1">
                <a:latin typeface="Times New Roman" pitchFamily="18" charset="0"/>
              </a:rPr>
              <a:t>экв</a:t>
            </a:r>
            <a:r>
              <a:rPr lang="ru-RU" altLang="ru-RU" sz="2900" dirty="0">
                <a:latin typeface="Times New Roman" pitchFamily="18" charset="0"/>
              </a:rPr>
              <a:t>(</a:t>
            </a:r>
            <a:r>
              <a:rPr lang="en-US" altLang="ru-RU" sz="2900" dirty="0" err="1">
                <a:latin typeface="Times New Roman" pitchFamily="18" charset="0"/>
              </a:rPr>
              <a:t>NaCl</a:t>
            </a:r>
            <a:r>
              <a:rPr lang="ru-RU" altLang="ru-RU" sz="2900" dirty="0">
                <a:latin typeface="Times New Roman" pitchFamily="18" charset="0"/>
              </a:rPr>
              <a:t>) = 1, в </a:t>
            </a:r>
            <a:r>
              <a:rPr lang="ru-RU" altLang="ru-RU" sz="2900" dirty="0" err="1">
                <a:latin typeface="Times New Roman" pitchFamily="18" charset="0"/>
              </a:rPr>
              <a:t>т.э</a:t>
            </a:r>
            <a:r>
              <a:rPr lang="ru-RU" altLang="ru-RU" sz="2900" dirty="0">
                <a:latin typeface="Times New Roman" pitchFamily="18" charset="0"/>
              </a:rPr>
              <a:t>. образуется комплекс:</a:t>
            </a:r>
          </a:p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marL="0" indent="0"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endParaRPr lang="en-US" altLang="ru-RU" sz="2800" dirty="0">
              <a:latin typeface="Times New Roman" pitchFamily="18" charset="0"/>
            </a:endParaRPr>
          </a:p>
          <a:p>
            <a:pPr marL="0" indent="0" eaLnBrk="1" hangingPunct="1">
              <a:lnSpc>
                <a:spcPct val="50000"/>
              </a:lnSpc>
              <a:buFontTx/>
              <a:buNone/>
            </a:pPr>
            <a:endParaRPr lang="ru-RU" altLang="ru-RU" b="1" dirty="0">
              <a:latin typeface="Times New Roman" pitchFamily="18" charset="0"/>
            </a:endParaRPr>
          </a:p>
          <a:p>
            <a:pPr marL="0" indent="0" eaLnBrk="1" hangingPunct="1">
              <a:lnSpc>
                <a:spcPct val="50000"/>
              </a:lnSpc>
              <a:buFontTx/>
              <a:buNone/>
            </a:pPr>
            <a:endParaRPr lang="ru-RU" altLang="ru-RU" b="1" dirty="0">
              <a:latin typeface="Times New Roman" pitchFamily="18" charset="0"/>
            </a:endParaRPr>
          </a:p>
          <a:p>
            <a:pPr marL="0" indent="0">
              <a:lnSpc>
                <a:spcPct val="50000"/>
              </a:lnSpc>
              <a:buNone/>
            </a:pPr>
            <a:endParaRPr lang="ru-RU" altLang="ru-RU" dirty="0">
              <a:latin typeface="Times New Roman" pitchFamily="18" charset="0"/>
            </a:endParaRPr>
          </a:p>
          <a:p>
            <a:pPr marL="0" indent="0">
              <a:lnSpc>
                <a:spcPct val="50000"/>
              </a:lnSpc>
              <a:buNone/>
            </a:pPr>
            <a:endParaRPr lang="ru-RU" altLang="ru-RU" dirty="0">
              <a:latin typeface="Times New Roman" pitchFamily="18" charset="0"/>
            </a:endParaRPr>
          </a:p>
          <a:p>
            <a:pPr marL="0" indent="0">
              <a:lnSpc>
                <a:spcPct val="50000"/>
              </a:lnSpc>
              <a:buNone/>
            </a:pPr>
            <a:r>
              <a:rPr lang="ru-RU" altLang="ru-RU" dirty="0">
                <a:latin typeface="Times New Roman" pitchFamily="18" charset="0"/>
              </a:rPr>
              <a:t>Для кальция хлорида</a:t>
            </a:r>
            <a:r>
              <a:rPr lang="en-US" altLang="ru-RU" dirty="0">
                <a:latin typeface="Times New Roman" pitchFamily="18" charset="0"/>
              </a:rPr>
              <a:t> </a:t>
            </a:r>
            <a:r>
              <a:rPr lang="ru-RU" altLang="ru-RU" dirty="0" err="1">
                <a:latin typeface="Times New Roman" pitchFamily="18" charset="0"/>
              </a:rPr>
              <a:t>f</a:t>
            </a:r>
            <a:r>
              <a:rPr lang="ru-RU" altLang="ru-RU" baseline="-25000" dirty="0" err="1">
                <a:latin typeface="Times New Roman" pitchFamily="18" charset="0"/>
              </a:rPr>
              <a:t>экв</a:t>
            </a:r>
            <a:r>
              <a:rPr lang="ru-RU" altLang="ru-RU" dirty="0">
                <a:latin typeface="Times New Roman" pitchFamily="18" charset="0"/>
              </a:rPr>
              <a:t>(</a:t>
            </a:r>
            <a:r>
              <a:rPr lang="en-US" altLang="ru-RU" dirty="0">
                <a:latin typeface="Times New Roman" pitchFamily="18" charset="0"/>
              </a:rPr>
              <a:t>CaCl</a:t>
            </a:r>
            <a:r>
              <a:rPr lang="en-US" altLang="ru-RU" baseline="-25000" dirty="0">
                <a:latin typeface="Times New Roman" pitchFamily="18" charset="0"/>
              </a:rPr>
              <a:t>2</a:t>
            </a:r>
            <a:r>
              <a:rPr lang="ru-RU" altLang="ru-RU" dirty="0">
                <a:latin typeface="Times New Roman" pitchFamily="18" charset="0"/>
              </a:rPr>
              <a:t>) = 1/2.            </a:t>
            </a:r>
            <a:endParaRPr lang="en-US" altLang="ru-RU" dirty="0">
              <a:latin typeface="Times New Roman" pitchFamily="18" charset="0"/>
            </a:endParaRPr>
          </a:p>
        </p:txBody>
      </p:sp>
      <p:sp>
        <p:nvSpPr>
          <p:cNvPr id="32771" name="Номер слайда 1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5B309E31-15F5-4B29-AB2A-C20811929D2A}" type="slidenum">
              <a:rPr lang="ru-RU" altLang="ru-RU" sz="1400"/>
              <a:pPr algn="r" eaLnBrk="1" hangingPunct="1">
                <a:spcBef>
                  <a:spcPct val="0"/>
                </a:spcBef>
                <a:buFontTx/>
                <a:buNone/>
              </a:pPr>
              <a:t>30</a:t>
            </a:fld>
            <a:endParaRPr lang="ru-RU" altLang="ru-RU" sz="1400"/>
          </a:p>
        </p:txBody>
      </p:sp>
      <p:pic>
        <p:nvPicPr>
          <p:cNvPr id="3277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57" y="4698264"/>
            <a:ext cx="2647950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8704568"/>
              </p:ext>
            </p:extLst>
          </p:nvPr>
        </p:nvGraphicFramePr>
        <p:xfrm>
          <a:off x="1331640" y="2566752"/>
          <a:ext cx="6480720" cy="26542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3" imgW="5190840" imgH="2124000" progId="ISISServer">
                  <p:embed/>
                </p:oleObj>
              </mc:Choice>
              <mc:Fallback>
                <p:oleObj name="ISIS/Draw Sketch" r:id="rId3" imgW="5190840" imgH="2124000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2566752"/>
                        <a:ext cx="6480720" cy="26542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73" name="Picture 4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4057" y="5088789"/>
            <a:ext cx="281940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82" name="Picture 5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303967"/>
            <a:ext cx="434340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65876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228600"/>
            <a:ext cx="8839200" cy="6324600"/>
          </a:xfrm>
        </p:spPr>
        <p:txBody>
          <a:bodyPr>
            <a:normAutofit/>
          </a:bodyPr>
          <a:lstStyle/>
          <a:p>
            <a:pPr marL="0" indent="0" eaLnBrk="1" hangingPunct="1">
              <a:spcBef>
                <a:spcPts val="0"/>
              </a:spcBef>
              <a:buFontTx/>
              <a:buNone/>
            </a:pPr>
            <a:r>
              <a:rPr lang="ru-RU" altLang="ru-RU" sz="2800" dirty="0">
                <a:latin typeface="Times New Roman" pitchFamily="18" charset="0"/>
              </a:rPr>
              <a:t>При определении йодидов титруют до образования красной мути. Например, определение </a:t>
            </a: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</a:rPr>
              <a:t>натрия йодида</a:t>
            </a:r>
            <a:r>
              <a:rPr lang="ru-RU" altLang="ru-RU" sz="2800" dirty="0">
                <a:latin typeface="Times New Roman" pitchFamily="18" charset="0"/>
              </a:rPr>
              <a:t>:</a:t>
            </a:r>
          </a:p>
          <a:p>
            <a:pPr marL="0" indent="0" algn="ctr" eaLnBrk="1" hangingPunct="1">
              <a:spcBef>
                <a:spcPts val="0"/>
              </a:spcBef>
              <a:buFontTx/>
              <a:buNone/>
            </a:pPr>
            <a:r>
              <a:rPr lang="ru-RU" altLang="ru-RU" sz="2800" dirty="0">
                <a:latin typeface="Times New Roman" pitchFamily="18" charset="0"/>
              </a:rPr>
              <a:t>2</a:t>
            </a:r>
            <a:r>
              <a:rPr lang="en-US" altLang="ru-RU" sz="2800" dirty="0">
                <a:latin typeface="Times New Roman" pitchFamily="18" charset="0"/>
              </a:rPr>
              <a:t>KI + Hg(NO</a:t>
            </a:r>
            <a:r>
              <a:rPr lang="en-US" altLang="ru-RU" sz="2800" baseline="-25000" dirty="0">
                <a:latin typeface="Times New Roman" pitchFamily="18" charset="0"/>
              </a:rPr>
              <a:t>3</a:t>
            </a:r>
            <a:r>
              <a:rPr lang="en-US" altLang="ru-RU" sz="2800" dirty="0">
                <a:latin typeface="Times New Roman" pitchFamily="18" charset="0"/>
              </a:rPr>
              <a:t>)</a:t>
            </a:r>
            <a:r>
              <a:rPr lang="en-US" altLang="ru-RU" sz="2800" baseline="-25000" dirty="0">
                <a:latin typeface="Times New Roman" pitchFamily="18" charset="0"/>
              </a:rPr>
              <a:t>2</a:t>
            </a:r>
            <a:r>
              <a:rPr lang="en-US" altLang="ru-RU" sz="2800" dirty="0">
                <a:latin typeface="Times New Roman" pitchFamily="18" charset="0"/>
              </a:rPr>
              <a:t> </a:t>
            </a:r>
            <a:r>
              <a:rPr lang="en-US" altLang="ru-RU" sz="2800" dirty="0">
                <a:latin typeface="Times New Roman" pitchFamily="18" charset="0"/>
                <a:sym typeface="Symbol"/>
              </a:rPr>
              <a:t> HgI</a:t>
            </a:r>
            <a:r>
              <a:rPr lang="en-US" altLang="ru-RU" sz="2800" baseline="-25000" dirty="0">
                <a:latin typeface="Times New Roman" pitchFamily="18" charset="0"/>
                <a:sym typeface="Symbol"/>
              </a:rPr>
              <a:t>2</a:t>
            </a:r>
            <a:r>
              <a:rPr lang="en-US" altLang="ru-RU" sz="2800" dirty="0">
                <a:latin typeface="Times New Roman" pitchFamily="18" charset="0"/>
                <a:sym typeface="Symbol"/>
              </a:rPr>
              <a:t> + 2KNO</a:t>
            </a:r>
            <a:r>
              <a:rPr lang="en-US" altLang="ru-RU" sz="2800" baseline="-25000" dirty="0">
                <a:latin typeface="Times New Roman" pitchFamily="18" charset="0"/>
                <a:sym typeface="Symbol"/>
              </a:rPr>
              <a:t>3</a:t>
            </a:r>
          </a:p>
          <a:p>
            <a:pPr marL="0" indent="0" algn="ctr" eaLnBrk="1" hangingPunct="1">
              <a:spcBef>
                <a:spcPts val="0"/>
              </a:spcBef>
              <a:buFontTx/>
              <a:buNone/>
            </a:pPr>
            <a:r>
              <a:rPr lang="en-US" altLang="ru-RU" sz="2800" dirty="0">
                <a:latin typeface="Times New Roman" pitchFamily="18" charset="0"/>
                <a:sym typeface="Symbol"/>
              </a:rPr>
              <a:t>HgI</a:t>
            </a:r>
            <a:r>
              <a:rPr lang="en-US" altLang="ru-RU" sz="2800" baseline="-25000" dirty="0">
                <a:latin typeface="Times New Roman" pitchFamily="18" charset="0"/>
                <a:sym typeface="Symbol"/>
              </a:rPr>
              <a:t>2</a:t>
            </a:r>
            <a:r>
              <a:rPr lang="en-US" altLang="ru-RU" sz="2800" dirty="0">
                <a:latin typeface="Times New Roman" pitchFamily="18" charset="0"/>
                <a:sym typeface="Symbol"/>
              </a:rPr>
              <a:t> + 2KI  K</a:t>
            </a:r>
            <a:r>
              <a:rPr lang="en-US" altLang="ru-RU" sz="2800" baseline="-25000" dirty="0">
                <a:latin typeface="Times New Roman" pitchFamily="18" charset="0"/>
                <a:sym typeface="Symbol"/>
              </a:rPr>
              <a:t>2</a:t>
            </a:r>
            <a:r>
              <a:rPr lang="en-US" altLang="ru-RU" sz="2800" dirty="0">
                <a:latin typeface="Times New Roman" pitchFamily="18" charset="0"/>
                <a:sym typeface="Symbol"/>
              </a:rPr>
              <a:t>[HgI</a:t>
            </a:r>
            <a:r>
              <a:rPr lang="en-US" altLang="ru-RU" sz="2800" baseline="-25000" dirty="0">
                <a:latin typeface="Times New Roman" pitchFamily="18" charset="0"/>
                <a:sym typeface="Symbol"/>
              </a:rPr>
              <a:t>4</a:t>
            </a:r>
            <a:r>
              <a:rPr lang="en-US" altLang="ru-RU" sz="2800" dirty="0">
                <a:latin typeface="Times New Roman" pitchFamily="18" charset="0"/>
                <a:sym typeface="Symbol"/>
              </a:rPr>
              <a:t>]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altLang="ru-RU" sz="2800" dirty="0">
                <a:latin typeface="Times New Roman" pitchFamily="18" charset="0"/>
                <a:sym typeface="Symbol"/>
              </a:rPr>
              <a:t>     В избытке </a:t>
            </a:r>
            <a:r>
              <a:rPr lang="en-US" altLang="ru-RU" sz="2800" dirty="0">
                <a:latin typeface="Times New Roman" pitchFamily="18" charset="0"/>
                <a:sym typeface="Symbol"/>
              </a:rPr>
              <a:t>KI</a:t>
            </a:r>
            <a:r>
              <a:rPr lang="ru-RU" altLang="ru-RU" sz="2800" dirty="0">
                <a:latin typeface="Times New Roman" pitchFamily="18" charset="0"/>
                <a:sym typeface="Symbol"/>
              </a:rPr>
              <a:t> оранжевый осадок </a:t>
            </a:r>
            <a:r>
              <a:rPr lang="en-US" altLang="ru-RU" sz="2800" dirty="0">
                <a:latin typeface="Times New Roman" pitchFamily="18" charset="0"/>
                <a:sym typeface="Symbol"/>
              </a:rPr>
              <a:t>HgI</a:t>
            </a:r>
            <a:r>
              <a:rPr lang="en-US" altLang="ru-RU" sz="2800" baseline="-25000" dirty="0">
                <a:latin typeface="Times New Roman" pitchFamily="18" charset="0"/>
                <a:sym typeface="Symbol"/>
              </a:rPr>
              <a:t>2 </a:t>
            </a:r>
            <a:r>
              <a:rPr lang="ru-RU" altLang="ru-RU" sz="2800" baseline="-25000" dirty="0">
                <a:latin typeface="Times New Roman" pitchFamily="18" charset="0"/>
                <a:sym typeface="Symbol"/>
              </a:rPr>
              <a:t> </a:t>
            </a:r>
            <a:r>
              <a:rPr lang="ru-RU" altLang="ru-RU" sz="2800" dirty="0">
                <a:latin typeface="Times New Roman" pitchFamily="18" charset="0"/>
                <a:sym typeface="Symbol"/>
              </a:rPr>
              <a:t>растворяется с образованием бесцветного комплекса </a:t>
            </a:r>
            <a:r>
              <a:rPr lang="en-US" altLang="ru-RU" sz="2800" dirty="0">
                <a:latin typeface="Times New Roman" pitchFamily="18" charset="0"/>
                <a:sym typeface="Symbol"/>
              </a:rPr>
              <a:t>K</a:t>
            </a:r>
            <a:r>
              <a:rPr lang="en-US" altLang="ru-RU" sz="2800" baseline="-25000" dirty="0">
                <a:latin typeface="Times New Roman" pitchFamily="18" charset="0"/>
                <a:sym typeface="Symbol"/>
              </a:rPr>
              <a:t>2</a:t>
            </a:r>
            <a:r>
              <a:rPr lang="en-US" altLang="ru-RU" sz="2800" dirty="0">
                <a:latin typeface="Times New Roman" pitchFamily="18" charset="0"/>
                <a:sym typeface="Symbol"/>
              </a:rPr>
              <a:t>[HgI</a:t>
            </a:r>
            <a:r>
              <a:rPr lang="en-US" altLang="ru-RU" sz="2800" baseline="-25000" dirty="0">
                <a:latin typeface="Times New Roman" pitchFamily="18" charset="0"/>
                <a:sym typeface="Symbol"/>
              </a:rPr>
              <a:t>4</a:t>
            </a:r>
            <a:r>
              <a:rPr lang="en-US" altLang="ru-RU" sz="2800" dirty="0">
                <a:latin typeface="Times New Roman" pitchFamily="18" charset="0"/>
                <a:sym typeface="Symbol"/>
              </a:rPr>
              <a:t>]</a:t>
            </a:r>
            <a:endParaRPr lang="ru-RU" altLang="ru-RU" sz="2800" dirty="0">
              <a:latin typeface="Times New Roman" pitchFamily="18" charset="0"/>
              <a:sym typeface="Symbol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altLang="ru-RU" sz="2800" dirty="0">
                <a:latin typeface="Times New Roman" pitchFamily="18" charset="0"/>
                <a:sym typeface="Symbol"/>
              </a:rPr>
              <a:t>    После того как все свободные йодид-ионы перейдут в комплекс, избыточная капля титрованного раствора ртути</a:t>
            </a:r>
            <a:r>
              <a:rPr lang="en-US" altLang="ru-RU" sz="2800" dirty="0">
                <a:latin typeface="Times New Roman" pitchFamily="18" charset="0"/>
                <a:sym typeface="Symbol"/>
              </a:rPr>
              <a:t>(II)</a:t>
            </a:r>
            <a:r>
              <a:rPr lang="ru-RU" altLang="ru-RU" sz="2800" dirty="0">
                <a:latin typeface="Times New Roman" pitchFamily="18" charset="0"/>
                <a:sym typeface="Symbol"/>
              </a:rPr>
              <a:t> нитрата, вступая во взаимодействие с частью комплексного иона, вновь образует нерастворимый оранжевый осадок ртути </a:t>
            </a:r>
            <a:r>
              <a:rPr lang="ru-RU" altLang="ru-RU" sz="2800" dirty="0" err="1">
                <a:latin typeface="Times New Roman" pitchFamily="18" charset="0"/>
                <a:sym typeface="Symbol"/>
              </a:rPr>
              <a:t>дийодида</a:t>
            </a:r>
            <a:r>
              <a:rPr lang="ru-RU" altLang="ru-RU" sz="2800" dirty="0">
                <a:latin typeface="Times New Roman" pitchFamily="18" charset="0"/>
                <a:sym typeface="Symbol"/>
              </a:rPr>
              <a:t>, свидетельствующий о конце титрования:</a:t>
            </a:r>
            <a:endParaRPr lang="en-US" altLang="ru-RU" sz="2800" dirty="0">
              <a:latin typeface="Times New Roman" pitchFamily="18" charset="0"/>
              <a:sym typeface="Symbol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altLang="ru-RU" sz="2800" dirty="0">
                <a:latin typeface="Times New Roman" pitchFamily="18" charset="0"/>
                <a:sym typeface="Symbol"/>
              </a:rPr>
              <a:t>K</a:t>
            </a:r>
            <a:r>
              <a:rPr lang="en-US" altLang="ru-RU" sz="2800" baseline="-25000" dirty="0">
                <a:latin typeface="Times New Roman" pitchFamily="18" charset="0"/>
                <a:sym typeface="Symbol"/>
              </a:rPr>
              <a:t>2</a:t>
            </a:r>
            <a:r>
              <a:rPr lang="en-US" altLang="ru-RU" sz="2800" dirty="0">
                <a:latin typeface="Times New Roman" pitchFamily="18" charset="0"/>
                <a:sym typeface="Symbol"/>
              </a:rPr>
              <a:t>[HgI</a:t>
            </a:r>
            <a:r>
              <a:rPr lang="en-US" altLang="ru-RU" sz="2800" baseline="-25000" dirty="0">
                <a:latin typeface="Times New Roman" pitchFamily="18" charset="0"/>
                <a:sym typeface="Symbol"/>
              </a:rPr>
              <a:t>4</a:t>
            </a:r>
            <a:r>
              <a:rPr lang="en-US" altLang="ru-RU" sz="2800" dirty="0">
                <a:latin typeface="Times New Roman" pitchFamily="18" charset="0"/>
                <a:sym typeface="Symbol"/>
              </a:rPr>
              <a:t>]</a:t>
            </a:r>
            <a:r>
              <a:rPr lang="ru-RU" altLang="ru-RU" sz="2800" dirty="0">
                <a:latin typeface="Times New Roman" pitchFamily="18" charset="0"/>
                <a:sym typeface="Symbol"/>
              </a:rPr>
              <a:t> + </a:t>
            </a:r>
            <a:r>
              <a:rPr lang="en-US" altLang="ru-RU" sz="2800" dirty="0">
                <a:latin typeface="Times New Roman" pitchFamily="18" charset="0"/>
              </a:rPr>
              <a:t>Hg(NO</a:t>
            </a:r>
            <a:r>
              <a:rPr lang="en-US" altLang="ru-RU" sz="2800" baseline="-25000" dirty="0">
                <a:latin typeface="Times New Roman" pitchFamily="18" charset="0"/>
              </a:rPr>
              <a:t>3</a:t>
            </a:r>
            <a:r>
              <a:rPr lang="en-US" altLang="ru-RU" sz="2800" dirty="0">
                <a:latin typeface="Times New Roman" pitchFamily="18" charset="0"/>
              </a:rPr>
              <a:t>)</a:t>
            </a:r>
            <a:r>
              <a:rPr lang="en-US" altLang="ru-RU" sz="2800" baseline="-25000" dirty="0">
                <a:latin typeface="Times New Roman" pitchFamily="18" charset="0"/>
              </a:rPr>
              <a:t>2</a:t>
            </a:r>
            <a:r>
              <a:rPr lang="en-US" altLang="ru-RU" sz="2800" dirty="0">
                <a:latin typeface="Times New Roman" pitchFamily="18" charset="0"/>
              </a:rPr>
              <a:t> </a:t>
            </a:r>
            <a:r>
              <a:rPr lang="en-US" altLang="ru-RU" sz="2800" dirty="0">
                <a:latin typeface="Times New Roman" pitchFamily="18" charset="0"/>
                <a:sym typeface="Symbol"/>
              </a:rPr>
              <a:t> HgI</a:t>
            </a:r>
            <a:r>
              <a:rPr lang="en-US" altLang="ru-RU" sz="2800" baseline="-25000" dirty="0">
                <a:latin typeface="Times New Roman" pitchFamily="18" charset="0"/>
                <a:sym typeface="Symbol"/>
              </a:rPr>
              <a:t>2</a:t>
            </a:r>
            <a:r>
              <a:rPr lang="en-US" altLang="ru-RU" sz="2800" dirty="0">
                <a:latin typeface="Times New Roman" pitchFamily="18" charset="0"/>
                <a:sym typeface="Symbol"/>
              </a:rPr>
              <a:t> + 2KNO</a:t>
            </a:r>
            <a:r>
              <a:rPr lang="en-US" altLang="ru-RU" sz="2800" baseline="-25000" dirty="0">
                <a:latin typeface="Times New Roman" pitchFamily="18" charset="0"/>
                <a:sym typeface="Symbol"/>
              </a:rPr>
              <a:t>3</a:t>
            </a:r>
          </a:p>
          <a:p>
            <a:pPr marL="0" indent="0">
              <a:buNone/>
            </a:pPr>
            <a:r>
              <a:rPr lang="en-US" altLang="ru-RU" sz="2800" dirty="0">
                <a:latin typeface="Times New Roman" pitchFamily="18" charset="0"/>
                <a:sym typeface="Symbol"/>
              </a:rPr>
              <a:t>f</a:t>
            </a:r>
            <a:r>
              <a:rPr lang="ru-RU" altLang="ru-RU" sz="2800" baseline="-25000" dirty="0" err="1">
                <a:latin typeface="Times New Roman" pitchFamily="18" charset="0"/>
                <a:sym typeface="Symbol"/>
              </a:rPr>
              <a:t>экв</a:t>
            </a:r>
            <a:r>
              <a:rPr lang="ru-RU" altLang="ru-RU" sz="2800" dirty="0">
                <a:latin typeface="Times New Roman" pitchFamily="18" charset="0"/>
                <a:sym typeface="Symbol"/>
              </a:rPr>
              <a:t>(</a:t>
            </a:r>
            <a:r>
              <a:rPr lang="en-US" altLang="ru-RU" sz="2800" dirty="0">
                <a:latin typeface="Times New Roman" pitchFamily="18" charset="0"/>
                <a:sym typeface="Symbol"/>
              </a:rPr>
              <a:t>KI)=2</a:t>
            </a:r>
            <a:r>
              <a:rPr lang="ru-RU" altLang="ru-RU" sz="2800" dirty="0">
                <a:latin typeface="Times New Roman" pitchFamily="18" charset="0"/>
                <a:sym typeface="Symbol"/>
              </a:rPr>
              <a:t>.</a:t>
            </a:r>
            <a:endParaRPr lang="en-US" altLang="ru-RU" sz="2800" dirty="0">
              <a:latin typeface="Times New Roman" pitchFamily="18" charset="0"/>
              <a:sym typeface="Symbol"/>
            </a:endParaRPr>
          </a:p>
          <a:p>
            <a:pPr marL="0" indent="0" eaLnBrk="1" hangingPunct="1">
              <a:buFontTx/>
              <a:buNone/>
            </a:pPr>
            <a:endParaRPr lang="en-US" altLang="ru-RU" sz="2800" dirty="0">
              <a:latin typeface="Times New Roman" pitchFamily="18" charset="0"/>
              <a:sym typeface="Symbol"/>
            </a:endParaRPr>
          </a:p>
          <a:p>
            <a:pPr marL="0" indent="0" algn="ctr" eaLnBrk="1" hangingPunct="1">
              <a:buFontTx/>
              <a:buNone/>
            </a:pPr>
            <a:endParaRPr lang="ru-RU" altLang="ru-RU" sz="2800" dirty="0">
              <a:latin typeface="Times New Roman" pitchFamily="18" charset="0"/>
            </a:endParaRPr>
          </a:p>
        </p:txBody>
      </p:sp>
      <p:sp>
        <p:nvSpPr>
          <p:cNvPr id="32771" name="Номер слайда 1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5B309E31-15F5-4B29-AB2A-C20811929D2A}" type="slidenum">
              <a:rPr lang="ru-RU" altLang="ru-RU" sz="1400"/>
              <a:pPr algn="r" eaLnBrk="1" hangingPunct="1">
                <a:spcBef>
                  <a:spcPct val="0"/>
                </a:spcBef>
                <a:buFontTx/>
                <a:buNone/>
              </a:pPr>
              <a:t>31</a:t>
            </a:fld>
            <a:endParaRPr lang="ru-RU" altLang="ru-RU" sz="1400"/>
          </a:p>
        </p:txBody>
      </p:sp>
    </p:spTree>
    <p:extLst>
      <p:ext uri="{BB962C8B-B14F-4D97-AF65-F5344CB8AC3E}">
        <p14:creationId xmlns:p14="http://schemas.microsoft.com/office/powerpoint/2010/main" val="418046490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228600"/>
            <a:ext cx="8839200" cy="6324600"/>
          </a:xfrm>
        </p:spPr>
        <p:txBody>
          <a:bodyPr>
            <a:normAutofit/>
          </a:bodyPr>
          <a:lstStyle/>
          <a:p>
            <a:pPr marL="0" indent="0" eaLnBrk="1" hangingPunct="1">
              <a:buFontTx/>
              <a:buNone/>
            </a:pPr>
            <a:endParaRPr lang="ru-RU" altLang="ru-RU" sz="3600" dirty="0">
              <a:solidFill>
                <a:srgbClr val="7030A0"/>
              </a:solidFill>
              <a:latin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z="3600" dirty="0">
              <a:solidFill>
                <a:srgbClr val="7030A0"/>
              </a:solidFill>
              <a:latin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sz="3600" dirty="0">
              <a:solidFill>
                <a:srgbClr val="7030A0"/>
              </a:solidFill>
              <a:latin typeface="Times New Roman" pitchFamily="18" charset="0"/>
            </a:endParaRPr>
          </a:p>
          <a:p>
            <a:pPr marL="0" indent="0" algn="ctr" eaLnBrk="1" hangingPunct="1">
              <a:buFontTx/>
              <a:buNone/>
            </a:pPr>
            <a:r>
              <a:rPr lang="ru-RU" altLang="ru-RU" sz="3600" b="1" dirty="0">
                <a:solidFill>
                  <a:srgbClr val="0070C0"/>
                </a:solidFill>
                <a:latin typeface="Times New Roman" pitchFamily="18" charset="0"/>
              </a:rPr>
              <a:t>Спасибо за внимание!</a:t>
            </a:r>
          </a:p>
        </p:txBody>
      </p:sp>
      <p:sp>
        <p:nvSpPr>
          <p:cNvPr id="32771" name="Номер слайда 1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5B309E31-15F5-4B29-AB2A-C20811929D2A}" type="slidenum">
              <a:rPr lang="ru-RU" altLang="ru-RU" sz="1400"/>
              <a:pPr algn="r" eaLnBrk="1" hangingPunct="1">
                <a:spcBef>
                  <a:spcPct val="0"/>
                </a:spcBef>
                <a:buFontTx/>
                <a:buNone/>
              </a:pPr>
              <a:t>32</a:t>
            </a:fld>
            <a:endParaRPr lang="ru-RU" altLang="ru-RU" sz="1400"/>
          </a:p>
        </p:txBody>
      </p:sp>
    </p:spTree>
    <p:extLst>
      <p:ext uri="{BB962C8B-B14F-4D97-AF65-F5344CB8AC3E}">
        <p14:creationId xmlns:p14="http://schemas.microsoft.com/office/powerpoint/2010/main" val="4180464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ъект 4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335712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ru-RU" altLang="ru-RU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Титрант </a:t>
            </a:r>
            <a:r>
              <a:rPr lang="en-US" altLang="ru-RU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0,05 М раствор магния сульфата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MgSO</a:t>
            </a:r>
            <a:r>
              <a:rPr lang="en-US" sz="2800" b="1" baseline="-25000" dirty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4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7H</a:t>
            </a:r>
            <a:r>
              <a:rPr lang="en-US" sz="2800" b="1" baseline="-25000" dirty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2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O</a:t>
            </a:r>
            <a:endParaRPr lang="ru-RU" altLang="ru-RU" sz="3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8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MgSO</a:t>
            </a:r>
            <a:r>
              <a:rPr lang="en-US" sz="2800" baseline="-25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4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7H</a:t>
            </a:r>
            <a:r>
              <a:rPr lang="en-US" sz="2800" baseline="-25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2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O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1/2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 М раствор магния хлорида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MgCl</a:t>
            </a:r>
            <a:r>
              <a:rPr lang="en-US" sz="2800" b="1" baseline="-25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8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MgCl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1/2</a:t>
            </a:r>
          </a:p>
          <a:p>
            <a:pPr marL="0" indent="0">
              <a:spcBef>
                <a:spcPts val="0"/>
              </a:spcBef>
              <a:buNone/>
            </a:pPr>
            <a:endParaRPr lang="ru-RU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Приготовление р-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Навеску 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MgSO</a:t>
            </a:r>
            <a:r>
              <a:rPr lang="en-US" sz="2800" baseline="-25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4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7H</a:t>
            </a:r>
            <a:r>
              <a:rPr lang="en-US" sz="2800" baseline="-25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2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O </a:t>
            </a:r>
            <a:r>
              <a:rPr lang="ru-RU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 (или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MgCl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растворяют в воде (в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тандартизация: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стандартному раствору натрия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эдетата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altLang="ru-RU" sz="3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Среда</a:t>
            </a:r>
            <a:r>
              <a:rPr lang="ru-RU" altLang="ru-RU" sz="3000" dirty="0">
                <a:latin typeface="Times New Roman" pitchFamily="18" charset="0"/>
                <a:cs typeface="Times New Roman" pitchFamily="18" charset="0"/>
              </a:rPr>
              <a:t> – щелочная, создаётся  аммиачным буферным раствором, рН</a:t>
            </a:r>
            <a:r>
              <a:rPr lang="ru-RU" altLang="ru-RU" sz="3000" dirty="0">
                <a:latin typeface="Times New Roman" pitchFamily="18" charset="0"/>
                <a:cs typeface="Times New Roman" pitchFamily="18" charset="0"/>
                <a:sym typeface="Symbol"/>
              </a:rPr>
              <a:t>9,5-10</a:t>
            </a:r>
            <a:endParaRPr lang="ru-RU" altLang="ru-RU" sz="3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ru-RU" sz="3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Ind</a:t>
            </a:r>
            <a:r>
              <a:rPr lang="en-US" altLang="ru-RU" sz="30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altLang="ru-RU" sz="3000" dirty="0">
                <a:latin typeface="Times New Roman" pitchFamily="18" charset="0"/>
                <a:cs typeface="Times New Roman" pitchFamily="18" charset="0"/>
              </a:rPr>
              <a:t>КХЧС (титруют от фиолетовой до синей окраски)</a:t>
            </a:r>
          </a:p>
        </p:txBody>
      </p:sp>
      <p:sp>
        <p:nvSpPr>
          <p:cNvPr id="3174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44C88D67-D060-4A8C-A092-FBCF5C20F1A6}" type="slidenum">
              <a:rPr lang="ru-RU" altLang="ru-RU" smtClean="0"/>
              <a:pPr eaLnBrk="1" hangingPunct="1">
                <a:defRPr/>
              </a:pPr>
              <a:t>4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386104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ъект 4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335712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ru-RU" altLang="ru-RU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Титрант </a:t>
            </a:r>
            <a:r>
              <a:rPr lang="en-US" altLang="ru-RU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0,05 М раствор цинка хлорида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ZnCl</a:t>
            </a:r>
            <a:r>
              <a:rPr lang="en-US" sz="2800" b="1" baseline="-25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8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ZnCl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1/2</a:t>
            </a:r>
            <a:endParaRPr lang="ru-RU" altLang="ru-RU" sz="3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 М раствор цинка сульфата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ZnSO</a:t>
            </a:r>
            <a:r>
              <a:rPr lang="en-US" sz="2800" b="1" baseline="-25000" dirty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4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7H</a:t>
            </a:r>
            <a:r>
              <a:rPr lang="en-US" sz="2800" b="1" baseline="-25000" dirty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2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O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8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ZnSO</a:t>
            </a:r>
            <a:r>
              <a:rPr lang="en-US" sz="2800" baseline="-25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4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7H</a:t>
            </a:r>
            <a:r>
              <a:rPr lang="en-US" sz="2800" baseline="-25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2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O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1/2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Приготовление р-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Навеску 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ZnSO</a:t>
            </a:r>
            <a:r>
              <a:rPr lang="en-US" sz="2800" baseline="-25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4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7H</a:t>
            </a:r>
            <a:r>
              <a:rPr lang="en-US" sz="2800" baseline="-25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2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O </a:t>
            </a:r>
            <a:r>
              <a:rPr lang="ru-RU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 (или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ZnCl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растворяют в воде(в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.), при необходимости подкисляют 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исчезновения опалесценции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тандартизация: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стандартному раствору натрия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эдетата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Среда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–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слабокислая (создается добавлением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гексаметилентетрамина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, рН5)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Ind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ксиленоловый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оранжевый (титруют от фиолетово-розовой до жёлтой окраски)</a:t>
            </a:r>
          </a:p>
        </p:txBody>
      </p:sp>
      <p:sp>
        <p:nvSpPr>
          <p:cNvPr id="3174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44C88D67-D060-4A8C-A092-FBCF5C20F1A6}" type="slidenum">
              <a:rPr lang="ru-RU" altLang="ru-RU" smtClean="0"/>
              <a:pPr eaLnBrk="1" hangingPunct="1">
                <a:defRPr/>
              </a:pPr>
              <a:t>5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074670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ъект 4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335712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altLang="ru-RU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Титрант </a:t>
            </a:r>
            <a:r>
              <a:rPr lang="en-US" altLang="ru-RU" sz="3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 М – 0,05 М раствор свинца(II) нитрата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Pb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(NO</a:t>
            </a:r>
            <a:r>
              <a:rPr lang="en-US" sz="2800" b="1" baseline="-25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="1" baseline="-25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8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Pb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(NO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1/2</a:t>
            </a:r>
            <a:endParaRPr lang="ru-RU" altLang="ru-RU" sz="3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sz="28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Приготовление р-</a:t>
            </a:r>
            <a:r>
              <a:rPr lang="ru-RU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Навеску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Pb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(NO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растворяют в воде (в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м.к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тандартизация: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стандартному раствору натрия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эдетата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Среда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–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слабокислая (создается добавлением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гексаметилентетрамина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, рН5)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800" b="1" dirty="0" err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Ind</a:t>
            </a: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–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ксиленоловый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оранжевый (титруют от фиолетово-розовой до жёлтой окраски)</a:t>
            </a:r>
          </a:p>
        </p:txBody>
      </p:sp>
      <p:sp>
        <p:nvSpPr>
          <p:cNvPr id="3174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44C88D67-D060-4A8C-A092-FBCF5C20F1A6}" type="slidenum">
              <a:rPr lang="ru-RU" altLang="ru-RU" smtClean="0"/>
              <a:pPr eaLnBrk="1" hangingPunct="1">
                <a:defRPr/>
              </a:pPr>
              <a:t>6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532868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228600"/>
            <a:ext cx="8991600" cy="6324600"/>
          </a:xfrm>
        </p:spPr>
        <p:txBody>
          <a:bodyPr>
            <a:normAutofit/>
          </a:bodyPr>
          <a:lstStyle/>
          <a:p>
            <a:pPr marL="0" indent="0" algn="ctr" eaLnBrk="1" hangingPunct="1">
              <a:buFontTx/>
              <a:buNone/>
            </a:pP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</a:rPr>
              <a:t>ГФ</a:t>
            </a:r>
            <a:r>
              <a:rPr lang="en-US" altLang="ru-RU" sz="2800" b="1" dirty="0">
                <a:solidFill>
                  <a:srgbClr val="C00000"/>
                </a:solidFill>
                <a:latin typeface="Times New Roman" pitchFamily="18" charset="0"/>
              </a:rPr>
              <a:t> XIV</a:t>
            </a:r>
            <a:r>
              <a:rPr lang="ru-RU" altLang="ru-RU" sz="2800" b="1" dirty="0">
                <a:solidFill>
                  <a:srgbClr val="C00000"/>
                </a:solidFill>
                <a:latin typeface="Times New Roman" pitchFamily="18" charset="0"/>
              </a:rPr>
              <a:t> ОФС </a:t>
            </a: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</a:rPr>
              <a:t>«</a:t>
            </a:r>
            <a:r>
              <a:rPr lang="ru-RU" altLang="ru-RU" sz="2800" b="1" dirty="0" err="1">
                <a:solidFill>
                  <a:srgbClr val="0070C0"/>
                </a:solidFill>
                <a:latin typeface="Times New Roman" pitchFamily="18" charset="0"/>
              </a:rPr>
              <a:t>Комплексонометрическое</a:t>
            </a:r>
            <a:r>
              <a:rPr lang="ru-RU" altLang="ru-RU" sz="2800" b="1" dirty="0">
                <a:solidFill>
                  <a:srgbClr val="0070C0"/>
                </a:solidFill>
                <a:latin typeface="Times New Roman" pitchFamily="18" charset="0"/>
              </a:rPr>
              <a:t> титрование»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Натрия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эдетат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образует с катионами различных металлов в стехиометрическом отношении (1:1) устойчивые и хорошо растворимые в воде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комплексонаты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что позволяет использовать его для количественного определения 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алюминия, висмута, кальция, магния, свинца, цинка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других ионов металлов в лекарственных препаратах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Взаимодействие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металлоиндикаторов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 катионами определяемых металлов должно быть обратимым и константа устойчивости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металлоиндикаторного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комплекса должна быть на 10</a:t>
            </a:r>
            <a:r>
              <a:rPr lang="ru-RU" sz="28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меньше константы устойчивости комплекса катиона металла с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титрантом</a:t>
            </a:r>
            <a:endParaRPr lang="ru-RU" altLang="ru-RU" sz="2800" dirty="0"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32771" name="Номер слайда 1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5B309E31-15F5-4B29-AB2A-C20811929D2A}" type="slidenum">
              <a:rPr lang="ru-RU" altLang="ru-RU" sz="1400"/>
              <a:pPr algn="r" eaLnBrk="1" hangingPunct="1">
                <a:spcBef>
                  <a:spcPct val="0"/>
                </a:spcBef>
                <a:buFontTx/>
                <a:buNone/>
              </a:pPr>
              <a:t>7</a:t>
            </a:fld>
            <a:endParaRPr lang="ru-RU" altLang="ru-RU" sz="1400"/>
          </a:p>
        </p:txBody>
      </p:sp>
    </p:spTree>
    <p:extLst>
      <p:ext uri="{BB962C8B-B14F-4D97-AF65-F5344CB8AC3E}">
        <p14:creationId xmlns:p14="http://schemas.microsoft.com/office/powerpoint/2010/main" val="7112260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228600"/>
            <a:ext cx="8839200" cy="6324600"/>
          </a:xfrm>
        </p:spPr>
        <p:txBody>
          <a:bodyPr>
            <a:normAutofit lnSpcReduction="10000"/>
          </a:bodyPr>
          <a:lstStyle/>
          <a:p>
            <a:pPr marL="0" indent="0" algn="just" eaLnBrk="1" hangingPunct="1">
              <a:buFontTx/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Прямое титрование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раствором натрия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эдетата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проводят следующим образом: к раствору анализируемого катиона прибавляют буферный раствор, имеющий необходимое значение рН, и указанное количество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металлоиндикатора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 eaLnBrk="1" hangingPunct="1">
              <a:buFontTx/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В точке эквивалентности окраска раствора изменяется от 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окраски комплекса катиона с </a:t>
            </a:r>
            <a:r>
              <a:rPr lang="ru-R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металлоиндикатором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окраски свободного </a:t>
            </a:r>
            <a:r>
              <a:rPr lang="ru-RU" sz="28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металлоиндикатора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 eaLnBrk="1" hangingPunct="1">
              <a:buFontTx/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При 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обратном титровании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избыток натрия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эдетата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оттитровывают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при определенном значении рН в присутствии соответствующего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металлоиндикатора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растворами солей магния, свинца, цинка и др. до перехода </a:t>
            </a:r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окраски свободного индикатора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окраски комплекса </a:t>
            </a:r>
            <a:r>
              <a:rPr lang="ru-RU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металлоиндикатора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катионом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титранта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2800" dirty="0">
              <a:latin typeface="Times New Roman" pitchFamily="18" charset="0"/>
              <a:cs typeface="Times New Roman" panose="02020603050405020304" pitchFamily="18" charset="0"/>
            </a:endParaRPr>
          </a:p>
        </p:txBody>
      </p:sp>
      <p:sp>
        <p:nvSpPr>
          <p:cNvPr id="32771" name="Номер слайда 1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5B309E31-15F5-4B29-AB2A-C20811929D2A}" type="slidenum">
              <a:rPr lang="ru-RU" altLang="ru-RU" sz="1400"/>
              <a:pPr algn="r" eaLnBrk="1" hangingPunct="1">
                <a:spcBef>
                  <a:spcPct val="0"/>
                </a:spcBef>
                <a:buFontTx/>
                <a:buNone/>
              </a:pPr>
              <a:t>8</a:t>
            </a:fld>
            <a:endParaRPr lang="ru-RU" altLang="ru-RU" sz="1400"/>
          </a:p>
        </p:txBody>
      </p:sp>
    </p:spTree>
    <p:extLst>
      <p:ext uri="{BB962C8B-B14F-4D97-AF65-F5344CB8AC3E}">
        <p14:creationId xmlns:p14="http://schemas.microsoft.com/office/powerpoint/2010/main" val="20158240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228600"/>
            <a:ext cx="8839200" cy="6324600"/>
          </a:xfrm>
        </p:spPr>
        <p:txBody>
          <a:bodyPr>
            <a:normAutofit/>
          </a:bodyPr>
          <a:lstStyle/>
          <a:p>
            <a:pPr marL="0" indent="0" algn="ctr" eaLnBrk="1" hangingPunct="1">
              <a:spcBef>
                <a:spcPts val="0"/>
              </a:spcBef>
              <a:buFontTx/>
              <a:buNone/>
            </a:pPr>
            <a:r>
              <a:rPr lang="ru-RU" altLang="ru-RU" sz="2800" dirty="0">
                <a:latin typeface="Times New Roman" pitchFamily="18" charset="0"/>
              </a:rPr>
              <a:t>      </a:t>
            </a:r>
            <a:r>
              <a:rPr lang="ru-RU" altLang="ru-RU" sz="2800" b="1" dirty="0">
                <a:solidFill>
                  <a:srgbClr val="7030A0"/>
                </a:solidFill>
                <a:latin typeface="Times New Roman" pitchFamily="18" charset="0"/>
              </a:rPr>
              <a:t>Алюминий – обратное титрование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altLang="ru-RU" sz="2800" b="1" dirty="0">
                <a:solidFill>
                  <a:srgbClr val="7030A0"/>
                </a:solidFill>
                <a:latin typeface="Times New Roman" pitchFamily="18" charset="0"/>
              </a:rPr>
              <a:t>1 способ. </a:t>
            </a:r>
            <a:r>
              <a:rPr lang="ru-RU" altLang="ru-RU" sz="2800" dirty="0">
                <a:latin typeface="Times New Roman" pitchFamily="18" charset="0"/>
              </a:rPr>
              <a:t>К навеске соли алюминия добавляют избыток </a:t>
            </a:r>
            <a:r>
              <a:rPr lang="en-US" altLang="ru-RU" sz="2800" dirty="0">
                <a:latin typeface="Times New Roman" pitchFamily="18" charset="0"/>
              </a:rPr>
              <a:t>Na</a:t>
            </a:r>
            <a:r>
              <a:rPr lang="ru-RU" altLang="ru-RU" sz="2800" dirty="0">
                <a:latin typeface="Times New Roman" pitchFamily="18" charset="0"/>
              </a:rPr>
              <a:t>ЭДТА, индикатор </a:t>
            </a:r>
            <a:r>
              <a:rPr lang="ru-RU" altLang="ru-RU" sz="2800" dirty="0" err="1">
                <a:latin typeface="Times New Roman" pitchFamily="18" charset="0"/>
              </a:rPr>
              <a:t>ксиленоловый</a:t>
            </a:r>
            <a:r>
              <a:rPr lang="ru-RU" altLang="ru-RU" sz="2800" dirty="0">
                <a:latin typeface="Times New Roman" pitchFamily="18" charset="0"/>
              </a:rPr>
              <a:t> оранжевый, среда – слабокислая (создаётся ГМТА) </a:t>
            </a:r>
          </a:p>
          <a:p>
            <a:pPr marL="0" indent="0">
              <a:spcBef>
                <a:spcPts val="0"/>
              </a:spcBef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sz="2800" dirty="0">
              <a:latin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altLang="ru-RU" sz="2800" dirty="0">
                <a:latin typeface="Times New Roman" pitchFamily="18" charset="0"/>
              </a:rPr>
              <a:t>остаток </a:t>
            </a:r>
            <a:r>
              <a:rPr lang="en-US" altLang="ru-RU" sz="2800" dirty="0">
                <a:latin typeface="Times New Roman" pitchFamily="18" charset="0"/>
              </a:rPr>
              <a:t>Na</a:t>
            </a:r>
            <a:r>
              <a:rPr lang="ru-RU" altLang="ru-RU" sz="2800" dirty="0">
                <a:latin typeface="Times New Roman" pitchFamily="18" charset="0"/>
              </a:rPr>
              <a:t>ЭДТА </a:t>
            </a:r>
            <a:r>
              <a:rPr lang="ru-RU" altLang="ru-RU" sz="2800" dirty="0" err="1">
                <a:latin typeface="Times New Roman" pitchFamily="18" charset="0"/>
              </a:rPr>
              <a:t>оттитровывают</a:t>
            </a:r>
            <a:r>
              <a:rPr lang="ru-RU" altLang="ru-RU" sz="2800" dirty="0">
                <a:latin typeface="Times New Roman" pitchFamily="18" charset="0"/>
              </a:rPr>
              <a:t> сульфатом цинка, </a:t>
            </a:r>
          </a:p>
          <a:p>
            <a:pPr marL="0" indent="0" eaLnBrk="1" hangingPunct="1">
              <a:spcBef>
                <a:spcPts val="0"/>
              </a:spcBef>
              <a:buFontTx/>
              <a:buNone/>
            </a:pPr>
            <a:r>
              <a:rPr lang="ru-RU" altLang="ru-RU" sz="2800" dirty="0">
                <a:latin typeface="Times New Roman" pitchFamily="18" charset="0"/>
              </a:rPr>
              <a:t>           </a:t>
            </a:r>
          </a:p>
        </p:txBody>
      </p:sp>
      <p:sp>
        <p:nvSpPr>
          <p:cNvPr id="32771" name="Номер слайда 1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5B309E31-15F5-4B29-AB2A-C20811929D2A}" type="slidenum">
              <a:rPr lang="ru-RU" altLang="ru-RU" sz="1400"/>
              <a:pPr algn="r" eaLnBrk="1" hangingPunct="1">
                <a:spcBef>
                  <a:spcPct val="0"/>
                </a:spcBef>
                <a:buFontTx/>
                <a:buNone/>
              </a:pPr>
              <a:t>9</a:t>
            </a:fld>
            <a:endParaRPr lang="ru-RU" altLang="ru-RU" sz="140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1428085"/>
              </p:ext>
            </p:extLst>
          </p:nvPr>
        </p:nvGraphicFramePr>
        <p:xfrm>
          <a:off x="683568" y="2204864"/>
          <a:ext cx="7704856" cy="17462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2" imgW="6086160" imgH="1447560" progId="ISISServer">
                  <p:embed/>
                </p:oleObj>
              </mc:Choice>
              <mc:Fallback>
                <p:oleObj name="ISIS/Draw Sketch" r:id="rId2" imgW="6086160" imgH="1447560" progId="ISISServer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2204864"/>
                        <a:ext cx="7704856" cy="17462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701378"/>
              </p:ext>
            </p:extLst>
          </p:nvPr>
        </p:nvGraphicFramePr>
        <p:xfrm>
          <a:off x="954088" y="4748213"/>
          <a:ext cx="7162800" cy="174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ISIS/Draw Sketch" r:id="rId4" imgW="5657760" imgH="1447560" progId="ISISServer">
                  <p:embed/>
                </p:oleObj>
              </mc:Choice>
              <mc:Fallback>
                <p:oleObj name="ISIS/Draw Sketch" r:id="rId4" imgW="5657760" imgH="1447560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4088" y="4748213"/>
                        <a:ext cx="7162800" cy="1743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921908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570</TotalTime>
  <Words>1762</Words>
  <Application>Microsoft Office PowerPoint</Application>
  <PresentationFormat>Экран (4:3)</PresentationFormat>
  <Paragraphs>256</Paragraphs>
  <Slides>32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7" baseType="lpstr">
      <vt:lpstr>Arial</vt:lpstr>
      <vt:lpstr>Calibri</vt:lpstr>
      <vt:lpstr>Times New Roman</vt:lpstr>
      <vt:lpstr>Тема Office</vt:lpstr>
      <vt:lpstr>ISIS/Draw Sketch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SVETLANA</dc:creator>
  <cp:lastModifiedBy>Svetlana Abdullina</cp:lastModifiedBy>
  <cp:revision>53</cp:revision>
  <dcterms:created xsi:type="dcterms:W3CDTF">2020-10-12T20:30:13Z</dcterms:created>
  <dcterms:modified xsi:type="dcterms:W3CDTF">2021-03-24T18:14:35Z</dcterms:modified>
</cp:coreProperties>
</file>