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6" r:id="rId2"/>
    <p:sldId id="336" r:id="rId3"/>
    <p:sldId id="277" r:id="rId4"/>
    <p:sldId id="320" r:id="rId5"/>
    <p:sldId id="322" r:id="rId6"/>
    <p:sldId id="278" r:id="rId7"/>
    <p:sldId id="323" r:id="rId8"/>
    <p:sldId id="324" r:id="rId9"/>
    <p:sldId id="281" r:id="rId10"/>
    <p:sldId id="279" r:id="rId11"/>
    <p:sldId id="280" r:id="rId12"/>
    <p:sldId id="306" r:id="rId13"/>
    <p:sldId id="299" r:id="rId14"/>
    <p:sldId id="300" r:id="rId15"/>
    <p:sldId id="301" r:id="rId16"/>
    <p:sldId id="304" r:id="rId17"/>
    <p:sldId id="305" r:id="rId18"/>
    <p:sldId id="295" r:id="rId19"/>
    <p:sldId id="296" r:id="rId20"/>
    <p:sldId id="307" r:id="rId21"/>
    <p:sldId id="308" r:id="rId22"/>
    <p:sldId id="309" r:id="rId23"/>
    <p:sldId id="310" r:id="rId24"/>
    <p:sldId id="311" r:id="rId25"/>
    <p:sldId id="325" r:id="rId26"/>
    <p:sldId id="326" r:id="rId27"/>
    <p:sldId id="327" r:id="rId28"/>
    <p:sldId id="330" r:id="rId29"/>
    <p:sldId id="331" r:id="rId30"/>
    <p:sldId id="328" r:id="rId31"/>
    <p:sldId id="329" r:id="rId32"/>
    <p:sldId id="332" r:id="rId33"/>
    <p:sldId id="333" r:id="rId34"/>
    <p:sldId id="334" r:id="rId35"/>
    <p:sldId id="335" r:id="rId36"/>
    <p:sldId id="337" r:id="rId37"/>
    <p:sldId id="338" r:id="rId38"/>
    <p:sldId id="339" r:id="rId39"/>
    <p:sldId id="340" r:id="rId40"/>
    <p:sldId id="341" r:id="rId41"/>
    <p:sldId id="342" r:id="rId42"/>
    <p:sldId id="288" r:id="rId4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643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24.03.2021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wmf"/><Relationship Id="rId9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9.png"/><Relationship Id="rId4" Type="http://schemas.openxmlformats.org/officeDocument/2006/relationships/image" Target="../media/image1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9.png"/><Relationship Id="rId4" Type="http://schemas.openxmlformats.org/officeDocument/2006/relationships/image" Target="../media/image20.w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2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6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9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image" Target="../media/image40.w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3.wmf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ru-RU" altLang="ru-RU" sz="3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sz="3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endParaRPr lang="ru-RU" altLang="ru-RU" sz="3000" b="1" dirty="0" smtClean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ru-RU" altLang="ru-RU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Лекция</a:t>
            </a:r>
          </a:p>
          <a:p>
            <a:pPr marL="0" indent="0" algn="ctr" eaLnBrk="1" hangingPunct="1">
              <a:buFontTx/>
              <a:buNone/>
            </a:pPr>
            <a:r>
              <a:rPr lang="ru-RU" altLang="ru-RU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Окислительно-восстановительное титрование, часть 1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1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662758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– 0,005 М раствор тиосульфата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натрия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endParaRPr lang="ru-RU" altLang="ru-RU" sz="30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1,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 0,1 М р-ра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воде, свободной от диоксида углерода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(в м.к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.)*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стандартному раствору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бромата калия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KBrO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6KI + 6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3I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+KBr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6KCl + 3H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+ 2Na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2NaI + 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6</a:t>
            </a: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крахмал, добавляют в конце титрования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10</a:t>
            </a:fld>
            <a:endParaRPr lang="ru-RU" altLang="ru-RU" dirty="0" smtClean="0"/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5289336"/>
            <a:ext cx="4176464" cy="99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04013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точной навеске калия дихро-мата РО (реактив основной)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6KI + 14HCl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2CrCl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+ 3I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+ 8KCl + 7H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+ 2Na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2NaI + Na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S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6</a:t>
            </a: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крахмал, добавляют в конце 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титрования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Раствор натрия тиосульфата хранят в сосудах тёмного стекла с притёртыми пробками в защищенном от света и углекислоты месте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добавляют для подавления </a:t>
            </a: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протекания реакций: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1/2O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S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NaHSO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NaHCO</a:t>
            </a:r>
            <a:r>
              <a:rPr lang="en-US" sz="24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S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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11</a:t>
            </a:fld>
            <a:endParaRPr lang="ru-RU" altLang="ru-RU" dirty="0" smtClean="0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2748615"/>
            <a:ext cx="4968552" cy="906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86841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йодометрии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 формальдегида</a:t>
            </a:r>
            <a:endParaRPr lang="ru-RU" altLang="ru-RU" sz="2800" b="1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Йодометрия в щелочной среде. Йод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в щелочной среде диспропорционирует с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образованием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гипоиодит-ионов:</a:t>
            </a:r>
          </a:p>
          <a:p>
            <a:pPr marL="0" indent="0" algn="ctr">
              <a:lnSpc>
                <a:spcPct val="110000"/>
              </a:lnSpc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+ 2NaOH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NaI + NaIO + H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baseline="300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ru-RU" altLang="ru-RU" sz="2800" baseline="30000" dirty="0" smtClean="0">
                <a:latin typeface="Times New Roman" pitchFamily="18" charset="0"/>
                <a:cs typeface="Times New Roman" pitchFamily="18" charset="0"/>
              </a:rPr>
              <a:t>  избыток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                            </a:t>
            </a:r>
            <a:r>
              <a:rPr lang="ru-RU" altLang="ru-RU" sz="2800" baseline="30000" dirty="0" smtClean="0">
                <a:latin typeface="Times New Roman" pitchFamily="18" charset="0"/>
                <a:cs typeface="Times New Roman" pitchFamily="18" charset="0"/>
              </a:rPr>
              <a:t>избыток</a:t>
            </a: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             +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NaIO + NaOH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HCOONa + NaI + H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         </a:t>
            </a:r>
            <a:r>
              <a:rPr lang="ru-RU" altLang="ru-RU" sz="28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избыток</a:t>
            </a:r>
            <a:endParaRPr lang="en-US" altLang="ru-RU" sz="28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lnSpc>
                <a:spcPct val="110000"/>
              </a:lnSpc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NaIO + NaI + H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SO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 I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+ Na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SO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+ H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2800" baseline="30000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altLang="ru-RU" sz="2800" baseline="30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altLang="ru-RU" sz="2800" baseline="30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aseline="30000" dirty="0" smtClean="0">
                <a:latin typeface="Times New Roman" pitchFamily="18" charset="0"/>
                <a:cs typeface="Times New Roman" pitchFamily="18" charset="0"/>
              </a:rPr>
              <a:t>остаток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+ 2Na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2NaI +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Ind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крахмал,   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(форм-да)=1/2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en-US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12</a:t>
            </a:fld>
            <a:endParaRPr lang="ru-RU" altLang="ru-RU" dirty="0" smtClean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906466"/>
            <a:ext cx="1258625" cy="9850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8821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Нитрофурал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йодометрия в щел. среде</a:t>
            </a:r>
          </a:p>
          <a:p>
            <a:pPr marL="0" indent="0" algn="ctr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+ 2NaOH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NaI + NaIO + 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 marL="0" indent="0" algn="ctr" eaLnBrk="1" hangingPunct="1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NaIO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окисляет нитрофурал до нитрофурфурола: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86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12715B51-DF69-4F9F-84E5-5D6A1AD3ADD5}" type="slidenum">
              <a:rPr lang="ru-RU" altLang="ru-RU" smtClean="0"/>
              <a:pPr eaLnBrk="1" hangingPunct="1">
                <a:defRPr/>
              </a:pPr>
              <a:t>13</a:t>
            </a:fld>
            <a:endParaRPr lang="ru-RU" altLang="ru-RU" dirty="0" smtClean="0"/>
          </a:p>
        </p:txBody>
      </p:sp>
      <p:graphicFrame>
        <p:nvGraphicFramePr>
          <p:cNvPr id="37892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828257"/>
              </p:ext>
            </p:extLst>
          </p:nvPr>
        </p:nvGraphicFramePr>
        <p:xfrm>
          <a:off x="467544" y="3284984"/>
          <a:ext cx="8345488" cy="248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0" name="ISIS/Draw Sketch" r:id="rId3" imgW="4942840" imgH="1466850" progId="ISISServer">
                  <p:embed/>
                </p:oleObj>
              </mc:Choice>
              <mc:Fallback>
                <p:oleObj name="ISIS/Draw Sketch" r:id="rId3" imgW="4942840" imgH="146685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284984"/>
                        <a:ext cx="8345488" cy="248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262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Растворимость нитрофурала в воде улучшают добавлением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NaCl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 нагреванием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Далее р-р подкисляют и выделившийся йод титруют тиосульфатом натрия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NaI + NaIO + 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Na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 marL="0" indent="0" algn="ctr"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Na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 2NaI + Na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  <a:endParaRPr lang="ru-RU" altLang="ru-RU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крахмал,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||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к.о.          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891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371E1185-4496-4014-918B-5E580933B4B3}" type="slidenum">
              <a:rPr lang="ru-RU" altLang="ru-RU" smtClean="0"/>
              <a:pPr eaLnBrk="1" hangingPunct="1">
                <a:defRPr/>
              </a:pPr>
              <a:t>14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224274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812212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Малое кол-во щелочи и короткое время действия реактива (1-2 мин) должны обеспечивать окисление только гидразина, не затрагивая при этом альдегидную группу 5-нитрофурфурола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b="1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b="1" baseline="30000" dirty="0" smtClean="0">
                <a:latin typeface="Times New Roman" pitchFamily="18" charset="0"/>
                <a:cs typeface="Times New Roman" pitchFamily="18" charset="0"/>
              </a:rPr>
              <a:t>-2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   – 2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2e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N</a:t>
            </a:r>
            <a:r>
              <a:rPr lang="en-US" altLang="ru-RU" b="1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b="1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0            </a:t>
            </a:r>
            <a:r>
              <a:rPr lang="en-US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="1" baseline="-25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(нитрофурала) = </a:t>
            </a:r>
            <a:r>
              <a:rPr lang="en-US" alt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1/4</a:t>
            </a:r>
            <a:endParaRPr lang="ru-RU" alt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1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C820D4E1-23A7-4597-BD2F-5D5D77AB6C17}" type="slidenum">
              <a:rPr lang="ru-RU" altLang="ru-RU" smtClean="0"/>
              <a:pPr eaLnBrk="1" hangingPunct="1">
                <a:defRPr/>
              </a:pPr>
              <a:t>15</a:t>
            </a:fld>
            <a:endParaRPr lang="ru-RU" altLang="ru-RU" dirty="0" smtClean="0"/>
          </a:p>
        </p:txBody>
      </p:sp>
      <p:graphicFrame>
        <p:nvGraphicFramePr>
          <p:cNvPr id="39940" name="Объект 3"/>
          <p:cNvGraphicFramePr>
            <a:graphicFrameLocks noChangeAspect="1"/>
          </p:cNvGraphicFramePr>
          <p:nvPr/>
        </p:nvGraphicFramePr>
        <p:xfrm>
          <a:off x="395288" y="2365375"/>
          <a:ext cx="8345487" cy="254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0" name="ISIS/Draw Sketch" r:id="rId3" imgW="4942840" imgH="1508760" progId="ISISServer">
                  <p:embed/>
                </p:oleObj>
              </mc:Choice>
              <mc:Fallback>
                <p:oleObj name="ISIS/Draw Sketch" r:id="rId3" imgW="4942840" imgH="15087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2365375"/>
                        <a:ext cx="8345487" cy="25479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8328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Феназон (антипирин)</a:t>
            </a:r>
          </a:p>
          <a:p>
            <a:pPr marL="0" indent="0" algn="just" eaLnBrk="1" hangingPunct="1">
              <a:buFontTx/>
              <a:buNone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Обратная йодометрия 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(протекает реакция элек-трофильного замещения)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60000"/>
              </a:lnSpc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60000"/>
              </a:lnSpc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HI + CH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COONa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COOH + NaI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60000"/>
              </a:lnSpc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lnSpc>
                <a:spcPct val="60000"/>
              </a:lnSpc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+ 2Na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2NaI + Na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035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88D0485E-A0A6-4A8D-BEB7-519CB41A251A}" type="slidenum">
              <a:rPr lang="ru-RU" altLang="ru-RU" smtClean="0"/>
              <a:pPr eaLnBrk="1" hangingPunct="1">
                <a:defRPr/>
              </a:pPr>
              <a:t>16</a:t>
            </a:fld>
            <a:endParaRPr lang="ru-RU" altLang="ru-RU" dirty="0" smtClean="0"/>
          </a:p>
        </p:txBody>
      </p:sp>
      <p:graphicFrame>
        <p:nvGraphicFramePr>
          <p:cNvPr id="25604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0855215"/>
              </p:ext>
            </p:extLst>
          </p:nvPr>
        </p:nvGraphicFramePr>
        <p:xfrm>
          <a:off x="696119" y="2132856"/>
          <a:ext cx="7531100" cy="219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ISIS/Draw Sketch" r:id="rId3" imgW="4000977" imgH="1178927" progId="ISISServer">
                  <p:embed/>
                </p:oleObj>
              </mc:Choice>
              <mc:Fallback>
                <p:oleObj name="ISIS/Draw Sketch" r:id="rId3" imgW="4000977" imgH="1178927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6119" y="2132856"/>
                        <a:ext cx="7531100" cy="219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5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1850" y="3181245"/>
            <a:ext cx="480070" cy="29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6" name="Picture 10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6790" y="2314214"/>
            <a:ext cx="241864" cy="2045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7" name="Picture 1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4424" y="2416503"/>
            <a:ext cx="293740" cy="2619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8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826" y="6349755"/>
            <a:ext cx="5524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9" name="Picture 1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131" y="2557261"/>
            <a:ext cx="490538" cy="284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10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0246" y="4365104"/>
            <a:ext cx="220027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1097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Выделяющуюся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HI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связывают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COONa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, чтобы предотвратить обратную реакцию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Т.к. образующийся йодофеназон может адсорбировать йод, для его извлечения добавляют хлф</a:t>
            </a:r>
            <a:endParaRPr lang="en-US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Избыток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титруют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до обесцвечивания хлф слоя  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к.о. 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        f</a:t>
            </a:r>
            <a:r>
              <a:rPr lang="ru-RU" altLang="ru-RU" b="1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(феназона) = 1/2</a:t>
            </a:r>
            <a:endParaRPr lang="en-US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endParaRPr lang="en-US" alt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 eaLnBrk="1" hangingPunct="1">
              <a:buFontTx/>
              <a:buNone/>
            </a:pP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ru-RU" b="1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1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2e  C</a:t>
            </a:r>
            <a:r>
              <a:rPr lang="en-US" altLang="ru-RU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+</a:t>
            </a:r>
            <a:r>
              <a:rPr lang="en-US" altLang="ru-RU" b="1" baseline="30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1</a:t>
            </a:r>
            <a:endParaRPr lang="ru-RU" altLang="ru-RU" b="1" baseline="30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05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7299D372-F80B-4722-AE8A-54EF389D9E36}" type="slidenum">
              <a:rPr lang="ru-RU" altLang="ru-RU" smtClean="0"/>
              <a:pPr eaLnBrk="1" hangingPunct="1">
                <a:defRPr/>
              </a:pPr>
              <a:t>17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1817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</a:t>
            </a: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сульфат </a:t>
            </a:r>
            <a:r>
              <a:rPr lang="en-US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CuSO</a:t>
            </a:r>
            <a:r>
              <a:rPr lang="en-US" altLang="ru-RU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altLang="ru-RU" sz="3000" b="1" baseline="-25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Йодометрия. При добавлении к раствору меди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(II)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 сульфата раствора калия йодида происходит восстановление меди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(II)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 до меди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(I)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, при этом образуется йод, который и титруется натрия тиосульфатом, 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крахмал: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2CuSO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 + 4KI 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I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 + 2CuI + 2K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  <a:sym typeface="Symbol"/>
              </a:rPr>
              <a:t>SO</a:t>
            </a:r>
            <a:r>
              <a:rPr lang="en-US" altLang="ru-RU" sz="30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4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ru-RU" altLang="ru-RU" sz="3000" baseline="300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               белый</a:t>
            </a:r>
            <a:endParaRPr lang="en-US" altLang="ru-RU" sz="3000" baseline="30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+ 2Na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2NaI +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en-US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18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6733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Серосодержащие аминокислоты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Метионин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обратная йодометрия.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среде фосфатного буфера метионин окисляется до сульфоксида: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+ 2Na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2NaI +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остаток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30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(метионина)=1/2</a:t>
            </a: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19</a:t>
            </a:fld>
            <a:endParaRPr lang="ru-RU" altLang="ru-RU" dirty="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425708"/>
              </p:ext>
            </p:extLst>
          </p:nvPr>
        </p:nvGraphicFramePr>
        <p:xfrm>
          <a:off x="827584" y="2204864"/>
          <a:ext cx="7920880" cy="24642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28" name="ISIS/Draw Sketch" r:id="rId3" imgW="4505040" imgH="1400040" progId="ISISServer">
                  <p:embed/>
                </p:oleObj>
              </mc:Choice>
              <mc:Fallback>
                <p:oleObj name="ISIS/Draw Sketch" r:id="rId3" imgW="4505040" imgH="14000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584" y="2204864"/>
                        <a:ext cx="7920880" cy="246427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31" y="2564904"/>
            <a:ext cx="1009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33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-180527" y="496851"/>
            <a:ext cx="9344036" cy="6335712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3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Стандартизация титрантов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172966"/>
              </p:ext>
            </p:extLst>
          </p:nvPr>
        </p:nvGraphicFramePr>
        <p:xfrm>
          <a:off x="323528" y="908720"/>
          <a:ext cx="8640960" cy="57899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64496"/>
                <a:gridCol w="4176464"/>
              </a:tblGrid>
              <a:tr h="41218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Титрант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Способ стандартизации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679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0,02 М (0,1 н.) раствор калия перманганата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тиосульфата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51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0,0167 М (0,1 н.) раствор калия дихромата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тиосульфата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807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– 0,005 М раствор тиосульфата натрия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0,0167 М (0,1 н.) – 0,0083 М (0,05 н.) раствору калия бромата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09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точной навеске дихромата калия РО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200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0,5 М (1 н.) – 0,1 М (0,2 н.) – 0,05 М (0,1 н.)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тиосульфата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0,01 М (0,02 н.)  раствор йода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0,01 М раствору натрия тиосульфата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23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0,1 М раствор натрия перйодата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0,025 М раствору арсенита натрия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603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0,05 М – 0,0167 М (0,1 н.) раствор калия йодата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0,1 М раствору натрия тиосульфата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78702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Цистеин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30000"/>
              </a:lnSpc>
              <a:spcBef>
                <a:spcPts val="0"/>
              </a:spcBef>
              <a:buNone/>
            </a:pP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+ 2Na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2NaI + Na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S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4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r>
              <a:rPr lang="en-US" altLang="ru-RU" sz="2800" baseline="-25000" dirty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6</a:t>
            </a:r>
          </a:p>
          <a:p>
            <a:pPr marL="0" indent="0" algn="just">
              <a:lnSpc>
                <a:spcPct val="130000"/>
              </a:lnSpc>
              <a:spcBef>
                <a:spcPts val="0"/>
              </a:spcBef>
              <a:buNone/>
            </a:pPr>
            <a:r>
              <a:rPr lang="ru-RU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остаток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30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(цистеина)=1/2</a:t>
            </a: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Ацетилцисцеин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определяют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аналогично: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30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(ацетилцистеина</a:t>
            </a:r>
            <a:r>
              <a:rPr lang="ru-RU" altLang="ru-RU" sz="3000" dirty="0">
                <a:latin typeface="Times New Roman" pitchFamily="18" charset="0"/>
                <a:cs typeface="Times New Roman" pitchFamily="18" charset="0"/>
              </a:rPr>
              <a:t>)=1/2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20</a:t>
            </a:fld>
            <a:endParaRPr lang="ru-RU" altLang="ru-RU" dirty="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7981168"/>
              </p:ext>
            </p:extLst>
          </p:nvPr>
        </p:nvGraphicFramePr>
        <p:xfrm>
          <a:off x="713828" y="764704"/>
          <a:ext cx="7886700" cy="2144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8" name="ISIS/Draw Sketch" r:id="rId3" imgW="4485960" imgH="1218960" progId="ISISServer">
                  <p:embed/>
                </p:oleObj>
              </mc:Choice>
              <mc:Fallback>
                <p:oleObj name="ISIS/Draw Sketch" r:id="rId3" imgW="4485960" imgH="121896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13828" y="764704"/>
                        <a:ext cx="7886700" cy="2144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03" y="1235224"/>
            <a:ext cx="100965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9519655"/>
              </p:ext>
            </p:extLst>
          </p:nvPr>
        </p:nvGraphicFramePr>
        <p:xfrm>
          <a:off x="5076056" y="5013176"/>
          <a:ext cx="2952328" cy="12931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69" name="ISIS/Draw Sketch" r:id="rId6" imgW="1828800" imgH="799920" progId="ISISServer">
                  <p:embed/>
                </p:oleObj>
              </mc:Choice>
              <mc:Fallback>
                <p:oleObj name="ISIS/Draw Sketch" r:id="rId6" imgW="1828800" imgH="79992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76056" y="5013176"/>
                        <a:ext cx="2952328" cy="129319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59932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Метамизол-натрий (анальгин)</a:t>
            </a:r>
          </a:p>
          <a:p>
            <a:pPr marL="0" indent="0" eaLnBrk="1" hangingPunct="1">
              <a:buFontTx/>
              <a:buNone/>
            </a:pP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Йодометрия прямая в слабокислой среде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Среда – водно-спиртовая</a:t>
            </a:r>
          </a:p>
        </p:txBody>
      </p:sp>
      <p:sp>
        <p:nvSpPr>
          <p:cNvPr id="4710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4BE8C4A-558D-4A9D-94AC-3064B9FF09A7}" type="slidenum">
              <a:rPr lang="ru-RU" altLang="ru-RU" smtClean="0"/>
              <a:pPr eaLnBrk="1" hangingPunct="1">
                <a:defRPr/>
              </a:pPr>
              <a:t>21</a:t>
            </a:fld>
            <a:endParaRPr lang="ru-RU" altLang="ru-RU" dirty="0" smtClean="0"/>
          </a:p>
        </p:txBody>
      </p:sp>
      <p:graphicFrame>
        <p:nvGraphicFramePr>
          <p:cNvPr id="4813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6245237"/>
              </p:ext>
            </p:extLst>
          </p:nvPr>
        </p:nvGraphicFramePr>
        <p:xfrm>
          <a:off x="467544" y="2420888"/>
          <a:ext cx="7743435" cy="345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ISIS/Draw Sketch" r:id="rId3" imgW="5105160" imgH="2286000" progId="ISISServer">
                  <p:embed/>
                </p:oleObj>
              </mc:Choice>
              <mc:Fallback>
                <p:oleObj name="ISIS/Draw Sketch" r:id="rId3" imgW="5105160" imgH="22860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2420888"/>
                        <a:ext cx="7743435" cy="345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5633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Объект 2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480175"/>
          </a:xfrm>
        </p:spPr>
        <p:txBody>
          <a:bodyPr/>
          <a:lstStyle/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  Навеску ЛВ р-ряют в спирте в сухой колбе (во избежание преждевременного гидролиза), 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0,01 н. р-р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HCl (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для разложения метамизол-натрия) и титруют 0,1 н. р-ром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до желтого окрашивания  </a:t>
            </a: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	При этом сульфитная сера (+4) окисляется до сульфатной (+6) 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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b="1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 (метам.</a:t>
            </a:r>
            <a:r>
              <a:rPr lang="en-US" altLang="ru-RU" b="1" dirty="0" smtClean="0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ru-RU" altLang="ru-RU" b="1" dirty="0" smtClean="0">
                <a:latin typeface="Times New Roman" pitchFamily="18" charset="0"/>
                <a:cs typeface="Times New Roman" pitchFamily="18" charset="0"/>
              </a:rPr>
              <a:t>) = 1/2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eaLnBrk="1" hangingPunct="1"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	Кислота необходима для гидролиза остатка натрия метиленсульфоната и предотвращения окисления выделяющегося формальдегида (альдегиды окисляются в щелочной среде)</a:t>
            </a:r>
          </a:p>
        </p:txBody>
      </p:sp>
      <p:sp>
        <p:nvSpPr>
          <p:cNvPr id="48131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B153A7A1-D98E-4D30-91A5-C6DBF32BD71D}" type="slidenum">
              <a:rPr lang="ru-RU" altLang="ru-RU" smtClean="0"/>
              <a:pPr eaLnBrk="1" hangingPunct="1">
                <a:defRPr/>
              </a:pPr>
              <a:t>22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27805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31567346-9D21-4E3C-B902-CDAF79E3838E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ru-RU" altLang="ru-RU" sz="1400" dirty="0" smtClean="0"/>
          </a:p>
        </p:txBody>
      </p:sp>
      <p:sp>
        <p:nvSpPr>
          <p:cNvPr id="337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839200" cy="6324600"/>
          </a:xfrm>
        </p:spPr>
        <p:txBody>
          <a:bodyPr>
            <a:normAutofit fontScale="77500" lnSpcReduction="20000"/>
          </a:bodyPr>
          <a:lstStyle/>
          <a:p>
            <a:pPr>
              <a:buFontTx/>
              <a:buNone/>
            </a:pPr>
            <a:endParaRPr lang="ru-RU" altLang="ru-RU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alt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Изониазид</a:t>
            </a:r>
            <a:r>
              <a:rPr lang="ru-RU" altLang="ru-RU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3600" b="1" dirty="0" smtClean="0">
                <a:latin typeface="Times New Roman" pitchFamily="18" charset="0"/>
                <a:cs typeface="Times New Roman" pitchFamily="18" charset="0"/>
              </a:rPr>
              <a:t>- обр. иодометрия</a:t>
            </a:r>
            <a:endParaRPr lang="ru-RU" altLang="ru-RU" sz="3600" dirty="0" smtClean="0"/>
          </a:p>
          <a:p>
            <a:pPr algn="ctr">
              <a:buFontTx/>
              <a:buNone/>
            </a:pPr>
            <a:endParaRPr lang="ru-RU" altLang="ru-RU" sz="3600" dirty="0" smtClean="0"/>
          </a:p>
          <a:p>
            <a:pPr algn="ctr">
              <a:buFontTx/>
              <a:buNone/>
            </a:pPr>
            <a:endParaRPr lang="ru-RU" altLang="ru-RU" sz="3600" dirty="0" smtClean="0"/>
          </a:p>
          <a:p>
            <a:pPr algn="ctr">
              <a:buFontTx/>
              <a:buNone/>
            </a:pPr>
            <a:endParaRPr lang="ru-RU" altLang="ru-RU" sz="3600" dirty="0" smtClean="0"/>
          </a:p>
          <a:p>
            <a:pPr algn="ctr">
              <a:lnSpc>
                <a:spcPct val="50000"/>
              </a:lnSpc>
              <a:buFontTx/>
              <a:buNone/>
            </a:pPr>
            <a:endParaRPr lang="ru-RU" alt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50000"/>
              </a:lnSpc>
              <a:buFontTx/>
              <a:buNone/>
            </a:pPr>
            <a:endParaRPr lang="ru-RU" alt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50000"/>
              </a:lnSpc>
              <a:buFontTx/>
              <a:buNone/>
            </a:pPr>
            <a:endParaRPr lang="ru-RU" alt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50000"/>
              </a:lnSpc>
              <a:buFontTx/>
              <a:buNone/>
            </a:pPr>
            <a:endParaRPr lang="ru-RU" altLang="ru-RU" sz="36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50000"/>
              </a:lnSpc>
              <a:buFontTx/>
              <a:buNone/>
            </a:pPr>
            <a:endParaRPr lang="ru-RU" altLang="ru-RU" sz="36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50000"/>
              </a:lnSpc>
              <a:buFontTx/>
              <a:buNone/>
            </a:pP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 + 2Na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 2NaI + Na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sz="3600" baseline="-30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50000"/>
              </a:lnSpc>
              <a:buFontTx/>
              <a:buNone/>
            </a:pP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alt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40000"/>
              </a:lnSpc>
              <a:buFontTx/>
              <a:buNone/>
            </a:pP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ru-RU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sz="3600" baseline="30000" dirty="0" smtClean="0">
                <a:latin typeface="Times New Roman" pitchFamily="18" charset="0"/>
                <a:cs typeface="Times New Roman" pitchFamily="18" charset="0"/>
              </a:rPr>
              <a:t>2–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е   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altLang="ru-RU" sz="3600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sz="36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None/>
            </a:pP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lnSpc>
                <a:spcPct val="170000"/>
              </a:lnSpc>
              <a:buNone/>
            </a:pPr>
            <a:r>
              <a:rPr lang="en-US" altLang="ru-RU" sz="36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3600" baseline="-25000" dirty="0" err="1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3600" dirty="0" err="1" smtClean="0">
                <a:latin typeface="Times New Roman" pitchFamily="18" charset="0"/>
                <a:cs typeface="Times New Roman" pitchFamily="18" charset="0"/>
              </a:rPr>
              <a:t>изониазида</a:t>
            </a:r>
            <a:r>
              <a:rPr lang="ru-RU" altLang="ru-RU" sz="3600" dirty="0" smtClean="0">
                <a:latin typeface="Times New Roman" pitchFamily="18" charset="0"/>
                <a:cs typeface="Times New Roman" pitchFamily="18" charset="0"/>
              </a:rPr>
              <a:t>)=1/4</a:t>
            </a: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70000"/>
              </a:lnSpc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</p:txBody>
      </p:sp>
      <p:graphicFrame>
        <p:nvGraphicFramePr>
          <p:cNvPr id="3379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7347241"/>
              </p:ext>
            </p:extLst>
          </p:nvPr>
        </p:nvGraphicFramePr>
        <p:xfrm>
          <a:off x="467544" y="1268760"/>
          <a:ext cx="7787530" cy="177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98" name="ISIS/Draw Sketch" r:id="rId3" imgW="5276520" imgH="1199880" progId="ISISServer">
                  <p:embed/>
                </p:oleObj>
              </mc:Choice>
              <mc:Fallback>
                <p:oleObj name="ISIS/Draw Sketch" r:id="rId3" imgW="5276520" imgH="119988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268760"/>
                        <a:ext cx="7787530" cy="177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2636912"/>
            <a:ext cx="904875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679056"/>
            <a:ext cx="1004887" cy="25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900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B826275-3095-4754-9AEA-2A3159EA2B5C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ru-RU" altLang="ru-RU" sz="1400" dirty="0" smtClean="0"/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839200" cy="6172200"/>
          </a:xfrm>
        </p:spPr>
        <p:txBody>
          <a:bodyPr/>
          <a:lstStyle/>
          <a:p>
            <a:pPr>
              <a:buFontTx/>
              <a:buNone/>
            </a:pP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Фактически окислителем является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NaIO, 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кот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й образуется при диспропорц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нии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altLang="ru-RU" dirty="0" smtClean="0">
                <a:latin typeface="Times New Roman" pitchFamily="18" charset="0"/>
                <a:cs typeface="Times New Roman" pitchFamily="18" charset="0"/>
              </a:rPr>
              <a:t> в щелочной среде, создаваемой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NaHCO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+ 2NaHCO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NaI + NaIO + 2CO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</a:p>
          <a:p>
            <a:pPr>
              <a:buFontTx/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</a:pPr>
            <a:endParaRPr lang="ru-RU" altLang="ru-RU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NaIO + NaI + 2HCl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 I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 + 2NaCl + H</a:t>
            </a:r>
            <a:r>
              <a:rPr lang="en-US" altLang="ru-RU" baseline="-25000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O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FontTx/>
              <a:buNone/>
            </a:pP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+ 2Na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 2NaI + Na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altLang="ru-RU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altLang="ru-RU" baseline="-30000" dirty="0" smtClean="0">
                <a:latin typeface="Times New Roman" pitchFamily="18" charset="0"/>
                <a:cs typeface="Times New Roman" pitchFamily="18" charset="0"/>
              </a:rPr>
              <a:t>6</a:t>
            </a: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482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3928048"/>
              </p:ext>
            </p:extLst>
          </p:nvPr>
        </p:nvGraphicFramePr>
        <p:xfrm>
          <a:off x="1691680" y="2780928"/>
          <a:ext cx="5616624" cy="183497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22" name="ISIS/Draw Sketch" r:id="rId3" imgW="3933720" imgH="1285560" progId="ISISServer">
                  <p:embed/>
                </p:oleObj>
              </mc:Choice>
              <mc:Fallback>
                <p:oleObj name="ISIS/Draw Sketch" r:id="rId3" imgW="3933720" imgH="128556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680" y="2780928"/>
                        <a:ext cx="5616624" cy="183497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45400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79CDDAC-47D9-4654-A9FE-BA5B9F488B3C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25</a:t>
            </a:fld>
            <a:endParaRPr lang="ru-RU" altLang="ru-RU" sz="1400" dirty="0"/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400800"/>
          </a:xfrm>
        </p:spPr>
        <p:txBody>
          <a:bodyPr>
            <a:normAutofit lnSpcReduction="10000"/>
          </a:bodyPr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воды по методу К. Фишера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Основан на титровании воды в анализируемом объекте реактивом Фишера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Реактив Фишера – раствор диоксида серы, йода и пиридина в метаноле: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1 –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пиридине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№ 2 –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метаноле</a:t>
            </a:r>
            <a:endParaRPr lang="en-US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3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смешивании:</a:t>
            </a:r>
          </a:p>
          <a:p>
            <a:pPr>
              <a:lnSpc>
                <a:spcPct val="13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de-DE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de-DE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DE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CH</a:t>
            </a:r>
            <a:r>
              <a:rPr lang="de-DE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de-DE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 +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endParaRPr lang="en-US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50000"/>
              </a:lnSpc>
              <a:buFontTx/>
              <a:buNone/>
            </a:pP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buNone/>
            </a:pPr>
            <a:endParaRPr lang="en-US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50000"/>
              </a:lnSpc>
              <a:buNone/>
            </a:pPr>
            <a:endParaRPr lang="en-US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титровании навески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ЛВ, содержащего</a:t>
            </a:r>
          </a:p>
          <a:p>
            <a:pPr>
              <a:lnSpc>
                <a:spcPct val="110000"/>
              </a:lnSpc>
              <a:spcBef>
                <a:spcPts val="0"/>
              </a:spcBef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0,03-0,05 г воды протекает реакция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                    </a:t>
            </a:r>
          </a:p>
        </p:txBody>
      </p:sp>
      <p:pic>
        <p:nvPicPr>
          <p:cNvPr id="460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8611" y="4845934"/>
            <a:ext cx="1657350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4422" y="3530576"/>
            <a:ext cx="913829" cy="940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608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616" y="3427830"/>
            <a:ext cx="2067516" cy="1418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95014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DEC52D1-5A93-48D9-B75A-28F34F05419B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26</a:t>
            </a:fld>
            <a:endParaRPr lang="ru-RU" altLang="ru-RU" sz="1400" dirty="0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324600"/>
          </a:xfrm>
        </p:spPr>
        <p:txBody>
          <a:bodyPr>
            <a:noAutofit/>
          </a:bodyPr>
          <a:lstStyle/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+ I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                              </a:t>
            </a:r>
          </a:p>
          <a:p>
            <a:pPr>
              <a:spcBef>
                <a:spcPts val="0"/>
              </a:spcBef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                         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+ 2</a:t>
            </a:r>
            <a:endParaRPr lang="ru-RU" altLang="ru-RU" sz="28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80000"/>
              </a:lnSpc>
              <a:spcBef>
                <a:spcPts val="0"/>
              </a:spcBef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Без воды реакция не протекает, т.к. вода служит источником ионов водорода и кислорода, при этом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Сера окисляется :                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4+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2e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6+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Йод восстанавливается:      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+ 2e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2I</a:t>
            </a:r>
            <a:r>
              <a:rPr lang="en-US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Пиридин связывает кислые продукты реакции и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создает оптимальное рН среды в интервале 5-8</a:t>
            </a:r>
          </a:p>
          <a:p>
            <a:pPr>
              <a:lnSpc>
                <a:spcPct val="120000"/>
              </a:lnSpc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ГФ</a:t>
            </a:r>
            <a:r>
              <a:rPr lang="en-US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XIV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>
              <a:lnSpc>
                <a:spcPct val="120000"/>
              </a:lnSpc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SO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N∙HI</a:t>
            </a: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NSO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NSO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CH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N∙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HSO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506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2" y="22468"/>
            <a:ext cx="1656185" cy="11968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58246"/>
            <a:ext cx="698288" cy="792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1053619"/>
            <a:ext cx="1693540" cy="119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990124"/>
            <a:ext cx="1152128" cy="11888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5601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1D932B5-055A-472F-A48A-D295C7305906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27</a:t>
            </a:fld>
            <a:endParaRPr lang="ru-RU" altLang="ru-RU" sz="1400" dirty="0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28600"/>
            <a:ext cx="8686800" cy="640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Окончание титрования определяют визуально –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избыточная капля титранта окрашивает желтый 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 в красновато-коричневый цвет (свобод-ный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или электрометрически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Параллельно проводят контрольный опыт</a:t>
            </a: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(V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к.о.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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·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100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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),% = 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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а(ЛВ)</a:t>
            </a: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– титр реактива Фишера</a:t>
            </a:r>
          </a:p>
          <a:p>
            <a:pPr eaLnBrk="1" hangingPunct="1">
              <a:buFontTx/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273825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C50C6D6-8E5E-47BF-B74C-4BA9867957ED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28</a:t>
            </a:fld>
            <a:endParaRPr lang="ru-RU" altLang="ru-RU" sz="1400" dirty="0"/>
          </a:p>
        </p:txBody>
      </p:sp>
      <p:sp>
        <p:nvSpPr>
          <p:cNvPr id="4915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4770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титра реактива Фишера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Точную массу воды (около 0,04 г) помещают в колбу для титрования, содержащую метанол и титруют реактивом Фишера 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Параллельно проводят контрольный опыт, титруя такой же объем метанола</a:t>
            </a:r>
          </a:p>
          <a:p>
            <a:pPr eaLnBrk="1" hangingPunct="1"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(воды)</a:t>
            </a:r>
          </a:p>
          <a:p>
            <a:pPr algn="ctr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  =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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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к.о.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50000"/>
              </a:lnSpc>
              <a:buFontTx/>
              <a:buNone/>
            </a:pPr>
            <a:endParaRPr lang="ru-RU" altLang="ru-RU" dirty="0" smtClean="0"/>
          </a:p>
          <a:p>
            <a:pPr eaLnBrk="1" hangingPunct="1">
              <a:buFontTx/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3091847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ABCD8F-8D85-4DEF-A03D-5616CA1646C0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29</a:t>
            </a:fld>
            <a:endParaRPr lang="ru-RU" altLang="ru-RU" sz="1400" dirty="0"/>
          </a:p>
        </p:txBody>
      </p:sp>
      <p:sp>
        <p:nvSpPr>
          <p:cNvPr id="5017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477000"/>
          </a:xfrm>
        </p:spPr>
        <p:txBody>
          <a:bodyPr/>
          <a:lstStyle/>
          <a:p>
            <a:pPr algn="ctr" eaLnBrk="1" hangingPunct="1">
              <a:buFontTx/>
              <a:buNone/>
            </a:pPr>
            <a:endParaRPr lang="ru-RU" altLang="ru-RU" dirty="0" smtClean="0"/>
          </a:p>
          <a:p>
            <a:pPr algn="ctr"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Недостатки метода:</a:t>
            </a:r>
          </a:p>
          <a:p>
            <a:pPr algn="ctr" eaLnBrk="1" hangingPunct="1"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Строгое соблюдение герметичности</a:t>
            </a:r>
          </a:p>
          <a:p>
            <a:pPr eaLnBrk="1" hangingPunct="1"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Невозможность определения воды в присут-ствии веществ, реагирующих с компонентами реактива (аскорбиновая кислота, сульфиды, альдегиды, кетоны, карбонаты и гидрокарбо-наты щелочных металлов и др.)</a:t>
            </a:r>
          </a:p>
        </p:txBody>
      </p:sp>
    </p:spTree>
    <p:extLst>
      <p:ext uri="{BB962C8B-B14F-4D97-AF65-F5344CB8AC3E}">
        <p14:creationId xmlns:p14="http://schemas.microsoft.com/office/powerpoint/2010/main" val="266636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0,02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(0,1 н.) раствор калия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перманга-ната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baseline="-25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1/5,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Навеску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растворяют в воде (в м.к.), раствор нагревают на водяной бане в течение 1 ч, охлаждают и фильтруют через стеклянный фильтр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раствору тиосульфа-та натрия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2KMnO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10KI + 8H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2MnSO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+ 5I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+ 6K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+ 8H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+ 2Na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2NaI + 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6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крахмал, добавляют в конце титрования</a:t>
            </a: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80000"/>
              </a:lnSpc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Хранят раствор калия перманганата в защищенном от света месте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3</a:t>
            </a:fld>
            <a:endParaRPr lang="ru-RU" altLang="ru-RU" dirty="0" smtClean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3267" y="4437112"/>
            <a:ext cx="4320480" cy="11205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2476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CD01C7-6734-4FB9-95F1-3792D19666B9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30</a:t>
            </a:fld>
            <a:endParaRPr lang="ru-RU" altLang="ru-RU" sz="1400" dirty="0"/>
          </a:p>
        </p:txBody>
      </p:sp>
      <p:sp>
        <p:nvSpPr>
          <p:cNvPr id="4710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5211688" cy="6477000"/>
          </a:xfrm>
        </p:spPr>
        <p:txBody>
          <a:bodyPr/>
          <a:lstStyle/>
          <a:p>
            <a:pPr algn="ctr"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«Метлер Толедо»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Для титрования применяют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прибор: закрытая система,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состоящая из бюретки,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защищенной осушительной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трубкой (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CaCl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силикагель),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сосуда для подачи реактива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колбы для титрования,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соединенных с бюреткой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Колба для титрования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 осушительную трубку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Перемешивают магнитной мешалкой</a:t>
            </a:r>
          </a:p>
        </p:txBody>
      </p:sp>
      <p:pic>
        <p:nvPicPr>
          <p:cNvPr id="47108" name="Picture 4" descr="mt_v30_side_tp_cmy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196752"/>
            <a:ext cx="2736304" cy="4178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9140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FDF37F5-A298-4364-A6AD-52F332F26D88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31</a:t>
            </a:fld>
            <a:endParaRPr lang="ru-RU" altLang="ru-RU" sz="1400" dirty="0"/>
          </a:p>
        </p:txBody>
      </p:sp>
      <p:sp>
        <p:nvSpPr>
          <p:cNvPr id="4813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228600"/>
            <a:ext cx="8839200" cy="6477000"/>
          </a:xfrm>
        </p:spPr>
        <p:txBody>
          <a:bodyPr/>
          <a:lstStyle/>
          <a:p>
            <a:pPr eaLnBrk="1" hangingPunct="1"/>
            <a:endParaRPr lang="ru-RU" altLang="ru-RU" dirty="0" smtClean="0"/>
          </a:p>
          <a:p>
            <a:pPr eaLnBrk="1" hangingPunct="1">
              <a:buFontTx/>
              <a:buNone/>
            </a:pPr>
            <a:r>
              <a:rPr lang="ru-RU" altLang="ru-RU" dirty="0" smtClean="0"/>
              <a:t> 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«Метром»</a:t>
            </a:r>
          </a:p>
        </p:txBody>
      </p:sp>
      <p:pic>
        <p:nvPicPr>
          <p:cNvPr id="48132" name="Picture 3" descr="t787_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347864"/>
            <a:ext cx="5040560" cy="6318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2124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C61008-662A-4500-929D-A2EE67678241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32</a:t>
            </a:fld>
            <a:endParaRPr lang="ru-RU" altLang="ru-RU" sz="1400" dirty="0"/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04800"/>
            <a:ext cx="8839200" cy="632460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ru-RU" alt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Кулонометрическое титрование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 eaLnBrk="1" hangingPunct="1">
              <a:buFontTx/>
              <a:buNone/>
            </a:pPr>
            <a:r>
              <a:rPr lang="ru-RU" alt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методу Фишера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2I</a:t>
            </a:r>
            <a:r>
              <a:rPr lang="en-US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−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− 2 ē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endParaRPr lang="ru-RU" altLang="ru-RU" baseline="-25000" dirty="0" smtClean="0">
              <a:latin typeface="Times New Roman" panose="02020603050405020304" pitchFamily="18" charset="0"/>
              <a:cs typeface="Times New Roman" panose="02020603050405020304" pitchFamily="18" charset="0"/>
              <a:sym typeface="Symbol" pitchFamily="18" charset="2"/>
            </a:endParaRPr>
          </a:p>
          <a:p>
            <a:pPr>
              <a:lnSpc>
                <a:spcPct val="140000"/>
              </a:lnSpc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      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I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lang="en-US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H∙CH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SO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−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H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O 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40000"/>
              </a:lnSpc>
              <a:buNone/>
            </a:pPr>
            <a:r>
              <a:rPr lang="en-US" alt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2I</a:t>
            </a:r>
            <a:r>
              <a:rPr lang="en-US" altLang="ru-RU" u="sng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−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N</a:t>
            </a:r>
            <a:r>
              <a:rPr lang="en-US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H∙CH</a:t>
            </a:r>
            <a:r>
              <a:rPr lang="en-US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SO</a:t>
            </a:r>
            <a:r>
              <a:rPr lang="ru-RU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4</a:t>
            </a:r>
            <a:r>
              <a:rPr lang="en-US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−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+ 2H</a:t>
            </a:r>
            <a:r>
              <a:rPr lang="en-US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+</a:t>
            </a:r>
          </a:p>
          <a:p>
            <a:pPr eaLnBrk="1" hangingPunct="1">
              <a:buFontTx/>
              <a:buNone/>
            </a:pPr>
            <a:endParaRPr lang="en-US" altLang="ru-RU" dirty="0" smtClean="0">
              <a:solidFill>
                <a:schemeClr val="folHlink"/>
              </a:solidFill>
            </a:endParaRPr>
          </a:p>
          <a:p>
            <a:pPr eaLnBrk="1" hangingPunct="1">
              <a:buFontTx/>
              <a:buNone/>
            </a:pPr>
            <a:endParaRPr lang="en-US" altLang="ru-RU" dirty="0">
              <a:solidFill>
                <a:schemeClr val="folHlink"/>
              </a:solidFill>
            </a:endParaRPr>
          </a:p>
          <a:p>
            <a:pPr eaLnBrk="1" hangingPunct="1">
              <a:buFontTx/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ГФ</a:t>
            </a:r>
            <a:r>
              <a:rPr lang="en-US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XIV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Микрометод определения воды (кулонометри-</a:t>
            </a:r>
          </a:p>
          <a:p>
            <a:pPr eaLnBrk="1" hangingPunct="1">
              <a:buFontTx/>
              <a:buNone/>
            </a:pPr>
            <a:r>
              <a:rPr lang="ru-RU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ческий)</a:t>
            </a:r>
            <a:endParaRPr lang="en-US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05" name="Line 4"/>
          <p:cNvSpPr>
            <a:spLocks noChangeShapeType="1"/>
          </p:cNvSpPr>
          <p:nvPr/>
        </p:nvSpPr>
        <p:spPr bwMode="auto">
          <a:xfrm>
            <a:off x="899592" y="23622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51206" name="Line 5"/>
          <p:cNvSpPr>
            <a:spLocks noChangeShapeType="1"/>
          </p:cNvSpPr>
          <p:nvPr/>
        </p:nvSpPr>
        <p:spPr bwMode="auto">
          <a:xfrm>
            <a:off x="899592" y="2362200"/>
            <a:ext cx="0" cy="205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51207" name="Line 6"/>
          <p:cNvSpPr>
            <a:spLocks noChangeShapeType="1"/>
          </p:cNvSpPr>
          <p:nvPr/>
        </p:nvSpPr>
        <p:spPr bwMode="auto">
          <a:xfrm>
            <a:off x="899592" y="4419600"/>
            <a:ext cx="304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  <p:sp>
        <p:nvSpPr>
          <p:cNvPr id="51208" name="Line 7"/>
          <p:cNvSpPr>
            <a:spLocks noChangeShapeType="1"/>
          </p:cNvSpPr>
          <p:nvPr/>
        </p:nvSpPr>
        <p:spPr bwMode="auto">
          <a:xfrm>
            <a:off x="3947592" y="41148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984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423FD3F-874D-4928-B906-A47D5895BBD3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33</a:t>
            </a:fld>
            <a:endParaRPr lang="ru-RU" altLang="ru-RU" sz="1400" dirty="0"/>
          </a:p>
        </p:txBody>
      </p:sp>
      <p:pic>
        <p:nvPicPr>
          <p:cNvPr id="5222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2" y="911529"/>
            <a:ext cx="6696075" cy="5097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8" name="Text Box 3"/>
          <p:cNvSpPr txBox="1">
            <a:spLocks noChangeArrowheads="1"/>
          </p:cNvSpPr>
          <p:nvPr/>
        </p:nvSpPr>
        <p:spPr bwMode="auto">
          <a:xfrm>
            <a:off x="250825" y="476250"/>
            <a:ext cx="52197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dirty="0">
                <a:cs typeface="Times New Roman" panose="02020603050405020304" pitchFamily="18" charset="0"/>
              </a:rPr>
              <a:t>Титратор Фишера Эксперт-007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800" dirty="0">
                <a:cs typeface="Times New Roman" panose="02020603050405020304" pitchFamily="18" charset="0"/>
              </a:rPr>
              <a:t>«Эконикс-Эксперт», г. Москва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000" i="1" dirty="0">
              <a:latin typeface="Arial" charset="0"/>
            </a:endParaRPr>
          </a:p>
        </p:txBody>
      </p:sp>
      <p:sp>
        <p:nvSpPr>
          <p:cNvPr id="52229" name="Text Box 4"/>
          <p:cNvSpPr txBox="1">
            <a:spLocks noChangeArrowheads="1"/>
          </p:cNvSpPr>
          <p:nvPr/>
        </p:nvSpPr>
        <p:spPr bwMode="auto">
          <a:xfrm>
            <a:off x="8747125" y="636587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24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815414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2CC7D7E6-8E7A-45B6-81D6-1F15B46A283B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34</a:t>
            </a:fld>
            <a:endParaRPr lang="ru-RU" altLang="ru-RU" sz="1400" dirty="0"/>
          </a:p>
        </p:txBody>
      </p:sp>
      <p:sp>
        <p:nvSpPr>
          <p:cNvPr id="53251" name="Rectangle 6"/>
          <p:cNvSpPr txBox="1">
            <a:spLocks noGrp="1" noChangeArrowheads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3BABB21-B4B7-4BCE-9139-D5215DC1C2C2}" type="slidenum">
              <a:rPr lang="ru-RU" altLang="ru-RU" sz="140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53252" name="Номер слайда 5"/>
          <p:cNvSpPr txBox="1">
            <a:spLocks noGrp="1"/>
          </p:cNvSpPr>
          <p:nvPr/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67DD419-8334-4EE3-8871-96DD660B041D}" type="slidenum">
              <a:rPr lang="ru-RU" altLang="ru-RU" sz="1400">
                <a:latin typeface="Arial" charset="0"/>
              </a:rPr>
              <a:pPr algn="r" eaLnBrk="1" hangingPunct="1">
                <a:spcBef>
                  <a:spcPct val="0"/>
                </a:spcBef>
                <a:buFontTx/>
                <a:buNone/>
              </a:pPr>
              <a:t>34</a:t>
            </a:fld>
            <a:endParaRPr lang="ru-RU" altLang="ru-RU" sz="1400" dirty="0">
              <a:latin typeface="Arial" charset="0"/>
            </a:endParaRPr>
          </a:p>
        </p:txBody>
      </p:sp>
      <p:sp>
        <p:nvSpPr>
          <p:cNvPr id="53253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28600" y="228600"/>
            <a:ext cx="8686800" cy="6324600"/>
          </a:xfrm>
        </p:spPr>
        <p:txBody>
          <a:bodyPr>
            <a:normAutofit/>
          </a:bodyPr>
          <a:lstStyle/>
          <a:p>
            <a:pPr algn="ctr" eaLnBrk="1" hangingPunct="1">
              <a:buFontTx/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Сравнение волюмометрического и кулонометрического титрований</a:t>
            </a:r>
          </a:p>
          <a:p>
            <a:pPr eaLnBrk="1" hangingPunct="1">
              <a:buFontTx/>
              <a:buNone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Волюмометрия</a:t>
            </a: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</a:t>
            </a:r>
            <a:r>
              <a:rPr lang="ru-RU" altLang="ru-RU" sz="28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Кулонометрия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Стандартизация </a:t>
            </a:r>
          </a:p>
          <a:p>
            <a:pPr eaLnBrk="1" hangingPunct="1">
              <a:buFontTx/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титранта                                    Не требуется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alt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3-4 титрования                        100-150 титрований          </a:t>
            </a:r>
          </a:p>
          <a:p>
            <a:pPr eaLnBrk="1" hangingPunct="1">
              <a:buFontTx/>
              <a:buNone/>
            </a:pPr>
            <a:r>
              <a:rPr lang="ru-RU" alt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в ячейке                                         в ячейке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</a:t>
            </a: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                               </a:t>
            </a:r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герметичности</a:t>
            </a:r>
          </a:p>
          <a:p>
            <a:pPr eaLnBrk="1" hangingPunct="1">
              <a:buFontTx/>
              <a:buNone/>
            </a:pPr>
            <a:r>
              <a:rPr lang="ru-RU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Измеряется объем                 Измеряется количество </a:t>
            </a:r>
          </a:p>
          <a:p>
            <a:pPr eaLnBrk="1" hangingPunct="1">
              <a:buFontTx/>
              <a:buNone/>
            </a:pPr>
            <a:r>
              <a:rPr lang="ru-RU" alt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электричества              </a:t>
            </a:r>
          </a:p>
          <a:p>
            <a:pPr algn="ctr" eaLnBrk="1" hangingPunct="1">
              <a:buFontTx/>
              <a:buNone/>
            </a:pPr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Стандартный образец</a:t>
            </a:r>
          </a:p>
          <a:p>
            <a:pPr algn="ctr" eaLnBrk="1" hangingPunct="1">
              <a:buFontTx/>
              <a:buNone/>
            </a:pPr>
            <a:r>
              <a:rPr lang="ru-RU" alt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Расчеты автоматизированы</a:t>
            </a:r>
          </a:p>
        </p:txBody>
      </p:sp>
    </p:spTree>
    <p:extLst>
      <p:ext uri="{BB962C8B-B14F-4D97-AF65-F5344CB8AC3E}">
        <p14:creationId xmlns:p14="http://schemas.microsoft.com/office/powerpoint/2010/main" val="1751720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0E4BD89-1C9E-4BA7-9D9C-426EABFDD546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35</a:t>
            </a:fld>
            <a:endParaRPr lang="ru-RU" altLang="ru-RU" sz="1400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404813"/>
            <a:ext cx="8424862" cy="60483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altLang="ru-RU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Преимущества кулонометрического титрования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меньше требуется времени, т.к. не проводится предварительная стандартизация титранта и нет необходимости в построении кривых титрования;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выше точность, т.к. предварительно проверяется герметичность кулонометрической ячейки путем измерения дрейфа и удаляется вода путем предэлектролиза;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alt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количество электричества измеряется  значительно точнее, чем объем; к тому же к.т.т. измеряется только электрометрически.</a:t>
            </a:r>
          </a:p>
        </p:txBody>
      </p:sp>
    </p:spTree>
    <p:extLst>
      <p:ext uri="{BB962C8B-B14F-4D97-AF65-F5344CB8AC3E}">
        <p14:creationId xmlns:p14="http://schemas.microsoft.com/office/powerpoint/2010/main" val="2465647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0,1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раствор натрия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перйодата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NaIO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NaIO</a:t>
            </a:r>
            <a:r>
              <a:rPr lang="ru-RU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)=1         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NaIO</a:t>
            </a:r>
            <a:r>
              <a:rPr lang="ru-RU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раст-ют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м.к.)  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станд.р-ру  арсениту натрия 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NaAsO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смесь ксиленолового оранжевого и гексаметилентетрамина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Титруют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фиолетово-розовой окраски до жёлтой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36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913733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512" y="260648"/>
            <a:ext cx="5328591" cy="633571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Применяется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натрия перйодат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NaIO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определения  ЛВ, содержащих смежные (вициналь-ные) гидроксильные группы (глицерин, рибофлавин)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Реакция окисления смежных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гидроксилов протекает с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разры-вом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связи между соседними гидроксилсодержащими атомами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углерода  с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образованием альдегидов и карбоновых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кислот 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реакция Малапрада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1934 г)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37</a:t>
            </a:fld>
            <a:endParaRPr lang="ru-RU" altLang="ru-RU" dirty="0" smtClean="0"/>
          </a:p>
        </p:txBody>
      </p:sp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440" y="332656"/>
            <a:ext cx="2448272" cy="34524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7134" y="4087149"/>
            <a:ext cx="2951615" cy="5559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2962" y="4735586"/>
            <a:ext cx="219075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3368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Глицерин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(ГФ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 XIV)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Выделившуюся муравьиную кислоту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оттитровывают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стандартным раствором щелочи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HCOOH + </a:t>
            </a:r>
            <a:r>
              <a:rPr lang="en-US" altLang="ru-RU" sz="28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altLang="ru-RU" sz="28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HCOONa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+ H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  <a:endParaRPr lang="ru-RU" altLang="ru-RU" sz="2800" dirty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– фенолфталеин,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 smtClean="0">
                <a:latin typeface="Times New Roman" pitchFamily="18" charset="0"/>
              </a:rPr>
              <a:t>глицерина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)=1,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endParaRPr lang="ru-RU" altLang="ru-RU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38</a:t>
            </a:fld>
            <a:endParaRPr lang="ru-RU" altLang="ru-RU" dirty="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6857661"/>
              </p:ext>
            </p:extLst>
          </p:nvPr>
        </p:nvGraphicFramePr>
        <p:xfrm>
          <a:off x="611560" y="1340768"/>
          <a:ext cx="7704856" cy="15180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9" name="ISIS/Draw Sketch" r:id="rId3" imgW="5124240" imgH="1009440" progId="ISISServer">
                  <p:embed/>
                </p:oleObj>
              </mc:Choice>
              <mc:Fallback>
                <p:oleObj name="ISIS/Draw Sketch" r:id="rId3" imgW="5124240" imgH="1009440" progId="ISISServer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11560" y="1340768"/>
                        <a:ext cx="7704856" cy="15180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53822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Рибофлавин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Окисляется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рибитильный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фрагмент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пер</a:t>
            </a:r>
            <a:r>
              <a:rPr lang="ru-RU" altLang="ru-RU" sz="2800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одатом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натрия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NaIO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ru-RU" altLang="ru-RU" sz="2800" baseline="-25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выделившуюся муравьиную к-ту титруют </a:t>
            </a:r>
            <a:r>
              <a:rPr lang="en-US" altLang="ru-RU" sz="28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по ф/ф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HCOOH + </a:t>
            </a:r>
            <a:r>
              <a:rPr lang="en-US" altLang="ru-RU" sz="2800" dirty="0" err="1" smtClean="0">
                <a:latin typeface="Times New Roman" pitchFamily="18" charset="0"/>
                <a:cs typeface="Times New Roman" pitchFamily="18" charset="0"/>
              </a:rPr>
              <a:t>NaOH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 </a:t>
            </a:r>
            <a:r>
              <a:rPr lang="en-US" altLang="ru-RU" sz="2800" dirty="0" err="1" smtClean="0">
                <a:latin typeface="Times New Roman" pitchFamily="18" charset="0"/>
                <a:cs typeface="Times New Roman" pitchFamily="18" charset="0"/>
                <a:sym typeface="Symbol"/>
              </a:rPr>
              <a:t>HCOONa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 + H</a:t>
            </a:r>
            <a:r>
              <a:rPr lang="en-US" altLang="ru-RU" sz="2800" baseline="-25000" dirty="0" smtClean="0">
                <a:latin typeface="Times New Roman" pitchFamily="18" charset="0"/>
                <a:cs typeface="Times New Roman" pitchFamily="18" charset="0"/>
                <a:sym typeface="Symbol"/>
              </a:rPr>
              <a:t>2</a:t>
            </a: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  <a:sym typeface="Symbol"/>
              </a:rPr>
              <a:t>O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 smtClean="0">
                <a:latin typeface="Times New Roman" pitchFamily="18" charset="0"/>
              </a:rPr>
              <a:t>рибофлавина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)=1/2, </a:t>
            </a:r>
            <a:r>
              <a:rPr lang="en-US" altLang="ru-RU" sz="2800" b="1" dirty="0" smtClean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800" b="1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39</a:t>
            </a:fld>
            <a:endParaRPr lang="ru-RU" altLang="ru-RU" sz="1400" smtClean="0"/>
          </a:p>
        </p:txBody>
      </p:sp>
      <p:graphicFrame>
        <p:nvGraphicFramePr>
          <p:cNvPr id="2" name="Объект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578502"/>
              </p:ext>
            </p:extLst>
          </p:nvPr>
        </p:nvGraphicFramePr>
        <p:xfrm>
          <a:off x="395536" y="2132856"/>
          <a:ext cx="7953703" cy="324050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82" name="ISIS/Draw Sketch" r:id="rId3" imgW="6743520" imgH="2743200" progId="ISISServer">
                  <p:embed/>
                </p:oleObj>
              </mc:Choice>
              <mc:Fallback>
                <p:oleObj name="ISIS/Draw Sketch" r:id="rId3" imgW="6743520" imgH="2743200" progId="ISISServer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536" y="2132856"/>
                        <a:ext cx="7953703" cy="324050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8096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перманганатометрии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Перекись водорода:</a:t>
            </a:r>
            <a:endParaRPr lang="ru-RU" altLang="ru-RU" sz="3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5H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+ 2KMnO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5O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sz="2800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</a:t>
            </a: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>
              <a:lnSpc>
                <a:spcPct val="150000"/>
              </a:lnSpc>
              <a:buNone/>
            </a:pPr>
            <a:r>
              <a:rPr lang="en-US" alt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2MnSO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Ind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 – сам титрант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30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)=1/2     </a:t>
            </a:r>
            <a:r>
              <a:rPr lang="en-US" altLang="ru-RU" sz="3000" dirty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30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alt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altLang="ru-RU" sz="2800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)=1/5</a:t>
            </a: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4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274087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alt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0,05 М – 0,0167 М (0,1 н.) раствор калия </a:t>
            </a:r>
            <a:r>
              <a:rPr lang="ru-RU" sz="28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йодата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KIO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Навеску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ют в воде (в м.к.)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раствору тиосульфа-та натрия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5KI + 3H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3I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3K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SO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+ 2Na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2NaI + 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6</a:t>
            </a: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крахмал, добавляют в конце титрования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40</a:t>
            </a:fld>
            <a:endParaRPr lang="ru-RU" altLang="ru-RU" dirty="0" smtClean="0"/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7691" y="4801944"/>
            <a:ext cx="3888432" cy="10122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6487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ъект 4"/>
          <p:cNvSpPr>
            <a:spLocks noGrp="1"/>
          </p:cNvSpPr>
          <p:nvPr>
            <p:ph idx="1"/>
          </p:nvPr>
        </p:nvSpPr>
        <p:spPr>
          <a:xfrm>
            <a:off x="228600" y="228600"/>
            <a:ext cx="8785225" cy="6335713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Аскорбиновая кислота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Аск.к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-та окисляется до </a:t>
            </a:r>
            <a:r>
              <a:rPr lang="ru-RU" altLang="ru-RU" sz="2800" dirty="0" err="1" smtClean="0">
                <a:latin typeface="Times New Roman" pitchFamily="18" charset="0"/>
                <a:cs typeface="Times New Roman" pitchFamily="18" charset="0"/>
              </a:rPr>
              <a:t>дегидроаскарбиновой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 кислоты</a:t>
            </a: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ru-RU" altLang="ru-RU" sz="2800" baseline="-25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5KI +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3I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6KCl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+ 3H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</a:p>
          <a:p>
            <a:pPr marL="0" indent="0">
              <a:spcBef>
                <a:spcPts val="0"/>
              </a:spcBef>
              <a:buNone/>
            </a:pPr>
            <a:endParaRPr lang="ru-RU" alt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Ind </a:t>
            </a:r>
            <a:r>
              <a:rPr lang="en-US" altLang="ru-RU" sz="28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крахмал, добавляют в 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начале </a:t>
            </a:r>
            <a:r>
              <a:rPr lang="ru-RU" altLang="ru-RU" sz="2800" dirty="0">
                <a:latin typeface="Times New Roman" pitchFamily="18" charset="0"/>
                <a:cs typeface="Times New Roman" pitchFamily="18" charset="0"/>
              </a:rPr>
              <a:t>титрования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altLang="ru-RU" sz="2800" dirty="0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ru-RU" altLang="ru-RU" sz="2800" baseline="-25000" dirty="0" smtClean="0">
                <a:latin typeface="Times New Roman" pitchFamily="18" charset="0"/>
                <a:cs typeface="Times New Roman" pitchFamily="18" charset="0"/>
              </a:rPr>
              <a:t>экв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altLang="ru-RU" sz="2800" dirty="0" err="1" smtClean="0">
                <a:latin typeface="Times New Roman" pitchFamily="18" charset="0"/>
              </a:rPr>
              <a:t>аск.к</a:t>
            </a:r>
            <a:r>
              <a:rPr lang="ru-RU" altLang="ru-RU" sz="2800" dirty="0" smtClean="0">
                <a:latin typeface="Times New Roman" pitchFamily="18" charset="0"/>
              </a:rPr>
              <a:t>-ты</a:t>
            </a:r>
            <a:r>
              <a:rPr lang="ru-RU" altLang="ru-RU" sz="2800" dirty="0" smtClean="0">
                <a:latin typeface="Times New Roman" pitchFamily="18" charset="0"/>
                <a:cs typeface="Times New Roman" pitchFamily="18" charset="0"/>
              </a:rPr>
              <a:t>)=1/2, </a:t>
            </a:r>
            <a:r>
              <a:rPr lang="en-US" altLang="ru-RU" sz="2800" b="1" dirty="0" smtClean="0">
                <a:latin typeface="Times New Roman" pitchFamily="18" charset="0"/>
                <a:cs typeface="Times New Roman" pitchFamily="18" charset="0"/>
              </a:rPr>
              <a:t>||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 smtClean="0">
                <a:latin typeface="Times New Roman" pitchFamily="18" charset="0"/>
                <a:cs typeface="Times New Roman" pitchFamily="18" charset="0"/>
              </a:rPr>
              <a:t>к.о</a:t>
            </a:r>
            <a:r>
              <a:rPr lang="ru-RU" alt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800" b="1" dirty="0">
              <a:latin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alt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fld id="{2E76ECBF-FF3B-4358-86B2-297AF466E3D9}" type="slidenum">
              <a:rPr lang="ru-RU" altLang="ru-RU" sz="1400" smtClean="0"/>
              <a:pPr eaLnBrk="1" hangingPunct="1">
                <a:spcBef>
                  <a:spcPct val="0"/>
                </a:spcBef>
                <a:buFontTx/>
                <a:buNone/>
                <a:defRPr/>
              </a:pPr>
              <a:t>41</a:t>
            </a:fld>
            <a:endParaRPr lang="ru-RU" altLang="ru-RU" sz="1400" smtClean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268103"/>
              </p:ext>
            </p:extLst>
          </p:nvPr>
        </p:nvGraphicFramePr>
        <p:xfrm>
          <a:off x="827584" y="1412776"/>
          <a:ext cx="7013575" cy="2182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78" name="ISIS/Draw Sketch" r:id="rId3" imgW="4667040" imgH="1457280" progId="ISISServer">
                  <p:embed/>
                </p:oleObj>
              </mc:Choice>
              <mc:Fallback>
                <p:oleObj name="ISIS/Draw Sketch" r:id="rId3" imgW="4667040" imgH="1457280" progId="ISISServer">
                  <p:embed/>
                  <p:pic>
                    <p:nvPicPr>
                      <p:cNvPr id="0" name="Объект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584" y="1412776"/>
                        <a:ext cx="7013575" cy="2182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4955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alt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altLang="ru-RU" sz="36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alt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42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2673343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Номер слайда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356A0B5-9D2D-47B7-93C6-B8BCC1148DB3}" type="slidenum">
              <a:rPr lang="ru-RU" altLang="ru-RU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400" dirty="0"/>
          </a:p>
        </p:txBody>
      </p:sp>
      <p:sp>
        <p:nvSpPr>
          <p:cNvPr id="317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304800"/>
            <a:ext cx="8534400" cy="6172200"/>
          </a:xfrm>
        </p:spPr>
        <p:txBody>
          <a:bodyPr>
            <a:normAutofit fontScale="92500" lnSpcReduction="10000"/>
          </a:bodyPr>
          <a:lstStyle/>
          <a:p>
            <a:pPr algn="ctr" eaLnBrk="1" hangingPunct="1">
              <a:buFontTx/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перманганатометрия</a:t>
            </a:r>
          </a:p>
          <a:p>
            <a:pPr eaLnBrk="1" hangingPunct="1">
              <a:buFontTx/>
              <a:buNone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Натрия нитрит: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5NaNO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+ 2KMnO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5NaNO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2MnSO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+ 3H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2KMnO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+ 10KI + 8H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2MnSO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+ 5I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altLang="ru-RU" baseline="-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+ 2Na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2NaI + Na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 –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крахмал (в конце титрования)</a:t>
            </a:r>
          </a:p>
          <a:p>
            <a:pPr>
              <a:lnSpc>
                <a:spcPct val="150000"/>
              </a:lnSpc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(NaNO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=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1/2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844824"/>
            <a:ext cx="10287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35927"/>
            <a:ext cx="933450" cy="247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380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3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0,0167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 (0,1 н.) раствор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калия дихромата 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2800" b="1" baseline="-25000" dirty="0">
              <a:solidFill>
                <a:srgbClr val="0070C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1/6,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растворяют 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воде (в м.к.)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стандартному раствору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тиосульфа-та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натрия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0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6KI + 14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 2CrCl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3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+ 3I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 + 8KCl + 7H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/>
              </a:rPr>
              <a:t>O</a:t>
            </a: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+ 2Na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2NaI + 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6</a:t>
            </a: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крахмал, добавляют в конце титрования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6</a:t>
            </a:fld>
            <a:endParaRPr lang="ru-RU" altLang="ru-RU" dirty="0" smtClean="0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301208"/>
            <a:ext cx="4693531" cy="1069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4161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763000" cy="6477000"/>
          </a:xfrm>
        </p:spPr>
        <p:txBody>
          <a:bodyPr/>
          <a:lstStyle/>
          <a:p>
            <a:pPr marL="0" indent="0" algn="ctr">
              <a:spcBef>
                <a:spcPts val="0"/>
              </a:spcBef>
              <a:buNone/>
            </a:pPr>
            <a:r>
              <a:rPr lang="ru-RU" altLang="ru-RU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дихроматометрии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alt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Железа (</a:t>
            </a:r>
            <a:r>
              <a:rPr lang="en-US" alt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II) </a:t>
            </a:r>
            <a:r>
              <a:rPr lang="ru-RU" altLang="ru-RU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сульфат гептагидрат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FeSO</a:t>
            </a:r>
            <a:r>
              <a:rPr lang="ru-RU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∙ 7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="1" baseline="-25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alt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6FeSO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+ 7H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3Fe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+ 7H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– 2е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ru-RU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altLang="ru-RU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3+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</a:t>
            </a:r>
          </a:p>
          <a:p>
            <a:pPr eaLnBrk="1" hangingPunct="1">
              <a:spcBef>
                <a:spcPts val="0"/>
              </a:spcBef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дифениламин (титруют до фиолетового окрашивания)</a:t>
            </a:r>
          </a:p>
          <a:p>
            <a:pPr>
              <a:spcBef>
                <a:spcPts val="0"/>
              </a:spcBef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FeSO</a:t>
            </a:r>
            <a:r>
              <a:rPr 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∙7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40000"/>
              </a:lnSpc>
              <a:buFontTx/>
              <a:buNone/>
            </a:pPr>
            <a:endParaRPr lang="ru-RU" altLang="ru-RU" dirty="0" smtClean="0">
              <a:cs typeface="Times New Roman" pitchFamily="18" charset="0"/>
            </a:endParaRPr>
          </a:p>
          <a:p>
            <a:pPr eaLnBrk="1" hangingPunct="1">
              <a:lnSpc>
                <a:spcPct val="40000"/>
              </a:lnSpc>
              <a:buFontTx/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41104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152400"/>
            <a:ext cx="8763000" cy="6477000"/>
          </a:xfrm>
        </p:spPr>
        <p:txBody>
          <a:bodyPr>
            <a:normAutofit lnSpcReduction="10000"/>
          </a:bodyPr>
          <a:lstStyle/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Обратная дихроматометрия </a:t>
            </a: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Спирт этиловый:</a:t>
            </a:r>
          </a:p>
          <a:p>
            <a:pPr algn="just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OH + 2K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+ 8H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</a:t>
            </a:r>
            <a:r>
              <a:rPr lang="ru-RU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избыток</a:t>
            </a:r>
          </a:p>
          <a:p>
            <a:pPr algn="r" eaLnBrk="1" hangingPunct="1">
              <a:lnSpc>
                <a:spcPct val="90000"/>
              </a:lnSpc>
              <a:spcBef>
                <a:spcPts val="0"/>
              </a:spcBef>
              <a:buFont typeface="Symbol" pitchFamily="18" charset="2"/>
              <a:buChar char="®"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3CH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COOH + 2Cr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+ 11H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 eaLnBrk="1" hangingPunct="1">
              <a:lnSpc>
                <a:spcPct val="90000"/>
              </a:lnSpc>
              <a:spcBef>
                <a:spcPts val="0"/>
              </a:spcBef>
              <a:buFont typeface="Symbol" pitchFamily="18" charset="2"/>
              <a:buChar char="®"/>
            </a:pP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+ 6KI + 7H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3I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Cr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sz="28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остаток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4K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+ 7H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algn="ctr" eaLnBrk="1" hangingPunct="1">
              <a:lnSpc>
                <a:spcPct val="90000"/>
              </a:lnSpc>
              <a:spcBef>
                <a:spcPts val="0"/>
              </a:spcBef>
              <a:buFontTx/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+ 2Na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2NaI + Na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ru-RU" baseline="-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alt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крахмал</a:t>
            </a:r>
          </a:p>
          <a:p>
            <a:pPr>
              <a:lnSpc>
                <a:spcPct val="90000"/>
              </a:lnSpc>
              <a:spcBef>
                <a:spcPts val="0"/>
              </a:spcBef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</a:t>
            </a:r>
            <a:r>
              <a:rPr lang="ru-RU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                                         </a:t>
            </a:r>
            <a:r>
              <a:rPr lang="ru-RU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+</a:t>
            </a:r>
            <a:r>
              <a:rPr lang="ru-RU" altLang="ru-RU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OH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– 4 е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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18" charset="2"/>
              </a:rPr>
              <a:t>     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ru-RU" baseline="-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—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COOH</a:t>
            </a:r>
            <a:endParaRPr lang="ru-RU" alt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ts val="0"/>
              </a:spcBef>
              <a:buNone/>
            </a:pP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buNone/>
            </a:pP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altLang="ru-RU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(Сп.эт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alt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alt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/4</a:t>
            </a:r>
          </a:p>
        </p:txBody>
      </p:sp>
    </p:spTree>
    <p:extLst>
      <p:ext uri="{BB962C8B-B14F-4D97-AF65-F5344CB8AC3E}">
        <p14:creationId xmlns:p14="http://schemas.microsoft.com/office/powerpoint/2010/main" val="2059914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ъект 4"/>
          <p:cNvSpPr>
            <a:spLocks noGrp="1"/>
          </p:cNvSpPr>
          <p:nvPr>
            <p:ph idx="1"/>
          </p:nvPr>
        </p:nvSpPr>
        <p:spPr>
          <a:xfrm>
            <a:off x="179388" y="188913"/>
            <a:ext cx="8785225" cy="6335712"/>
          </a:xfrm>
        </p:spPr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ru-RU" alt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Титрант </a:t>
            </a:r>
            <a:r>
              <a:rPr lang="en-US" altLang="ru-RU" sz="3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 М (1 н.) – 0,1 М (0,2 н.) – 0,05 М (0,1н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.) – 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0,01 М (0,02 н.)  раствор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йода</a:t>
            </a:r>
            <a:r>
              <a:rPr lang="ru-RU" sz="28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ru-RU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экв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= 1/2 </a:t>
            </a:r>
            <a:endPara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Приготовление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Навеску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8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 (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избыток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растворяют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воде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(в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м.к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.)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тандартизация</a:t>
            </a:r>
            <a:r>
              <a:rPr lang="ru-RU" sz="2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стандартному раствору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натрия тиосульфата </a:t>
            </a:r>
            <a:endParaRPr lang="ru-RU" sz="2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I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+ 2Na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S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O</a:t>
            </a:r>
            <a:r>
              <a:rPr lang="en-US" sz="2800" baseline="-250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3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 2NaI + 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Na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2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S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4</a:t>
            </a:r>
            <a:r>
              <a:rPr lang="en-US" sz="28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O</a:t>
            </a:r>
            <a:r>
              <a:rPr lang="en-US" sz="2800" baseline="-25000" dirty="0" smtClean="0"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  <a:sym typeface="Symbol"/>
              </a:rPr>
              <a:t>6</a:t>
            </a: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en-US" altLang="ru-RU" sz="3000" dirty="0" smtClean="0">
                <a:latin typeface="Times New Roman" pitchFamily="18" charset="0"/>
                <a:cs typeface="Times New Roman" pitchFamily="18" charset="0"/>
              </a:rPr>
              <a:t>Ind – </a:t>
            </a: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крахмал, добавляют в конце титрования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ru-RU" altLang="ru-RU" sz="30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ru-RU" altLang="ru-RU" sz="3000" dirty="0" smtClean="0">
                <a:latin typeface="Times New Roman" pitchFamily="18" charset="0"/>
                <a:cs typeface="Times New Roman" pitchFamily="18" charset="0"/>
              </a:rPr>
              <a:t>Хранят в защищенном от света месте</a:t>
            </a:r>
          </a:p>
        </p:txBody>
      </p:sp>
      <p:sp>
        <p:nvSpPr>
          <p:cNvPr id="31747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fld id="{44C88D67-D060-4A8C-A092-FBCF5C20F1A6}" type="slidenum">
              <a:rPr lang="ru-RU" altLang="ru-RU" smtClean="0"/>
              <a:pPr eaLnBrk="1" hangingPunct="1">
                <a:defRPr/>
              </a:pPr>
              <a:t>9</a:t>
            </a:fld>
            <a:endParaRPr lang="ru-RU" altLang="ru-RU" dirty="0" smtClean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1603" y="4725144"/>
            <a:ext cx="3672408" cy="1001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619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3630</TotalTime>
  <Words>2009</Words>
  <Application>Microsoft Office PowerPoint</Application>
  <PresentationFormat>Экран (4:3)</PresentationFormat>
  <Paragraphs>422</Paragraphs>
  <Slides>42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42</vt:i4>
      </vt:variant>
    </vt:vector>
  </HeadingPairs>
  <TitlesOfParts>
    <vt:vector size="44" baseType="lpstr">
      <vt:lpstr>Тема Office</vt:lpstr>
      <vt:lpstr>ISIS/Draw Sketch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SVETLANA</dc:creator>
  <cp:lastModifiedBy>SVETLANA</cp:lastModifiedBy>
  <cp:revision>74</cp:revision>
  <dcterms:created xsi:type="dcterms:W3CDTF">2020-10-12T20:29:23Z</dcterms:created>
  <dcterms:modified xsi:type="dcterms:W3CDTF">2021-03-24T16:35:44Z</dcterms:modified>
</cp:coreProperties>
</file>