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5644" y="0"/>
            <a:ext cx="1246084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Аниса обыкновенного плоды   </a:t>
            </a:r>
            <a:r>
              <a:rPr lang="ru-RU" sz="3600" b="1" dirty="0" smtClean="0">
                <a:latin typeface="Times New Roman" panose="02020603050405020304" pitchFamily="18" charset="0"/>
              </a:rPr>
              <a:t>  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Anisi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</a:rPr>
              <a:t>vulgaris </a:t>
            </a:r>
            <a:r>
              <a:rPr lang="en-US" sz="3600" b="1" dirty="0" err="1">
                <a:latin typeface="Times New Roman" panose="02020603050405020304" pitchFamily="18" charset="0"/>
              </a:rPr>
              <a:t>fructus</a:t>
            </a:r>
            <a:endParaRPr lang="ru-RU" sz="3600" dirty="0"/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Анис обыкновенный                     </a:t>
            </a:r>
            <a:r>
              <a:rPr lang="en-US" sz="4000" i="1" dirty="0" err="1">
                <a:latin typeface="Times New Roman" panose="02020603050405020304" pitchFamily="18" charset="0"/>
              </a:rPr>
              <a:t>Anisum</a:t>
            </a:r>
            <a:r>
              <a:rPr lang="en-US" sz="4000" i="1" dirty="0">
                <a:latin typeface="Times New Roman" panose="02020603050405020304" pitchFamily="18" charset="0"/>
              </a:rPr>
              <a:t> vulgare </a:t>
            </a:r>
            <a:r>
              <a:rPr lang="en-US" sz="4000" dirty="0" err="1">
                <a:latin typeface="Times New Roman" panose="02020603050405020304" pitchFamily="18" charset="0"/>
              </a:rPr>
              <a:t>Gaertn</a:t>
            </a:r>
            <a:r>
              <a:rPr lang="ru-RU" sz="4000" dirty="0">
                <a:latin typeface="Times New Roman" panose="02020603050405020304" pitchFamily="18" charset="0"/>
              </a:rPr>
              <a:t>.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сем. Сельдерейные                      </a:t>
            </a:r>
            <a:r>
              <a:rPr lang="ru-RU" sz="4000" dirty="0" smtClean="0">
                <a:latin typeface="Times New Roman" panose="02020603050405020304" pitchFamily="18" charset="0"/>
              </a:rPr>
              <a:t>  </a:t>
            </a:r>
            <a:r>
              <a:rPr lang="en-US" sz="4000" i="1" dirty="0" err="1">
                <a:latin typeface="Times New Roman" panose="02020603050405020304" pitchFamily="18" charset="0"/>
              </a:rPr>
              <a:t>Apiaceae</a:t>
            </a:r>
            <a:endParaRPr lang="ru-RU" sz="4000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79" y="2024525"/>
            <a:ext cx="6394731" cy="48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48"/>
            <a:ext cx="4025900" cy="60549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487248"/>
            <a:ext cx="8073272" cy="605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6742" y="4849990"/>
            <a:ext cx="8710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   </a:t>
            </a:r>
            <a:r>
              <a:rPr lang="ru-RU" sz="2800" dirty="0" smtClean="0"/>
              <a:t>    </a:t>
            </a:r>
            <a:r>
              <a:rPr lang="ru-RU" sz="2800" dirty="0"/>
              <a:t>транс-анетол            </a:t>
            </a:r>
            <a:r>
              <a:rPr lang="ru-RU" sz="2800" dirty="0" smtClean="0"/>
              <a:t>          </a:t>
            </a:r>
            <a:r>
              <a:rPr lang="ru-RU" sz="2800" dirty="0" err="1"/>
              <a:t>эстрагол</a:t>
            </a:r>
            <a:r>
              <a:rPr lang="ru-RU" sz="2800" dirty="0"/>
              <a:t> (</a:t>
            </a:r>
            <a:r>
              <a:rPr lang="ru-RU" sz="2800" dirty="0" err="1"/>
              <a:t>метилхавикол</a:t>
            </a:r>
            <a:r>
              <a:rPr lang="ru-RU" sz="2800" dirty="0"/>
              <a:t>) </a:t>
            </a:r>
            <a:r>
              <a:rPr lang="ru-RU" sz="2800" dirty="0" smtClean="0"/>
              <a:t>    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" name="Rectangle 90"/>
          <p:cNvSpPr>
            <a:spLocks noChangeArrowheads="1"/>
          </p:cNvSpPr>
          <p:nvPr/>
        </p:nvSpPr>
        <p:spPr bwMode="auto">
          <a:xfrm>
            <a:off x="2201166" y="1192337"/>
            <a:ext cx="13948462" cy="4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auto">
          <a:xfrm>
            <a:off x="592667" y="421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94"/>
          <p:cNvSpPr>
            <a:spLocks noChangeArrowheads="1"/>
          </p:cNvSpPr>
          <p:nvPr/>
        </p:nvSpPr>
        <p:spPr bwMode="auto">
          <a:xfrm>
            <a:off x="5998088" y="41143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12"/>
          <p:cNvSpPr>
            <a:spLocks noChangeArrowheads="1"/>
          </p:cNvSpPr>
          <p:nvPr/>
        </p:nvSpPr>
        <p:spPr bwMode="auto">
          <a:xfrm>
            <a:off x="3924476" y="15201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14"/>
          <p:cNvSpPr>
            <a:spLocks noChangeArrowheads="1"/>
          </p:cNvSpPr>
          <p:nvPr/>
        </p:nvSpPr>
        <p:spPr bwMode="auto">
          <a:xfrm>
            <a:off x="1295400" y="4042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16"/>
          <p:cNvSpPr>
            <a:spLocks noChangeArrowheads="1"/>
          </p:cNvSpPr>
          <p:nvPr/>
        </p:nvSpPr>
        <p:spPr bwMode="auto">
          <a:xfrm>
            <a:off x="5867400" y="39934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157"/>
          <p:cNvSpPr>
            <a:spLocks noChangeArrowheads="1"/>
          </p:cNvSpPr>
          <p:nvPr/>
        </p:nvSpPr>
        <p:spPr bwMode="auto">
          <a:xfrm>
            <a:off x="3022600" y="11927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60"/>
          <p:cNvSpPr>
            <a:spLocks noChangeArrowheads="1"/>
          </p:cNvSpPr>
          <p:nvPr/>
        </p:nvSpPr>
        <p:spPr bwMode="auto">
          <a:xfrm>
            <a:off x="2755900" y="4163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726" y="1466904"/>
            <a:ext cx="5941347" cy="35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400" y="1090136"/>
            <a:ext cx="11760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 Плоды </a:t>
            </a:r>
            <a:r>
              <a:rPr lang="ru-RU" sz="3200" dirty="0">
                <a:latin typeface="Times New Roman" panose="02020603050405020304" pitchFamily="18" charset="0"/>
              </a:rPr>
              <a:t>аниса обыкновенного включены в ГФ </a:t>
            </a:r>
            <a:r>
              <a:rPr lang="en-US" sz="3200" dirty="0" smtClean="0">
                <a:latin typeface="Times New Roman" panose="02020603050405020304" pitchFamily="18" charset="0"/>
              </a:rPr>
              <a:t>XIV </a:t>
            </a:r>
            <a:r>
              <a:rPr lang="ru-RU" sz="3200" dirty="0">
                <a:latin typeface="Times New Roman" panose="02020603050405020304" pitchFamily="18" charset="0"/>
              </a:rPr>
              <a:t>– </a:t>
            </a:r>
            <a:r>
              <a:rPr lang="ru-RU" sz="3200" dirty="0" smtClean="0">
                <a:latin typeface="Times New Roman" panose="02020603050405020304" pitchFamily="18" charset="0"/>
              </a:rPr>
              <a:t>ФС.2.5.0057.18. </a:t>
            </a:r>
            <a:r>
              <a:rPr lang="ru-RU" sz="3200" dirty="0">
                <a:latin typeface="Times New Roman" panose="02020603050405020304" pitchFamily="18" charset="0"/>
              </a:rPr>
              <a:t>Стандартизуются по содержанию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 </a:t>
            </a:r>
            <a:r>
              <a:rPr lang="ru-RU" sz="3200" dirty="0">
                <a:latin typeface="Times New Roman" panose="02020603050405020304" pitchFamily="18" charset="0"/>
              </a:rPr>
              <a:t>(не менее 1,5%).</a:t>
            </a:r>
            <a:endParaRPr lang="ru-RU" sz="3200" dirty="0"/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Плоды </a:t>
            </a:r>
            <a:r>
              <a:rPr lang="ru-RU" sz="3200" dirty="0">
                <a:latin typeface="Times New Roman" panose="02020603050405020304" pitchFamily="18" charset="0"/>
              </a:rPr>
              <a:t>аниса обыкновенного в </a:t>
            </a:r>
            <a:r>
              <a:rPr lang="en-US" sz="3200" dirty="0" err="1">
                <a:latin typeface="Times New Roman" panose="02020603050405020304" pitchFamily="18" charset="0"/>
              </a:rPr>
              <a:t>EuPh</a:t>
            </a:r>
            <a:r>
              <a:rPr lang="ru-RU" sz="3200">
                <a:latin typeface="Times New Roman" panose="02020603050405020304" pitchFamily="18" charset="0"/>
              </a:rPr>
              <a:t> </a:t>
            </a:r>
            <a:r>
              <a:rPr lang="ru-RU" sz="3200" smtClean="0">
                <a:latin typeface="Times New Roman" panose="02020603050405020304" pitchFamily="18" charset="0"/>
              </a:rPr>
              <a:t>8 </a:t>
            </a:r>
            <a:r>
              <a:rPr lang="ru-RU" sz="3200" dirty="0">
                <a:latin typeface="Times New Roman" panose="02020603050405020304" pitchFamily="18" charset="0"/>
              </a:rPr>
              <a:t>стандартизуются по содержанию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 </a:t>
            </a:r>
            <a:r>
              <a:rPr lang="ru-RU" sz="3200" dirty="0">
                <a:latin typeface="Times New Roman" panose="02020603050405020304" pitchFamily="18" charset="0"/>
              </a:rPr>
              <a:t>(не менее 20 мл/кг).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90733" y="279886"/>
            <a:ext cx="7512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аниса обыкновенного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0" y="1104900"/>
            <a:ext cx="3742266" cy="56133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83" y="1098748"/>
            <a:ext cx="3425250" cy="5619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33" y="1098748"/>
            <a:ext cx="3746366" cy="56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4" y="0"/>
            <a:ext cx="457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4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evropharm.ru/Storage/mikstura-ot-kashlya-dlya-vzroslih-suha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t="11950" r="14529" b="14972"/>
          <a:stretch/>
        </p:blipFill>
        <p:spPr bwMode="auto">
          <a:xfrm>
            <a:off x="129589" y="372533"/>
            <a:ext cx="5985197" cy="601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lechimdetok.ru/wp-content/uploads/2016/04/105dc325237bd88b2e60a9a01387ca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0" t="2120" r="7978" b="4947"/>
          <a:stretch/>
        </p:blipFill>
        <p:spPr bwMode="auto">
          <a:xfrm>
            <a:off x="6114786" y="372533"/>
            <a:ext cx="5782761" cy="601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4" y="373588"/>
            <a:ext cx="4326734" cy="5658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08" y="373588"/>
            <a:ext cx="3772608" cy="5658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16" y="373588"/>
            <a:ext cx="3772608" cy="565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67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100</cp:revision>
  <dcterms:created xsi:type="dcterms:W3CDTF">2017-09-02T10:15:39Z</dcterms:created>
  <dcterms:modified xsi:type="dcterms:W3CDTF">2021-09-15T15:11:44Z</dcterms:modified>
</cp:coreProperties>
</file>