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89" r:id="rId3"/>
    <p:sldId id="290" r:id="rId4"/>
    <p:sldId id="260" r:id="rId5"/>
    <p:sldId id="261" r:id="rId6"/>
    <p:sldId id="257" r:id="rId7"/>
    <p:sldId id="259" r:id="rId8"/>
    <p:sldId id="291" r:id="rId9"/>
    <p:sldId id="294" r:id="rId10"/>
    <p:sldId id="293" r:id="rId11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Fira Sans Condensed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333365-741F-47D2-A2ED-087044E4432D}">
          <p14:sldIdLst>
            <p14:sldId id="256"/>
            <p14:sldId id="289"/>
            <p14:sldId id="290"/>
            <p14:sldId id="260"/>
            <p14:sldId id="261"/>
            <p14:sldId id="257"/>
            <p14:sldId id="259"/>
            <p14:sldId id="291"/>
            <p14:sldId id="29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58660D63-BAC0-5AE7-AAF9-F2FDF598E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7af71dcc0_0_508:notes">
            <a:extLst>
              <a:ext uri="{FF2B5EF4-FFF2-40B4-BE49-F238E27FC236}">
                <a16:creationId xmlns:a16="http://schemas.microsoft.com/office/drawing/2014/main" id="{67256C53-7E9B-64CE-F4A5-656491388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7af71dcc0_0_508:notes">
            <a:extLst>
              <a:ext uri="{FF2B5EF4-FFF2-40B4-BE49-F238E27FC236}">
                <a16:creationId xmlns:a16="http://schemas.microsoft.com/office/drawing/2014/main" id="{42CEB94D-FA0F-D925-608F-1F49729CC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3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7af71dcc0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7af71dcc0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a4641e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a4641e1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af71dc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7af71dc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7af71dcc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7af71dcc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C30466EB-F1FF-699E-9059-6CFDABA0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7af71dcc0_0_118:notes">
            <a:extLst>
              <a:ext uri="{FF2B5EF4-FFF2-40B4-BE49-F238E27FC236}">
                <a16:creationId xmlns:a16="http://schemas.microsoft.com/office/drawing/2014/main" id="{909CAE19-80BC-574D-C80F-532D1B424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7af71dcc0_0_118:notes">
            <a:extLst>
              <a:ext uri="{FF2B5EF4-FFF2-40B4-BE49-F238E27FC236}">
                <a16:creationId xmlns:a16="http://schemas.microsoft.com/office/drawing/2014/main" id="{87624830-FA9A-E59E-3F51-C9151FEFE8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97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10100" y="1332963"/>
            <a:ext cx="4123800" cy="17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4250" y="2964125"/>
            <a:ext cx="38955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noFill/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 Medium"/>
              <a:buChar char="○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 Medium"/>
              <a:buChar char="■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2357935" y="764016"/>
            <a:ext cx="4611441" cy="17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Глазные капли.</a:t>
            </a:r>
            <a:endParaRPr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2624250" y="2446381"/>
            <a:ext cx="38955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глазных капель из сухих лекарственных веществ.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лекарственной формы глазные капли с использованием концентрированных растворов.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59;p15"/>
          <p:cNvGrpSpPr/>
          <p:nvPr/>
        </p:nvGrpSpPr>
        <p:grpSpPr>
          <a:xfrm>
            <a:off x="485332" y="3045714"/>
            <a:ext cx="2272409" cy="1619385"/>
            <a:chOff x="485332" y="3045714"/>
            <a:chExt cx="2272409" cy="1619385"/>
          </a:xfrm>
        </p:grpSpPr>
        <p:grpSp>
          <p:nvGrpSpPr>
            <p:cNvPr id="60" name="Google Shape;60;p15"/>
            <p:cNvGrpSpPr/>
            <p:nvPr/>
          </p:nvGrpSpPr>
          <p:grpSpPr>
            <a:xfrm>
              <a:off x="485332" y="3271211"/>
              <a:ext cx="1295922" cy="1168375"/>
              <a:chOff x="333385" y="2878200"/>
              <a:chExt cx="1899900" cy="1712909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333385" y="4332809"/>
                <a:ext cx="1899900" cy="258300"/>
              </a:xfrm>
              <a:prstGeom prst="ellipse">
                <a:avLst/>
              </a:pr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62;p15"/>
              <p:cNvGrpSpPr/>
              <p:nvPr/>
            </p:nvGrpSpPr>
            <p:grpSpPr>
              <a:xfrm>
                <a:off x="706813" y="2878200"/>
                <a:ext cx="1040658" cy="1594797"/>
                <a:chOff x="407125" y="2995200"/>
                <a:chExt cx="1040658" cy="1594797"/>
              </a:xfrm>
            </p:grpSpPr>
            <p:sp>
              <p:nvSpPr>
                <p:cNvPr id="63" name="Google Shape;63;p15"/>
                <p:cNvSpPr/>
                <p:nvPr/>
              </p:nvSpPr>
              <p:spPr>
                <a:xfrm>
                  <a:off x="407125" y="3750761"/>
                  <a:ext cx="1040658" cy="699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12129" extrusionOk="0">
                      <a:moveTo>
                        <a:pt x="0" y="1"/>
                      </a:moveTo>
                      <a:lnTo>
                        <a:pt x="0" y="12128"/>
                      </a:lnTo>
                      <a:lnTo>
                        <a:pt x="18055" y="12128"/>
                      </a:lnTo>
                      <a:lnTo>
                        <a:pt x="180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5"/>
                <p:cNvSpPr/>
                <p:nvPr/>
              </p:nvSpPr>
              <p:spPr>
                <a:xfrm>
                  <a:off x="407125" y="3316300"/>
                  <a:ext cx="1040658" cy="43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7539" extrusionOk="0">
                      <a:moveTo>
                        <a:pt x="5897" y="1"/>
                      </a:moveTo>
                      <a:cubicBezTo>
                        <a:pt x="5836" y="821"/>
                        <a:pt x="544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18055" y="7539"/>
                      </a:lnTo>
                      <a:lnTo>
                        <a:pt x="18055" y="7265"/>
                      </a:lnTo>
                      <a:cubicBezTo>
                        <a:pt x="18055" y="6596"/>
                        <a:pt x="17751" y="5958"/>
                        <a:pt x="17265" y="5533"/>
                      </a:cubicBezTo>
                      <a:lnTo>
                        <a:pt x="13253" y="2128"/>
                      </a:lnTo>
                      <a:cubicBezTo>
                        <a:pt x="12614" y="1581"/>
                        <a:pt x="12219" y="821"/>
                        <a:pt x="121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5"/>
                <p:cNvSpPr/>
                <p:nvPr/>
              </p:nvSpPr>
              <p:spPr>
                <a:xfrm>
                  <a:off x="407125" y="4449771"/>
                  <a:ext cx="1040658" cy="14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2433" extrusionOk="0">
                      <a:moveTo>
                        <a:pt x="0" y="0"/>
                      </a:moveTo>
                      <a:lnTo>
                        <a:pt x="0" y="183"/>
                      </a:lnTo>
                      <a:cubicBezTo>
                        <a:pt x="0" y="1429"/>
                        <a:pt x="1003" y="2432"/>
                        <a:pt x="2249" y="2432"/>
                      </a:cubicBezTo>
                      <a:lnTo>
                        <a:pt x="15776" y="2432"/>
                      </a:lnTo>
                      <a:cubicBezTo>
                        <a:pt x="17022" y="2432"/>
                        <a:pt x="18055" y="1429"/>
                        <a:pt x="18055" y="183"/>
                      </a:cubicBezTo>
                      <a:lnTo>
                        <a:pt x="180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15"/>
                <p:cNvSpPr/>
                <p:nvPr/>
              </p:nvSpPr>
              <p:spPr>
                <a:xfrm>
                  <a:off x="566546" y="3961017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43"/>
                        <a:pt x="0" y="547"/>
                      </a:cubicBezTo>
                      <a:cubicBezTo>
                        <a:pt x="0" y="851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51"/>
                        <a:pt x="12493" y="547"/>
                      </a:cubicBezTo>
                      <a:cubicBezTo>
                        <a:pt x="12493" y="243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15"/>
                <p:cNvSpPr/>
                <p:nvPr/>
              </p:nvSpPr>
              <p:spPr>
                <a:xfrm>
                  <a:off x="566546" y="4067874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7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82"/>
                        <a:pt x="12493" y="578"/>
                      </a:cubicBezTo>
                      <a:cubicBezTo>
                        <a:pt x="12493" y="274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5"/>
                <p:cNvSpPr/>
                <p:nvPr/>
              </p:nvSpPr>
              <p:spPr>
                <a:xfrm>
                  <a:off x="566546" y="4176461"/>
                  <a:ext cx="443271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126" extrusionOk="0">
                      <a:moveTo>
                        <a:pt x="578" y="1"/>
                      </a:moveTo>
                      <a:cubicBezTo>
                        <a:pt x="274" y="1"/>
                        <a:pt x="0" y="24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7143" y="1125"/>
                      </a:lnTo>
                      <a:cubicBezTo>
                        <a:pt x="7447" y="1125"/>
                        <a:pt x="7690" y="882"/>
                        <a:pt x="7690" y="578"/>
                      </a:cubicBezTo>
                      <a:cubicBezTo>
                        <a:pt x="7690" y="244"/>
                        <a:pt x="7447" y="1"/>
                        <a:pt x="71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5"/>
                <p:cNvSpPr/>
                <p:nvPr/>
              </p:nvSpPr>
              <p:spPr>
                <a:xfrm>
                  <a:off x="995761" y="3316300"/>
                  <a:ext cx="4011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099" extrusionOk="0">
                      <a:moveTo>
                        <a:pt x="0" y="1"/>
                      </a:moveTo>
                      <a:cubicBezTo>
                        <a:pt x="91" y="821"/>
                        <a:pt x="486" y="1581"/>
                        <a:pt x="1125" y="2128"/>
                      </a:cubicBezTo>
                      <a:lnTo>
                        <a:pt x="5137" y="5533"/>
                      </a:lnTo>
                      <a:cubicBezTo>
                        <a:pt x="5623" y="5988"/>
                        <a:pt x="5927" y="6596"/>
                        <a:pt x="5927" y="7265"/>
                      </a:cubicBezTo>
                      <a:lnTo>
                        <a:pt x="5927" y="7539"/>
                      </a:lnTo>
                      <a:lnTo>
                        <a:pt x="5927" y="19666"/>
                      </a:lnTo>
                      <a:lnTo>
                        <a:pt x="5927" y="19849"/>
                      </a:lnTo>
                      <a:cubicBezTo>
                        <a:pt x="5927" y="21095"/>
                        <a:pt x="4894" y="22098"/>
                        <a:pt x="3648" y="22098"/>
                      </a:cubicBezTo>
                      <a:lnTo>
                        <a:pt x="4681" y="22098"/>
                      </a:lnTo>
                      <a:cubicBezTo>
                        <a:pt x="5927" y="22098"/>
                        <a:pt x="6961" y="21095"/>
                        <a:pt x="6961" y="19849"/>
                      </a:cubicBezTo>
                      <a:lnTo>
                        <a:pt x="6961" y="19666"/>
                      </a:lnTo>
                      <a:lnTo>
                        <a:pt x="6961" y="7539"/>
                      </a:lnTo>
                      <a:lnTo>
                        <a:pt x="6961" y="7265"/>
                      </a:lnTo>
                      <a:cubicBezTo>
                        <a:pt x="6961" y="6596"/>
                        <a:pt x="6657" y="5958"/>
                        <a:pt x="6170" y="5533"/>
                      </a:cubicBezTo>
                      <a:lnTo>
                        <a:pt x="2158" y="2128"/>
                      </a:lnTo>
                      <a:cubicBezTo>
                        <a:pt x="1520" y="1581"/>
                        <a:pt x="1125" y="82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5"/>
                <p:cNvSpPr/>
                <p:nvPr/>
              </p:nvSpPr>
              <p:spPr>
                <a:xfrm>
                  <a:off x="407125" y="3316300"/>
                  <a:ext cx="5483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22099" extrusionOk="0">
                      <a:moveTo>
                        <a:pt x="5897" y="1"/>
                      </a:moveTo>
                      <a:cubicBezTo>
                        <a:pt x="5806" y="821"/>
                        <a:pt x="541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0" y="19666"/>
                      </a:lnTo>
                      <a:lnTo>
                        <a:pt x="0" y="19849"/>
                      </a:lnTo>
                      <a:cubicBezTo>
                        <a:pt x="0" y="21095"/>
                        <a:pt x="1003" y="22098"/>
                        <a:pt x="2249" y="22098"/>
                      </a:cubicBezTo>
                      <a:lnTo>
                        <a:pt x="5867" y="22098"/>
                      </a:lnTo>
                      <a:cubicBezTo>
                        <a:pt x="4620" y="22098"/>
                        <a:pt x="3617" y="21095"/>
                        <a:pt x="3617" y="19849"/>
                      </a:cubicBezTo>
                      <a:lnTo>
                        <a:pt x="3617" y="19666"/>
                      </a:lnTo>
                      <a:lnTo>
                        <a:pt x="3617" y="7539"/>
                      </a:lnTo>
                      <a:lnTo>
                        <a:pt x="3617" y="7265"/>
                      </a:lnTo>
                      <a:cubicBezTo>
                        <a:pt x="3617" y="6596"/>
                        <a:pt x="3891" y="5988"/>
                        <a:pt x="4408" y="5533"/>
                      </a:cubicBezTo>
                      <a:lnTo>
                        <a:pt x="8420" y="2128"/>
                      </a:lnTo>
                      <a:cubicBezTo>
                        <a:pt x="9058" y="1581"/>
                        <a:pt x="9453" y="821"/>
                        <a:pt x="95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5"/>
                <p:cNvSpPr/>
                <p:nvPr/>
              </p:nvSpPr>
              <p:spPr>
                <a:xfrm>
                  <a:off x="636625" y="3009475"/>
                  <a:ext cx="581652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655" extrusionOk="0">
                      <a:moveTo>
                        <a:pt x="365" y="1"/>
                      </a:moveTo>
                      <a:cubicBezTo>
                        <a:pt x="15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52" y="5655"/>
                        <a:pt x="365" y="5655"/>
                      </a:cubicBezTo>
                      <a:lnTo>
                        <a:pt x="9696" y="5655"/>
                      </a:lnTo>
                      <a:cubicBezTo>
                        <a:pt x="9909" y="5655"/>
                        <a:pt x="10091" y="5472"/>
                        <a:pt x="10091" y="5229"/>
                      </a:cubicBezTo>
                      <a:lnTo>
                        <a:pt x="10091" y="426"/>
                      </a:lnTo>
                      <a:cubicBezTo>
                        <a:pt x="10091" y="214"/>
                        <a:pt x="9909" y="1"/>
                        <a:pt x="9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5"/>
                <p:cNvSpPr/>
                <p:nvPr/>
              </p:nvSpPr>
              <p:spPr>
                <a:xfrm>
                  <a:off x="636625" y="3009474"/>
                  <a:ext cx="252279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" h="5655" extrusionOk="0">
                      <a:moveTo>
                        <a:pt x="365" y="1"/>
                      </a:moveTo>
                      <a:cubicBezTo>
                        <a:pt x="18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82" y="5655"/>
                        <a:pt x="365" y="5655"/>
                      </a:cubicBezTo>
                      <a:lnTo>
                        <a:pt x="4377" y="5655"/>
                      </a:lnTo>
                      <a:cubicBezTo>
                        <a:pt x="4164" y="5655"/>
                        <a:pt x="3982" y="5472"/>
                        <a:pt x="3982" y="5229"/>
                      </a:cubicBezTo>
                      <a:lnTo>
                        <a:pt x="3982" y="426"/>
                      </a:lnTo>
                      <a:cubicBezTo>
                        <a:pt x="3982" y="214"/>
                        <a:pt x="4164" y="1"/>
                        <a:pt x="43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15"/>
                <p:cNvSpPr/>
                <p:nvPr/>
              </p:nvSpPr>
              <p:spPr>
                <a:xfrm>
                  <a:off x="995750" y="2995200"/>
                  <a:ext cx="59150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5655" extrusionOk="0">
                      <a:moveTo>
                        <a:pt x="0" y="1"/>
                      </a:moveTo>
                      <a:lnTo>
                        <a:pt x="0" y="5655"/>
                      </a:lnTo>
                      <a:lnTo>
                        <a:pt x="1064" y="5655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" name="Google Shape;74;p15"/>
            <p:cNvGrpSpPr/>
            <p:nvPr/>
          </p:nvGrpSpPr>
          <p:grpSpPr>
            <a:xfrm>
              <a:off x="961575" y="3045714"/>
              <a:ext cx="1796165" cy="1619385"/>
              <a:chOff x="333385" y="2878200"/>
              <a:chExt cx="1899900" cy="1712909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333385" y="4332809"/>
                <a:ext cx="1899900" cy="258300"/>
              </a:xfrm>
              <a:prstGeom prst="ellipse">
                <a:avLst/>
              </a:pr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" name="Google Shape;76;p15"/>
              <p:cNvGrpSpPr/>
              <p:nvPr/>
            </p:nvGrpSpPr>
            <p:grpSpPr>
              <a:xfrm>
                <a:off x="706813" y="2878200"/>
                <a:ext cx="1040658" cy="1594797"/>
                <a:chOff x="407125" y="2995200"/>
                <a:chExt cx="1040658" cy="1594797"/>
              </a:xfrm>
            </p:grpSpPr>
            <p:sp>
              <p:nvSpPr>
                <p:cNvPr id="77" name="Google Shape;77;p15"/>
                <p:cNvSpPr/>
                <p:nvPr/>
              </p:nvSpPr>
              <p:spPr>
                <a:xfrm>
                  <a:off x="407125" y="3750761"/>
                  <a:ext cx="1040658" cy="699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12129" extrusionOk="0">
                      <a:moveTo>
                        <a:pt x="0" y="1"/>
                      </a:moveTo>
                      <a:lnTo>
                        <a:pt x="0" y="12128"/>
                      </a:lnTo>
                      <a:lnTo>
                        <a:pt x="18055" y="12128"/>
                      </a:lnTo>
                      <a:lnTo>
                        <a:pt x="180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5"/>
                <p:cNvSpPr/>
                <p:nvPr/>
              </p:nvSpPr>
              <p:spPr>
                <a:xfrm>
                  <a:off x="407125" y="3316300"/>
                  <a:ext cx="1040658" cy="43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7539" extrusionOk="0">
                      <a:moveTo>
                        <a:pt x="5897" y="1"/>
                      </a:moveTo>
                      <a:cubicBezTo>
                        <a:pt x="5836" y="821"/>
                        <a:pt x="544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18055" y="7539"/>
                      </a:lnTo>
                      <a:lnTo>
                        <a:pt x="18055" y="7265"/>
                      </a:lnTo>
                      <a:cubicBezTo>
                        <a:pt x="18055" y="6596"/>
                        <a:pt x="17751" y="5958"/>
                        <a:pt x="17265" y="5533"/>
                      </a:cubicBezTo>
                      <a:lnTo>
                        <a:pt x="13253" y="2128"/>
                      </a:lnTo>
                      <a:cubicBezTo>
                        <a:pt x="12614" y="1581"/>
                        <a:pt x="12219" y="821"/>
                        <a:pt x="121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15"/>
                <p:cNvSpPr/>
                <p:nvPr/>
              </p:nvSpPr>
              <p:spPr>
                <a:xfrm>
                  <a:off x="407125" y="4449771"/>
                  <a:ext cx="1040658" cy="14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2433" extrusionOk="0">
                      <a:moveTo>
                        <a:pt x="0" y="0"/>
                      </a:moveTo>
                      <a:lnTo>
                        <a:pt x="0" y="183"/>
                      </a:lnTo>
                      <a:cubicBezTo>
                        <a:pt x="0" y="1429"/>
                        <a:pt x="1003" y="2432"/>
                        <a:pt x="2249" y="2432"/>
                      </a:cubicBezTo>
                      <a:lnTo>
                        <a:pt x="15776" y="2432"/>
                      </a:lnTo>
                      <a:cubicBezTo>
                        <a:pt x="17022" y="2432"/>
                        <a:pt x="18055" y="1429"/>
                        <a:pt x="18055" y="183"/>
                      </a:cubicBezTo>
                      <a:lnTo>
                        <a:pt x="180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15"/>
                <p:cNvSpPr/>
                <p:nvPr/>
              </p:nvSpPr>
              <p:spPr>
                <a:xfrm>
                  <a:off x="566546" y="3961017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43"/>
                        <a:pt x="0" y="547"/>
                      </a:cubicBezTo>
                      <a:cubicBezTo>
                        <a:pt x="0" y="851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51"/>
                        <a:pt x="12493" y="547"/>
                      </a:cubicBezTo>
                      <a:cubicBezTo>
                        <a:pt x="12493" y="243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15"/>
                <p:cNvSpPr/>
                <p:nvPr/>
              </p:nvSpPr>
              <p:spPr>
                <a:xfrm>
                  <a:off x="566546" y="4067874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7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82"/>
                        <a:pt x="12493" y="578"/>
                      </a:cubicBezTo>
                      <a:cubicBezTo>
                        <a:pt x="12493" y="274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15"/>
                <p:cNvSpPr/>
                <p:nvPr/>
              </p:nvSpPr>
              <p:spPr>
                <a:xfrm>
                  <a:off x="566546" y="4176461"/>
                  <a:ext cx="443271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126" extrusionOk="0">
                      <a:moveTo>
                        <a:pt x="578" y="1"/>
                      </a:moveTo>
                      <a:cubicBezTo>
                        <a:pt x="274" y="1"/>
                        <a:pt x="0" y="24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7143" y="1125"/>
                      </a:lnTo>
                      <a:cubicBezTo>
                        <a:pt x="7447" y="1125"/>
                        <a:pt x="7690" y="882"/>
                        <a:pt x="7690" y="578"/>
                      </a:cubicBezTo>
                      <a:cubicBezTo>
                        <a:pt x="7690" y="244"/>
                        <a:pt x="7447" y="1"/>
                        <a:pt x="71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15"/>
                <p:cNvSpPr/>
                <p:nvPr/>
              </p:nvSpPr>
              <p:spPr>
                <a:xfrm>
                  <a:off x="995761" y="3316300"/>
                  <a:ext cx="4011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099" extrusionOk="0">
                      <a:moveTo>
                        <a:pt x="0" y="1"/>
                      </a:moveTo>
                      <a:cubicBezTo>
                        <a:pt x="91" y="821"/>
                        <a:pt x="486" y="1581"/>
                        <a:pt x="1125" y="2128"/>
                      </a:cubicBezTo>
                      <a:lnTo>
                        <a:pt x="5137" y="5533"/>
                      </a:lnTo>
                      <a:cubicBezTo>
                        <a:pt x="5623" y="5988"/>
                        <a:pt x="5927" y="6596"/>
                        <a:pt x="5927" y="7265"/>
                      </a:cubicBezTo>
                      <a:lnTo>
                        <a:pt x="5927" y="7539"/>
                      </a:lnTo>
                      <a:lnTo>
                        <a:pt x="5927" y="19666"/>
                      </a:lnTo>
                      <a:lnTo>
                        <a:pt x="5927" y="19849"/>
                      </a:lnTo>
                      <a:cubicBezTo>
                        <a:pt x="5927" y="21095"/>
                        <a:pt x="4894" y="22098"/>
                        <a:pt x="3648" y="22098"/>
                      </a:cubicBezTo>
                      <a:lnTo>
                        <a:pt x="4681" y="22098"/>
                      </a:lnTo>
                      <a:cubicBezTo>
                        <a:pt x="5927" y="22098"/>
                        <a:pt x="6961" y="21095"/>
                        <a:pt x="6961" y="19849"/>
                      </a:cubicBezTo>
                      <a:lnTo>
                        <a:pt x="6961" y="19666"/>
                      </a:lnTo>
                      <a:lnTo>
                        <a:pt x="6961" y="7539"/>
                      </a:lnTo>
                      <a:lnTo>
                        <a:pt x="6961" y="7265"/>
                      </a:lnTo>
                      <a:cubicBezTo>
                        <a:pt x="6961" y="6596"/>
                        <a:pt x="6657" y="5958"/>
                        <a:pt x="6170" y="5533"/>
                      </a:cubicBezTo>
                      <a:lnTo>
                        <a:pt x="2158" y="2128"/>
                      </a:lnTo>
                      <a:cubicBezTo>
                        <a:pt x="1520" y="1581"/>
                        <a:pt x="1125" y="82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5"/>
                <p:cNvSpPr/>
                <p:nvPr/>
              </p:nvSpPr>
              <p:spPr>
                <a:xfrm>
                  <a:off x="407125" y="3316300"/>
                  <a:ext cx="5483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22099" extrusionOk="0">
                      <a:moveTo>
                        <a:pt x="5897" y="1"/>
                      </a:moveTo>
                      <a:cubicBezTo>
                        <a:pt x="5806" y="821"/>
                        <a:pt x="541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0" y="19666"/>
                      </a:lnTo>
                      <a:lnTo>
                        <a:pt x="0" y="19849"/>
                      </a:lnTo>
                      <a:cubicBezTo>
                        <a:pt x="0" y="21095"/>
                        <a:pt x="1003" y="22098"/>
                        <a:pt x="2249" y="22098"/>
                      </a:cubicBezTo>
                      <a:lnTo>
                        <a:pt x="5867" y="22098"/>
                      </a:lnTo>
                      <a:cubicBezTo>
                        <a:pt x="4620" y="22098"/>
                        <a:pt x="3617" y="21095"/>
                        <a:pt x="3617" y="19849"/>
                      </a:cubicBezTo>
                      <a:lnTo>
                        <a:pt x="3617" y="19666"/>
                      </a:lnTo>
                      <a:lnTo>
                        <a:pt x="3617" y="7539"/>
                      </a:lnTo>
                      <a:lnTo>
                        <a:pt x="3617" y="7265"/>
                      </a:lnTo>
                      <a:cubicBezTo>
                        <a:pt x="3617" y="6596"/>
                        <a:pt x="3891" y="5988"/>
                        <a:pt x="4408" y="5533"/>
                      </a:cubicBezTo>
                      <a:lnTo>
                        <a:pt x="8420" y="2128"/>
                      </a:lnTo>
                      <a:cubicBezTo>
                        <a:pt x="9058" y="1581"/>
                        <a:pt x="9453" y="821"/>
                        <a:pt x="95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5"/>
                <p:cNvSpPr/>
                <p:nvPr/>
              </p:nvSpPr>
              <p:spPr>
                <a:xfrm>
                  <a:off x="636625" y="3009475"/>
                  <a:ext cx="581652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655" extrusionOk="0">
                      <a:moveTo>
                        <a:pt x="365" y="1"/>
                      </a:moveTo>
                      <a:cubicBezTo>
                        <a:pt x="15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52" y="5655"/>
                        <a:pt x="365" y="5655"/>
                      </a:cubicBezTo>
                      <a:lnTo>
                        <a:pt x="9696" y="5655"/>
                      </a:lnTo>
                      <a:cubicBezTo>
                        <a:pt x="9909" y="5655"/>
                        <a:pt x="10091" y="5472"/>
                        <a:pt x="10091" y="5229"/>
                      </a:cubicBezTo>
                      <a:lnTo>
                        <a:pt x="10091" y="426"/>
                      </a:lnTo>
                      <a:cubicBezTo>
                        <a:pt x="10091" y="214"/>
                        <a:pt x="9909" y="1"/>
                        <a:pt x="96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15"/>
                <p:cNvSpPr/>
                <p:nvPr/>
              </p:nvSpPr>
              <p:spPr>
                <a:xfrm>
                  <a:off x="636625" y="3009474"/>
                  <a:ext cx="252279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" h="5655" extrusionOk="0">
                      <a:moveTo>
                        <a:pt x="365" y="1"/>
                      </a:moveTo>
                      <a:cubicBezTo>
                        <a:pt x="18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82" y="5655"/>
                        <a:pt x="365" y="5655"/>
                      </a:cubicBezTo>
                      <a:lnTo>
                        <a:pt x="4377" y="5655"/>
                      </a:lnTo>
                      <a:cubicBezTo>
                        <a:pt x="4164" y="5655"/>
                        <a:pt x="3982" y="5472"/>
                        <a:pt x="3982" y="5229"/>
                      </a:cubicBezTo>
                      <a:lnTo>
                        <a:pt x="3982" y="426"/>
                      </a:lnTo>
                      <a:cubicBezTo>
                        <a:pt x="3982" y="214"/>
                        <a:pt x="4164" y="1"/>
                        <a:pt x="43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15"/>
                <p:cNvSpPr/>
                <p:nvPr/>
              </p:nvSpPr>
              <p:spPr>
                <a:xfrm>
                  <a:off x="995750" y="2995200"/>
                  <a:ext cx="59150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5655" extrusionOk="0">
                      <a:moveTo>
                        <a:pt x="0" y="1"/>
                      </a:moveTo>
                      <a:lnTo>
                        <a:pt x="0" y="5655"/>
                      </a:lnTo>
                      <a:lnTo>
                        <a:pt x="1064" y="5655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" name="Google Shape;107;p15"/>
          <p:cNvGrpSpPr/>
          <p:nvPr/>
        </p:nvGrpSpPr>
        <p:grpSpPr>
          <a:xfrm>
            <a:off x="975050" y="-87050"/>
            <a:ext cx="7349725" cy="2303735"/>
            <a:chOff x="975050" y="-87050"/>
            <a:chExt cx="7349725" cy="2303735"/>
          </a:xfrm>
        </p:grpSpPr>
        <p:sp>
          <p:nvSpPr>
            <p:cNvPr id="108" name="Google Shape;108;p15"/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15"/>
            <p:cNvGrpSpPr/>
            <p:nvPr/>
          </p:nvGrpSpPr>
          <p:grpSpPr>
            <a:xfrm>
              <a:off x="5402363" y="671560"/>
              <a:ext cx="517818" cy="543201"/>
              <a:chOff x="6144651" y="1250347"/>
              <a:chExt cx="517818" cy="543201"/>
            </a:xfrm>
          </p:grpSpPr>
          <p:sp>
            <p:nvSpPr>
              <p:cNvPr id="133" name="Google Shape;133;p15"/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15"/>
            <p:cNvGrpSpPr/>
            <p:nvPr/>
          </p:nvGrpSpPr>
          <p:grpSpPr>
            <a:xfrm>
              <a:off x="7408052" y="1730897"/>
              <a:ext cx="375229" cy="485788"/>
              <a:chOff x="5377840" y="454547"/>
              <a:chExt cx="375229" cy="485788"/>
            </a:xfrm>
          </p:grpSpPr>
          <p:sp>
            <p:nvSpPr>
              <p:cNvPr id="138" name="Google Shape;138;p15"/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Рисунок 3" descr="Изображение выглядит как рисунок, зарисовка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BB3D828-567F-C89C-958E-7813F2F1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13" b="90000" l="10000" r="90000">
                        <a14:foregroundMark x1="43960" y1="9109" x2="43960" y2="9109"/>
                        <a14:foregroundMark x1="44802" y1="8713" x2="42376" y2="10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6262" y="2420258"/>
            <a:ext cx="2627243" cy="26272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10" y="1831255"/>
            <a:ext cx="8520600" cy="841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grpSp>
        <p:nvGrpSpPr>
          <p:cNvPr id="3" name="Google Shape;107;p15"/>
          <p:cNvGrpSpPr/>
          <p:nvPr/>
        </p:nvGrpSpPr>
        <p:grpSpPr>
          <a:xfrm>
            <a:off x="850763" y="390618"/>
            <a:ext cx="7349725" cy="2707689"/>
            <a:chOff x="975050" y="-87050"/>
            <a:chExt cx="7349725" cy="2303735"/>
          </a:xfrm>
        </p:grpSpPr>
        <p:sp>
          <p:nvSpPr>
            <p:cNvPr id="4" name="Google Shape;108;p15"/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;p15"/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;p15"/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;p15"/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;p15"/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;p15"/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;p15"/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;p15"/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;p15"/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;p15"/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8;p15"/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;p15"/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;p15"/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;p15"/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;p15"/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;p15"/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;p15"/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;p15"/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;p15"/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;p15"/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;p15"/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;p15"/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0;p15"/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1;p15"/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32;p15"/>
            <p:cNvGrpSpPr/>
            <p:nvPr/>
          </p:nvGrpSpPr>
          <p:grpSpPr>
            <a:xfrm>
              <a:off x="5461389" y="711916"/>
              <a:ext cx="389387" cy="514198"/>
              <a:chOff x="6203677" y="1290703"/>
              <a:chExt cx="389387" cy="514198"/>
            </a:xfrm>
          </p:grpSpPr>
          <p:sp>
            <p:nvSpPr>
              <p:cNvPr id="34" name="Google Shape;133;p15"/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4;p15"/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5;p15"/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6;p15"/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37;p15"/>
            <p:cNvGrpSpPr/>
            <p:nvPr/>
          </p:nvGrpSpPr>
          <p:grpSpPr>
            <a:xfrm>
              <a:off x="7408052" y="1730897"/>
              <a:ext cx="375230" cy="485788"/>
              <a:chOff x="5377840" y="454547"/>
              <a:chExt cx="375230" cy="485788"/>
            </a:xfrm>
          </p:grpSpPr>
          <p:sp>
            <p:nvSpPr>
              <p:cNvPr id="30" name="Google Shape;138;p15"/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;p15"/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0;p15"/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1;p15"/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вода, Бирюза, дизайн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20BD6E89-1CB4-61B0-5EC6-86C7C3DF8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8" b="96897" l="3778" r="96556">
                        <a14:foregroundMark x1="30222" y1="6983" x2="31778" y2="5086"/>
                        <a14:foregroundMark x1="31889" y1="4138" x2="30889" y2="5172"/>
                        <a14:foregroundMark x1="27556" y1="2155" x2="31000" y2="1638"/>
                        <a14:foregroundMark x1="84667" y1="61466" x2="83444" y2="65862"/>
                        <a14:foregroundMark x1="70889" y1="81638" x2="70667" y2="84741"/>
                        <a14:foregroundMark x1="78111" y1="94483" x2="82889" y2="95172"/>
                        <a14:foregroundMark x1="95778" y1="74741" x2="96556" y2="79828"/>
                        <a14:foregroundMark x1="19889" y1="41207" x2="15556" y2="45172"/>
                        <a14:foregroundMark x1="12222" y1="35948" x2="11111" y2="41207"/>
                        <a14:foregroundMark x1="16111" y1="36724" x2="42333" y2="45862"/>
                        <a14:foregroundMark x1="42333" y1="45862" x2="29333" y2="48276"/>
                        <a14:foregroundMark x1="6556" y1="45862" x2="7222" y2="50690"/>
                        <a14:foregroundMark x1="11111" y1="45172" x2="11111" y2="48621"/>
                        <a14:foregroundMark x1="9000" y1="47586" x2="5556" y2="77414"/>
                        <a14:foregroundMark x1="5889" y1="60259" x2="6222" y2="82672"/>
                        <a14:foregroundMark x1="6222" y1="82672" x2="21556" y2="92586"/>
                        <a14:foregroundMark x1="21556" y1="92586" x2="35222" y2="92414"/>
                        <a14:foregroundMark x1="35222" y1="92414" x2="36778" y2="92672"/>
                        <a14:foregroundMark x1="36000" y1="90086" x2="52333" y2="90603"/>
                        <a14:foregroundMark x1="52333" y1="90603" x2="53444" y2="91034"/>
                        <a14:foregroundMark x1="45667" y1="94138" x2="26889" y2="96897"/>
                        <a14:foregroundMark x1="3778" y1="89397" x2="6222" y2="95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0722" y="2983087"/>
            <a:ext cx="1564218" cy="20161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91A80-635F-A99B-31CE-52E8712F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399" y="1695331"/>
            <a:ext cx="4498988" cy="865586"/>
          </a:xfrm>
        </p:spPr>
        <p:txBody>
          <a:bodyPr/>
          <a:lstStyle/>
          <a:p>
            <a:r>
              <a:rPr lang="ru-RU" sz="4000" dirty="0"/>
              <a:t>Глазные капли - </a:t>
            </a:r>
          </a:p>
        </p:txBody>
      </p:sp>
      <p:grpSp>
        <p:nvGrpSpPr>
          <p:cNvPr id="3" name="Google Shape;107;p15">
            <a:extLst>
              <a:ext uri="{FF2B5EF4-FFF2-40B4-BE49-F238E27FC236}">
                <a16:creationId xmlns:a16="http://schemas.microsoft.com/office/drawing/2014/main" id="{DCA07A80-597D-8034-872D-52582D44C03D}"/>
              </a:ext>
            </a:extLst>
          </p:cNvPr>
          <p:cNvGrpSpPr/>
          <p:nvPr/>
        </p:nvGrpSpPr>
        <p:grpSpPr>
          <a:xfrm>
            <a:off x="815256" y="268015"/>
            <a:ext cx="7349725" cy="2303735"/>
            <a:chOff x="975050" y="-87050"/>
            <a:chExt cx="7349725" cy="2303735"/>
          </a:xfrm>
        </p:grpSpPr>
        <p:sp>
          <p:nvSpPr>
            <p:cNvPr id="4" name="Google Shape;108;p15">
              <a:extLst>
                <a:ext uri="{FF2B5EF4-FFF2-40B4-BE49-F238E27FC236}">
                  <a16:creationId xmlns:a16="http://schemas.microsoft.com/office/drawing/2014/main" id="{7A2B3988-79E4-91C5-0245-47113285546D}"/>
                </a:ext>
              </a:extLst>
            </p:cNvPr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;p15">
              <a:extLst>
                <a:ext uri="{FF2B5EF4-FFF2-40B4-BE49-F238E27FC236}">
                  <a16:creationId xmlns:a16="http://schemas.microsoft.com/office/drawing/2014/main" id="{3E423331-8B21-4A9B-9B54-0E60573E07D7}"/>
                </a:ext>
              </a:extLst>
            </p:cNvPr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;p15">
              <a:extLst>
                <a:ext uri="{FF2B5EF4-FFF2-40B4-BE49-F238E27FC236}">
                  <a16:creationId xmlns:a16="http://schemas.microsoft.com/office/drawing/2014/main" id="{58994AFE-508F-95FE-8025-7E61E85AC5FB}"/>
                </a:ext>
              </a:extLst>
            </p:cNvPr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1;p15">
              <a:extLst>
                <a:ext uri="{FF2B5EF4-FFF2-40B4-BE49-F238E27FC236}">
                  <a16:creationId xmlns:a16="http://schemas.microsoft.com/office/drawing/2014/main" id="{E6BC171A-5E0B-E4AB-332B-DA8F997FED3D}"/>
                </a:ext>
              </a:extLst>
            </p:cNvPr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;p15">
              <a:extLst>
                <a:ext uri="{FF2B5EF4-FFF2-40B4-BE49-F238E27FC236}">
                  <a16:creationId xmlns:a16="http://schemas.microsoft.com/office/drawing/2014/main" id="{27181E06-7BBA-B3D7-8500-55583AA7D6FF}"/>
                </a:ext>
              </a:extLst>
            </p:cNvPr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;p15">
              <a:extLst>
                <a:ext uri="{FF2B5EF4-FFF2-40B4-BE49-F238E27FC236}">
                  <a16:creationId xmlns:a16="http://schemas.microsoft.com/office/drawing/2014/main" id="{94CB8AF2-E0DB-E2F9-65DE-6EAA2C632808}"/>
                </a:ext>
              </a:extLst>
            </p:cNvPr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4;p15">
              <a:extLst>
                <a:ext uri="{FF2B5EF4-FFF2-40B4-BE49-F238E27FC236}">
                  <a16:creationId xmlns:a16="http://schemas.microsoft.com/office/drawing/2014/main" id="{BC3D02F1-1777-053B-A4BF-93FDC46703A9}"/>
                </a:ext>
              </a:extLst>
            </p:cNvPr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;p15">
              <a:extLst>
                <a:ext uri="{FF2B5EF4-FFF2-40B4-BE49-F238E27FC236}">
                  <a16:creationId xmlns:a16="http://schemas.microsoft.com/office/drawing/2014/main" id="{B6BDEAC1-B999-A740-8C02-EC4F0D8E88A5}"/>
                </a:ext>
              </a:extLst>
            </p:cNvPr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;p15">
              <a:extLst>
                <a:ext uri="{FF2B5EF4-FFF2-40B4-BE49-F238E27FC236}">
                  <a16:creationId xmlns:a16="http://schemas.microsoft.com/office/drawing/2014/main" id="{B0CA3561-7552-13C9-79E5-3D22D0EA120D}"/>
                </a:ext>
              </a:extLst>
            </p:cNvPr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;p15">
              <a:extLst>
                <a:ext uri="{FF2B5EF4-FFF2-40B4-BE49-F238E27FC236}">
                  <a16:creationId xmlns:a16="http://schemas.microsoft.com/office/drawing/2014/main" id="{EDC54E66-2A9F-643F-1EA3-ADBDE7C01862}"/>
                </a:ext>
              </a:extLst>
            </p:cNvPr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8;p15">
              <a:extLst>
                <a:ext uri="{FF2B5EF4-FFF2-40B4-BE49-F238E27FC236}">
                  <a16:creationId xmlns:a16="http://schemas.microsoft.com/office/drawing/2014/main" id="{6DF332FB-42C2-8515-E29F-3557F7722176}"/>
                </a:ext>
              </a:extLst>
            </p:cNvPr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;p15">
              <a:extLst>
                <a:ext uri="{FF2B5EF4-FFF2-40B4-BE49-F238E27FC236}">
                  <a16:creationId xmlns:a16="http://schemas.microsoft.com/office/drawing/2014/main" id="{42D2114C-F3EB-17E8-3CBC-25E91982DF89}"/>
                </a:ext>
              </a:extLst>
            </p:cNvPr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;p15">
              <a:extLst>
                <a:ext uri="{FF2B5EF4-FFF2-40B4-BE49-F238E27FC236}">
                  <a16:creationId xmlns:a16="http://schemas.microsoft.com/office/drawing/2014/main" id="{C2508B5B-9C46-F6F2-FBF5-9B990241E618}"/>
                </a:ext>
              </a:extLst>
            </p:cNvPr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;p15">
              <a:extLst>
                <a:ext uri="{FF2B5EF4-FFF2-40B4-BE49-F238E27FC236}">
                  <a16:creationId xmlns:a16="http://schemas.microsoft.com/office/drawing/2014/main" id="{6A133203-215E-E647-E91D-D910D15D05D7}"/>
                </a:ext>
              </a:extLst>
            </p:cNvPr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2;p15">
              <a:extLst>
                <a:ext uri="{FF2B5EF4-FFF2-40B4-BE49-F238E27FC236}">
                  <a16:creationId xmlns:a16="http://schemas.microsoft.com/office/drawing/2014/main" id="{6F2845C2-45A9-AB24-CEDA-5C180F4E016C}"/>
                </a:ext>
              </a:extLst>
            </p:cNvPr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;p15">
              <a:extLst>
                <a:ext uri="{FF2B5EF4-FFF2-40B4-BE49-F238E27FC236}">
                  <a16:creationId xmlns:a16="http://schemas.microsoft.com/office/drawing/2014/main" id="{AE3FFF0F-F878-3A9A-9949-94EBD34E269B}"/>
                </a:ext>
              </a:extLst>
            </p:cNvPr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;p15">
              <a:extLst>
                <a:ext uri="{FF2B5EF4-FFF2-40B4-BE49-F238E27FC236}">
                  <a16:creationId xmlns:a16="http://schemas.microsoft.com/office/drawing/2014/main" id="{3254D58E-B76F-4071-BA63-4AAAEC1E508F}"/>
                </a:ext>
              </a:extLst>
            </p:cNvPr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;p15">
              <a:extLst>
                <a:ext uri="{FF2B5EF4-FFF2-40B4-BE49-F238E27FC236}">
                  <a16:creationId xmlns:a16="http://schemas.microsoft.com/office/drawing/2014/main" id="{2F71C97C-4BA0-6EFB-D882-9F48298A3F68}"/>
                </a:ext>
              </a:extLst>
            </p:cNvPr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;p15">
              <a:extLst>
                <a:ext uri="{FF2B5EF4-FFF2-40B4-BE49-F238E27FC236}">
                  <a16:creationId xmlns:a16="http://schemas.microsoft.com/office/drawing/2014/main" id="{1A99277C-9DAE-CF3D-E5EB-D9CB72CC67BE}"/>
                </a:ext>
              </a:extLst>
            </p:cNvPr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;p15">
              <a:extLst>
                <a:ext uri="{FF2B5EF4-FFF2-40B4-BE49-F238E27FC236}">
                  <a16:creationId xmlns:a16="http://schemas.microsoft.com/office/drawing/2014/main" id="{7E89BA9A-5CB2-6A2E-7F80-8AA54D6A6ED5}"/>
                </a:ext>
              </a:extLst>
            </p:cNvPr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;p15">
              <a:extLst>
                <a:ext uri="{FF2B5EF4-FFF2-40B4-BE49-F238E27FC236}">
                  <a16:creationId xmlns:a16="http://schemas.microsoft.com/office/drawing/2014/main" id="{38CFE15D-417D-377F-1A7A-BB4E23B59739}"/>
                </a:ext>
              </a:extLst>
            </p:cNvPr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;p15">
              <a:extLst>
                <a:ext uri="{FF2B5EF4-FFF2-40B4-BE49-F238E27FC236}">
                  <a16:creationId xmlns:a16="http://schemas.microsoft.com/office/drawing/2014/main" id="{A147AD7B-FEEA-D1A3-4F0C-BDDE82BF2AE4}"/>
                </a:ext>
              </a:extLst>
            </p:cNvPr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0;p15">
              <a:extLst>
                <a:ext uri="{FF2B5EF4-FFF2-40B4-BE49-F238E27FC236}">
                  <a16:creationId xmlns:a16="http://schemas.microsoft.com/office/drawing/2014/main" id="{99BE6C6A-4CFA-A85D-73CF-48A1027F611B}"/>
                </a:ext>
              </a:extLst>
            </p:cNvPr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1;p15">
              <a:extLst>
                <a:ext uri="{FF2B5EF4-FFF2-40B4-BE49-F238E27FC236}">
                  <a16:creationId xmlns:a16="http://schemas.microsoft.com/office/drawing/2014/main" id="{60C4402B-6556-5768-F708-5A829026B7A8}"/>
                </a:ext>
              </a:extLst>
            </p:cNvPr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32;p15">
              <a:extLst>
                <a:ext uri="{FF2B5EF4-FFF2-40B4-BE49-F238E27FC236}">
                  <a16:creationId xmlns:a16="http://schemas.microsoft.com/office/drawing/2014/main" id="{752BFFB6-863F-5570-85D0-A1CAB4044C75}"/>
                </a:ext>
              </a:extLst>
            </p:cNvPr>
            <p:cNvGrpSpPr/>
            <p:nvPr/>
          </p:nvGrpSpPr>
          <p:grpSpPr>
            <a:xfrm>
              <a:off x="5402363" y="671560"/>
              <a:ext cx="517818" cy="543201"/>
              <a:chOff x="6144651" y="1250347"/>
              <a:chExt cx="517818" cy="543201"/>
            </a:xfrm>
          </p:grpSpPr>
          <p:sp>
            <p:nvSpPr>
              <p:cNvPr id="34" name="Google Shape;133;p15">
                <a:extLst>
                  <a:ext uri="{FF2B5EF4-FFF2-40B4-BE49-F238E27FC236}">
                    <a16:creationId xmlns:a16="http://schemas.microsoft.com/office/drawing/2014/main" id="{21FDCF65-87F4-01A6-459B-BF4723A07B00}"/>
                  </a:ext>
                </a:extLst>
              </p:cNvPr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4;p15">
                <a:extLst>
                  <a:ext uri="{FF2B5EF4-FFF2-40B4-BE49-F238E27FC236}">
                    <a16:creationId xmlns:a16="http://schemas.microsoft.com/office/drawing/2014/main" id="{30A5E36D-6B12-2DEB-DF19-125674B17321}"/>
                  </a:ext>
                </a:extLst>
              </p:cNvPr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5;p15">
                <a:extLst>
                  <a:ext uri="{FF2B5EF4-FFF2-40B4-BE49-F238E27FC236}">
                    <a16:creationId xmlns:a16="http://schemas.microsoft.com/office/drawing/2014/main" id="{0066FCF4-FB66-EDA4-5D3B-B0A0D4D822B5}"/>
                  </a:ext>
                </a:extLst>
              </p:cNvPr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6;p15">
                <a:extLst>
                  <a:ext uri="{FF2B5EF4-FFF2-40B4-BE49-F238E27FC236}">
                    <a16:creationId xmlns:a16="http://schemas.microsoft.com/office/drawing/2014/main" id="{F38ADB28-FE02-0865-C109-2067D922CF76}"/>
                  </a:ext>
                </a:extLst>
              </p:cNvPr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37;p15">
              <a:extLst>
                <a:ext uri="{FF2B5EF4-FFF2-40B4-BE49-F238E27FC236}">
                  <a16:creationId xmlns:a16="http://schemas.microsoft.com/office/drawing/2014/main" id="{85D056F8-8E12-9E05-82C9-FBDEABC38AD0}"/>
                </a:ext>
              </a:extLst>
            </p:cNvPr>
            <p:cNvGrpSpPr/>
            <p:nvPr/>
          </p:nvGrpSpPr>
          <p:grpSpPr>
            <a:xfrm>
              <a:off x="7408052" y="1730897"/>
              <a:ext cx="375229" cy="485788"/>
              <a:chOff x="5377840" y="454547"/>
              <a:chExt cx="375229" cy="485788"/>
            </a:xfrm>
          </p:grpSpPr>
          <p:sp>
            <p:nvSpPr>
              <p:cNvPr id="30" name="Google Shape;138;p15">
                <a:extLst>
                  <a:ext uri="{FF2B5EF4-FFF2-40B4-BE49-F238E27FC236}">
                    <a16:creationId xmlns:a16="http://schemas.microsoft.com/office/drawing/2014/main" id="{E6C39DAC-11AA-96A2-F678-C92934824528}"/>
                  </a:ext>
                </a:extLst>
              </p:cNvPr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;p15">
                <a:extLst>
                  <a:ext uri="{FF2B5EF4-FFF2-40B4-BE49-F238E27FC236}">
                    <a16:creationId xmlns:a16="http://schemas.microsoft.com/office/drawing/2014/main" id="{BE6D0C8B-82EF-CAF1-CCBB-8B6B5BA90516}"/>
                  </a:ext>
                </a:extLst>
              </p:cNvPr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0;p15">
                <a:extLst>
                  <a:ext uri="{FF2B5EF4-FFF2-40B4-BE49-F238E27FC236}">
                    <a16:creationId xmlns:a16="http://schemas.microsoft.com/office/drawing/2014/main" id="{CB29C8BB-BA86-AA24-4CB8-7A1D97C68E2B}"/>
                  </a:ext>
                </a:extLst>
              </p:cNvPr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1;p15">
                <a:extLst>
                  <a:ext uri="{FF2B5EF4-FFF2-40B4-BE49-F238E27FC236}">
                    <a16:creationId xmlns:a16="http://schemas.microsoft.com/office/drawing/2014/main" id="{50E3105D-1FBE-FF37-378A-4412D8088DF5}"/>
                  </a:ext>
                </a:extLst>
              </p:cNvPr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B29225E-CDB7-C0D7-4AA4-8FE610A04B59}"/>
              </a:ext>
            </a:extLst>
          </p:cNvPr>
          <p:cNvSpPr txBox="1"/>
          <p:nvPr/>
        </p:nvSpPr>
        <p:spPr>
          <a:xfrm>
            <a:off x="452257" y="2580097"/>
            <a:ext cx="708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0" dirty="0">
                <a:solidFill>
                  <a:srgbClr val="333333"/>
                </a:solidFill>
                <a:effectLst/>
                <a:latin typeface="Fira Sans Condensed" panose="020B0503050000020004" pitchFamily="34" charset="0"/>
                <a:cs typeface="Times New Roman" panose="02020603050405020304" pitchFamily="18" charset="0"/>
              </a:rPr>
              <a:t>жидкие лекарственные формы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Fira Sans Condensed" panose="020B0503050000020004" pitchFamily="34" charset="0"/>
                <a:cs typeface="Times New Roman" panose="02020603050405020304" pitchFamily="18" charset="0"/>
              </a:rPr>
              <a:t>, представляющие собой истинные растворы, растворы высокомолекулярных соединений, тончайшие суспензии или эмульсии, содержащие одно или более действующих веществ, предназначенные для инстилляции в глаз</a:t>
            </a:r>
            <a:endParaRPr lang="ru-RU" sz="2000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4">
          <a:extLst>
            <a:ext uri="{FF2B5EF4-FFF2-40B4-BE49-F238E27FC236}">
              <a16:creationId xmlns:a16="http://schemas.microsoft.com/office/drawing/2014/main" id="{DB09F7AD-3C2F-167C-9FAA-28D21DFF9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9">
            <a:extLst>
              <a:ext uri="{FF2B5EF4-FFF2-40B4-BE49-F238E27FC236}">
                <a16:creationId xmlns:a16="http://schemas.microsoft.com/office/drawing/2014/main" id="{2F6DB6E4-8EA2-35F8-5390-BA570853A869}"/>
              </a:ext>
            </a:extLst>
          </p:cNvPr>
          <p:cNvCxnSpPr/>
          <p:nvPr/>
        </p:nvCxnSpPr>
        <p:spPr>
          <a:xfrm>
            <a:off x="1958803" y="2666695"/>
            <a:ext cx="5132400" cy="300"/>
          </a:xfrm>
          <a:prstGeom prst="straightConnector1">
            <a:avLst/>
          </a:prstGeom>
          <a:noFill/>
          <a:ln w="762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19">
            <a:extLst>
              <a:ext uri="{FF2B5EF4-FFF2-40B4-BE49-F238E27FC236}">
                <a16:creationId xmlns:a16="http://schemas.microsoft.com/office/drawing/2014/main" id="{6738E275-084A-9DF3-EFD4-2169D5A21F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Требования к глазным каплям.</a:t>
            </a:r>
            <a:endParaRPr dirty="0"/>
          </a:p>
        </p:txBody>
      </p:sp>
      <p:grpSp>
        <p:nvGrpSpPr>
          <p:cNvPr id="357" name="Google Shape;357;p19">
            <a:extLst>
              <a:ext uri="{FF2B5EF4-FFF2-40B4-BE49-F238E27FC236}">
                <a16:creationId xmlns:a16="http://schemas.microsoft.com/office/drawing/2014/main" id="{3EA06F65-386D-C480-D74E-430DAD71A61C}"/>
              </a:ext>
            </a:extLst>
          </p:cNvPr>
          <p:cNvGrpSpPr/>
          <p:nvPr/>
        </p:nvGrpSpPr>
        <p:grpSpPr>
          <a:xfrm>
            <a:off x="6921678" y="1864710"/>
            <a:ext cx="956988" cy="1297515"/>
            <a:chOff x="1000125" y="1713259"/>
            <a:chExt cx="1089839" cy="1477639"/>
          </a:xfrm>
        </p:grpSpPr>
        <p:sp>
          <p:nvSpPr>
            <p:cNvPr id="358" name="Google Shape;358;p19">
              <a:extLst>
                <a:ext uri="{FF2B5EF4-FFF2-40B4-BE49-F238E27FC236}">
                  <a16:creationId xmlns:a16="http://schemas.microsoft.com/office/drawing/2014/main" id="{7C99E193-7B40-9BE5-3C99-0E500D508A5F}"/>
                </a:ext>
              </a:extLst>
            </p:cNvPr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>
              <a:extLst>
                <a:ext uri="{FF2B5EF4-FFF2-40B4-BE49-F238E27FC236}">
                  <a16:creationId xmlns:a16="http://schemas.microsoft.com/office/drawing/2014/main" id="{EB517EDF-89C1-E2BB-6BDB-C3FC4487E110}"/>
                </a:ext>
              </a:extLst>
            </p:cNvPr>
            <p:cNvSpPr/>
            <p:nvPr/>
          </p:nvSpPr>
          <p:spPr>
            <a:xfrm>
              <a:off x="1047625" y="1973525"/>
              <a:ext cx="1009686" cy="282752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>
              <a:extLst>
                <a:ext uri="{FF2B5EF4-FFF2-40B4-BE49-F238E27FC236}">
                  <a16:creationId xmlns:a16="http://schemas.microsoft.com/office/drawing/2014/main" id="{656D83AC-C4BA-C684-632E-367D42614987}"/>
                </a:ext>
              </a:extLst>
            </p:cNvPr>
            <p:cNvSpPr/>
            <p:nvPr/>
          </p:nvSpPr>
          <p:spPr>
            <a:xfrm>
              <a:off x="1013025" y="1713875"/>
              <a:ext cx="1076939" cy="282742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>
              <a:extLst>
                <a:ext uri="{FF2B5EF4-FFF2-40B4-BE49-F238E27FC236}">
                  <a16:creationId xmlns:a16="http://schemas.microsoft.com/office/drawing/2014/main" id="{5D26E2FA-1F81-BA89-8FB6-F3C69826EAFE}"/>
                </a:ext>
              </a:extLst>
            </p:cNvPr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>
              <a:extLst>
                <a:ext uri="{FF2B5EF4-FFF2-40B4-BE49-F238E27FC236}">
                  <a16:creationId xmlns:a16="http://schemas.microsoft.com/office/drawing/2014/main" id="{7AE7CEA9-2CA8-C62C-2DB4-3584894F0C4A}"/>
                </a:ext>
              </a:extLst>
            </p:cNvPr>
            <p:cNvSpPr/>
            <p:nvPr/>
          </p:nvSpPr>
          <p:spPr>
            <a:xfrm>
              <a:off x="1047625" y="1996550"/>
              <a:ext cx="426992" cy="1194348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>
              <a:extLst>
                <a:ext uri="{FF2B5EF4-FFF2-40B4-BE49-F238E27FC236}">
                  <a16:creationId xmlns:a16="http://schemas.microsoft.com/office/drawing/2014/main" id="{B897A6B5-1403-3A52-F45C-67D136D30F22}"/>
                </a:ext>
              </a:extLst>
            </p:cNvPr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>
              <a:extLst>
                <a:ext uri="{FF2B5EF4-FFF2-40B4-BE49-F238E27FC236}">
                  <a16:creationId xmlns:a16="http://schemas.microsoft.com/office/drawing/2014/main" id="{68E082A6-C7EA-1FFD-F89E-5F22250DCFBD}"/>
                </a:ext>
              </a:extLst>
            </p:cNvPr>
            <p:cNvSpPr/>
            <p:nvPr/>
          </p:nvSpPr>
          <p:spPr>
            <a:xfrm>
              <a:off x="1897344" y="1713259"/>
              <a:ext cx="78898" cy="282742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>
              <a:extLst>
                <a:ext uri="{FF2B5EF4-FFF2-40B4-BE49-F238E27FC236}">
                  <a16:creationId xmlns:a16="http://schemas.microsoft.com/office/drawing/2014/main" id="{1BE0597B-6A0A-E4C3-63CF-0C756D7D8749}"/>
                </a:ext>
              </a:extLst>
            </p:cNvPr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9">
            <a:extLst>
              <a:ext uri="{FF2B5EF4-FFF2-40B4-BE49-F238E27FC236}">
                <a16:creationId xmlns:a16="http://schemas.microsoft.com/office/drawing/2014/main" id="{16FB9320-0DBF-0E5B-35FA-E71C5CEAD1E8}"/>
              </a:ext>
            </a:extLst>
          </p:cNvPr>
          <p:cNvGrpSpPr/>
          <p:nvPr/>
        </p:nvGrpSpPr>
        <p:grpSpPr>
          <a:xfrm>
            <a:off x="3147718" y="1855356"/>
            <a:ext cx="956988" cy="1306847"/>
            <a:chOff x="1000125" y="1702606"/>
            <a:chExt cx="1089839" cy="1488267"/>
          </a:xfrm>
        </p:grpSpPr>
        <p:sp>
          <p:nvSpPr>
            <p:cNvPr id="367" name="Google Shape;367;p19">
              <a:extLst>
                <a:ext uri="{FF2B5EF4-FFF2-40B4-BE49-F238E27FC236}">
                  <a16:creationId xmlns:a16="http://schemas.microsoft.com/office/drawing/2014/main" id="{F4B83B31-0A3C-A180-541D-73D678E227E8}"/>
                </a:ext>
              </a:extLst>
            </p:cNvPr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>
              <a:extLst>
                <a:ext uri="{FF2B5EF4-FFF2-40B4-BE49-F238E27FC236}">
                  <a16:creationId xmlns:a16="http://schemas.microsoft.com/office/drawing/2014/main" id="{8DA934B5-B54B-F40A-61EC-0F180022E885}"/>
                </a:ext>
              </a:extLst>
            </p:cNvPr>
            <p:cNvSpPr/>
            <p:nvPr/>
          </p:nvSpPr>
          <p:spPr>
            <a:xfrm>
              <a:off x="1047625" y="1983575"/>
              <a:ext cx="1009686" cy="272695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>
              <a:extLst>
                <a:ext uri="{FF2B5EF4-FFF2-40B4-BE49-F238E27FC236}">
                  <a16:creationId xmlns:a16="http://schemas.microsoft.com/office/drawing/2014/main" id="{CF45AB13-BDA8-8C78-1E31-ED7235DC01E1}"/>
                </a:ext>
              </a:extLst>
            </p:cNvPr>
            <p:cNvSpPr/>
            <p:nvPr/>
          </p:nvSpPr>
          <p:spPr>
            <a:xfrm>
              <a:off x="1013025" y="1713875"/>
              <a:ext cx="1076939" cy="282754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>
              <a:extLst>
                <a:ext uri="{FF2B5EF4-FFF2-40B4-BE49-F238E27FC236}">
                  <a16:creationId xmlns:a16="http://schemas.microsoft.com/office/drawing/2014/main" id="{F10F5152-213B-6650-FCD4-F0453A84A699}"/>
                </a:ext>
              </a:extLst>
            </p:cNvPr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>
              <a:extLst>
                <a:ext uri="{FF2B5EF4-FFF2-40B4-BE49-F238E27FC236}">
                  <a16:creationId xmlns:a16="http://schemas.microsoft.com/office/drawing/2014/main" id="{3A13E8BF-3830-3332-F21B-1BC7FB9F4190}"/>
                </a:ext>
              </a:extLst>
            </p:cNvPr>
            <p:cNvSpPr/>
            <p:nvPr/>
          </p:nvSpPr>
          <p:spPr>
            <a:xfrm>
              <a:off x="1047633" y="1996558"/>
              <a:ext cx="426992" cy="1194301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>
              <a:extLst>
                <a:ext uri="{FF2B5EF4-FFF2-40B4-BE49-F238E27FC236}">
                  <a16:creationId xmlns:a16="http://schemas.microsoft.com/office/drawing/2014/main" id="{D82363A2-00CD-CE1D-25B0-A2F063AD151A}"/>
                </a:ext>
              </a:extLst>
            </p:cNvPr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>
              <a:extLst>
                <a:ext uri="{FF2B5EF4-FFF2-40B4-BE49-F238E27FC236}">
                  <a16:creationId xmlns:a16="http://schemas.microsoft.com/office/drawing/2014/main" id="{D63777EF-1566-4A86-CC9D-5EA196D40E37}"/>
                </a:ext>
              </a:extLst>
            </p:cNvPr>
            <p:cNvSpPr/>
            <p:nvPr/>
          </p:nvSpPr>
          <p:spPr>
            <a:xfrm>
              <a:off x="1897344" y="1702606"/>
              <a:ext cx="78898" cy="294038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>
              <a:extLst>
                <a:ext uri="{FF2B5EF4-FFF2-40B4-BE49-F238E27FC236}">
                  <a16:creationId xmlns:a16="http://schemas.microsoft.com/office/drawing/2014/main" id="{D1691AC2-BA15-DFB2-CDA6-B1A692BE2D00}"/>
                </a:ext>
              </a:extLst>
            </p:cNvPr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9">
            <a:extLst>
              <a:ext uri="{FF2B5EF4-FFF2-40B4-BE49-F238E27FC236}">
                <a16:creationId xmlns:a16="http://schemas.microsoft.com/office/drawing/2014/main" id="{ACB3ABC7-2BF7-48A0-47AD-9DE097ADAA56}"/>
              </a:ext>
            </a:extLst>
          </p:cNvPr>
          <p:cNvGrpSpPr/>
          <p:nvPr/>
        </p:nvGrpSpPr>
        <p:grpSpPr>
          <a:xfrm>
            <a:off x="5036664" y="1855356"/>
            <a:ext cx="956988" cy="1306847"/>
            <a:chOff x="1000125" y="1702607"/>
            <a:chExt cx="1089839" cy="1488266"/>
          </a:xfrm>
        </p:grpSpPr>
        <p:sp>
          <p:nvSpPr>
            <p:cNvPr id="376" name="Google Shape;376;p19">
              <a:extLst>
                <a:ext uri="{FF2B5EF4-FFF2-40B4-BE49-F238E27FC236}">
                  <a16:creationId xmlns:a16="http://schemas.microsoft.com/office/drawing/2014/main" id="{A1A38FAA-34EE-1F0E-2595-EC658872602D}"/>
                </a:ext>
              </a:extLst>
            </p:cNvPr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>
              <a:extLst>
                <a:ext uri="{FF2B5EF4-FFF2-40B4-BE49-F238E27FC236}">
                  <a16:creationId xmlns:a16="http://schemas.microsoft.com/office/drawing/2014/main" id="{BF17934D-F918-7794-D86F-0C4664A306DA}"/>
                </a:ext>
              </a:extLst>
            </p:cNvPr>
            <p:cNvSpPr/>
            <p:nvPr/>
          </p:nvSpPr>
          <p:spPr>
            <a:xfrm>
              <a:off x="1047625" y="1895476"/>
              <a:ext cx="1009686" cy="360799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>
              <a:extLst>
                <a:ext uri="{FF2B5EF4-FFF2-40B4-BE49-F238E27FC236}">
                  <a16:creationId xmlns:a16="http://schemas.microsoft.com/office/drawing/2014/main" id="{F0E27913-5F85-CC70-8F34-67AB3B2942D1}"/>
                </a:ext>
              </a:extLst>
            </p:cNvPr>
            <p:cNvSpPr/>
            <p:nvPr/>
          </p:nvSpPr>
          <p:spPr>
            <a:xfrm>
              <a:off x="1013025" y="1713875"/>
              <a:ext cx="1076939" cy="282742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>
              <a:extLst>
                <a:ext uri="{FF2B5EF4-FFF2-40B4-BE49-F238E27FC236}">
                  <a16:creationId xmlns:a16="http://schemas.microsoft.com/office/drawing/2014/main" id="{FDBAAFB9-105B-6391-59AE-7CBAF42592C1}"/>
                </a:ext>
              </a:extLst>
            </p:cNvPr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>
              <a:extLst>
                <a:ext uri="{FF2B5EF4-FFF2-40B4-BE49-F238E27FC236}">
                  <a16:creationId xmlns:a16="http://schemas.microsoft.com/office/drawing/2014/main" id="{18498B4F-FA2A-AFCB-C3F3-6B518B69CDC7}"/>
                </a:ext>
              </a:extLst>
            </p:cNvPr>
            <p:cNvSpPr/>
            <p:nvPr/>
          </p:nvSpPr>
          <p:spPr>
            <a:xfrm>
              <a:off x="1047633" y="1996558"/>
              <a:ext cx="426992" cy="1194301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>
              <a:extLst>
                <a:ext uri="{FF2B5EF4-FFF2-40B4-BE49-F238E27FC236}">
                  <a16:creationId xmlns:a16="http://schemas.microsoft.com/office/drawing/2014/main" id="{B50D8450-2E2E-0849-B376-5A3C25AF2545}"/>
                </a:ext>
              </a:extLst>
            </p:cNvPr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>
              <a:extLst>
                <a:ext uri="{FF2B5EF4-FFF2-40B4-BE49-F238E27FC236}">
                  <a16:creationId xmlns:a16="http://schemas.microsoft.com/office/drawing/2014/main" id="{0AFAC908-3A04-A8E8-356E-20B248183111}"/>
                </a:ext>
              </a:extLst>
            </p:cNvPr>
            <p:cNvSpPr/>
            <p:nvPr/>
          </p:nvSpPr>
          <p:spPr>
            <a:xfrm>
              <a:off x="1897351" y="1702607"/>
              <a:ext cx="85133" cy="294038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>
              <a:extLst>
                <a:ext uri="{FF2B5EF4-FFF2-40B4-BE49-F238E27FC236}">
                  <a16:creationId xmlns:a16="http://schemas.microsoft.com/office/drawing/2014/main" id="{9A46202C-7178-B310-A95B-C69D88FCC2A4}"/>
                </a:ext>
              </a:extLst>
            </p:cNvPr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9">
            <a:extLst>
              <a:ext uri="{FF2B5EF4-FFF2-40B4-BE49-F238E27FC236}">
                <a16:creationId xmlns:a16="http://schemas.microsoft.com/office/drawing/2014/main" id="{0D48B312-CD72-B96E-936D-1B261EFFE784}"/>
              </a:ext>
            </a:extLst>
          </p:cNvPr>
          <p:cNvSpPr txBox="1"/>
          <p:nvPr/>
        </p:nvSpPr>
        <p:spPr>
          <a:xfrm>
            <a:off x="3383701" y="2418788"/>
            <a:ext cx="5061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5" name="Google Shape;385;p19">
            <a:extLst>
              <a:ext uri="{FF2B5EF4-FFF2-40B4-BE49-F238E27FC236}">
                <a16:creationId xmlns:a16="http://schemas.microsoft.com/office/drawing/2014/main" id="{53B3899E-14C0-E531-7737-796E673374B4}"/>
              </a:ext>
            </a:extLst>
          </p:cNvPr>
          <p:cNvSpPr txBox="1"/>
          <p:nvPr/>
        </p:nvSpPr>
        <p:spPr>
          <a:xfrm>
            <a:off x="5273151" y="2418801"/>
            <a:ext cx="5061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6" name="Google Shape;386;p19">
            <a:extLst>
              <a:ext uri="{FF2B5EF4-FFF2-40B4-BE49-F238E27FC236}">
                <a16:creationId xmlns:a16="http://schemas.microsoft.com/office/drawing/2014/main" id="{65FCC44E-F990-83CA-2DF2-22D34A768FFA}"/>
              </a:ext>
            </a:extLst>
          </p:cNvPr>
          <p:cNvSpPr txBox="1"/>
          <p:nvPr/>
        </p:nvSpPr>
        <p:spPr>
          <a:xfrm>
            <a:off x="7170939" y="2418797"/>
            <a:ext cx="4680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2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87" name="Google Shape;387;p19">
            <a:extLst>
              <a:ext uri="{FF2B5EF4-FFF2-40B4-BE49-F238E27FC236}">
                <a16:creationId xmlns:a16="http://schemas.microsoft.com/office/drawing/2014/main" id="{E78836EE-5891-94A4-20DD-3A7AEDBB9952}"/>
              </a:ext>
            </a:extLst>
          </p:cNvPr>
          <p:cNvGrpSpPr/>
          <p:nvPr/>
        </p:nvGrpSpPr>
        <p:grpSpPr>
          <a:xfrm>
            <a:off x="1269078" y="1864710"/>
            <a:ext cx="956988" cy="1306847"/>
            <a:chOff x="1000125" y="1702606"/>
            <a:chExt cx="1089839" cy="1488267"/>
          </a:xfrm>
        </p:grpSpPr>
        <p:sp>
          <p:nvSpPr>
            <p:cNvPr id="388" name="Google Shape;388;p19">
              <a:extLst>
                <a:ext uri="{FF2B5EF4-FFF2-40B4-BE49-F238E27FC236}">
                  <a16:creationId xmlns:a16="http://schemas.microsoft.com/office/drawing/2014/main" id="{0A50C273-9CE5-3DB9-24E6-28816BD052C5}"/>
                </a:ext>
              </a:extLst>
            </p:cNvPr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>
              <a:extLst>
                <a:ext uri="{FF2B5EF4-FFF2-40B4-BE49-F238E27FC236}">
                  <a16:creationId xmlns:a16="http://schemas.microsoft.com/office/drawing/2014/main" id="{B1915E97-2B64-6753-B675-AA23C280C829}"/>
                </a:ext>
              </a:extLst>
            </p:cNvPr>
            <p:cNvSpPr/>
            <p:nvPr/>
          </p:nvSpPr>
          <p:spPr>
            <a:xfrm>
              <a:off x="1047625" y="1973525"/>
              <a:ext cx="1009686" cy="282752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>
              <a:extLst>
                <a:ext uri="{FF2B5EF4-FFF2-40B4-BE49-F238E27FC236}">
                  <a16:creationId xmlns:a16="http://schemas.microsoft.com/office/drawing/2014/main" id="{ADDB612A-9C32-4B6E-E2F1-05C164B0D5E3}"/>
                </a:ext>
              </a:extLst>
            </p:cNvPr>
            <p:cNvSpPr/>
            <p:nvPr/>
          </p:nvSpPr>
          <p:spPr>
            <a:xfrm>
              <a:off x="1013025" y="1713875"/>
              <a:ext cx="1076939" cy="282742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>
              <a:extLst>
                <a:ext uri="{FF2B5EF4-FFF2-40B4-BE49-F238E27FC236}">
                  <a16:creationId xmlns:a16="http://schemas.microsoft.com/office/drawing/2014/main" id="{EF55F8AF-8007-843F-1892-273025EBA8ED}"/>
                </a:ext>
              </a:extLst>
            </p:cNvPr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>
              <a:extLst>
                <a:ext uri="{FF2B5EF4-FFF2-40B4-BE49-F238E27FC236}">
                  <a16:creationId xmlns:a16="http://schemas.microsoft.com/office/drawing/2014/main" id="{15559C16-AC56-3C96-F279-63F6E5334630}"/>
                </a:ext>
              </a:extLst>
            </p:cNvPr>
            <p:cNvSpPr/>
            <p:nvPr/>
          </p:nvSpPr>
          <p:spPr>
            <a:xfrm>
              <a:off x="1047633" y="1996558"/>
              <a:ext cx="426992" cy="1194301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>
              <a:extLst>
                <a:ext uri="{FF2B5EF4-FFF2-40B4-BE49-F238E27FC236}">
                  <a16:creationId xmlns:a16="http://schemas.microsoft.com/office/drawing/2014/main" id="{918F14FD-5A9F-06F6-6AF5-0BF6829C4C76}"/>
                </a:ext>
              </a:extLst>
            </p:cNvPr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>
              <a:extLst>
                <a:ext uri="{FF2B5EF4-FFF2-40B4-BE49-F238E27FC236}">
                  <a16:creationId xmlns:a16="http://schemas.microsoft.com/office/drawing/2014/main" id="{03974FAC-111A-B7B3-10E1-41B762258887}"/>
                </a:ext>
              </a:extLst>
            </p:cNvPr>
            <p:cNvSpPr/>
            <p:nvPr/>
          </p:nvSpPr>
          <p:spPr>
            <a:xfrm>
              <a:off x="1897337" y="1702606"/>
              <a:ext cx="78926" cy="294038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>
              <a:extLst>
                <a:ext uri="{FF2B5EF4-FFF2-40B4-BE49-F238E27FC236}">
                  <a16:creationId xmlns:a16="http://schemas.microsoft.com/office/drawing/2014/main" id="{F148C199-3543-51D7-00F7-4C705ABE06EA}"/>
                </a:ext>
              </a:extLst>
            </p:cNvPr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9">
            <a:extLst>
              <a:ext uri="{FF2B5EF4-FFF2-40B4-BE49-F238E27FC236}">
                <a16:creationId xmlns:a16="http://schemas.microsoft.com/office/drawing/2014/main" id="{A639789E-B3E3-343D-9681-4DE47D612255}"/>
              </a:ext>
            </a:extLst>
          </p:cNvPr>
          <p:cNvSpPr txBox="1"/>
          <p:nvPr/>
        </p:nvSpPr>
        <p:spPr>
          <a:xfrm>
            <a:off x="1509889" y="2418797"/>
            <a:ext cx="4680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97" name="Google Shape;397;p19">
            <a:extLst>
              <a:ext uri="{FF2B5EF4-FFF2-40B4-BE49-F238E27FC236}">
                <a16:creationId xmlns:a16="http://schemas.microsoft.com/office/drawing/2014/main" id="{0A4BB1A4-D514-ED8C-7DA2-496AA0A85C38}"/>
              </a:ext>
            </a:extLst>
          </p:cNvPr>
          <p:cNvGrpSpPr/>
          <p:nvPr/>
        </p:nvGrpSpPr>
        <p:grpSpPr>
          <a:xfrm>
            <a:off x="809507" y="3252352"/>
            <a:ext cx="1897439" cy="844282"/>
            <a:chOff x="6732147" y="1742218"/>
            <a:chExt cx="1885186" cy="844282"/>
          </a:xfrm>
        </p:grpSpPr>
        <p:sp>
          <p:nvSpPr>
            <p:cNvPr id="398" name="Google Shape;398;p19">
              <a:extLst>
                <a:ext uri="{FF2B5EF4-FFF2-40B4-BE49-F238E27FC236}">
                  <a16:creationId xmlns:a16="http://schemas.microsoft.com/office/drawing/2014/main" id="{1FAFDC13-CEAC-67DC-6938-444F566CBD08}"/>
                </a:ext>
              </a:extLst>
            </p:cNvPr>
            <p:cNvSpPr txBox="1"/>
            <p:nvPr/>
          </p:nvSpPr>
          <p:spPr>
            <a:xfrm>
              <a:off x="6765433" y="1742218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 err="1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Апирогенность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9" name="Google Shape;399;p19">
              <a:extLst>
                <a:ext uri="{FF2B5EF4-FFF2-40B4-BE49-F238E27FC236}">
                  <a16:creationId xmlns:a16="http://schemas.microsoft.com/office/drawing/2014/main" id="{6AACB6DF-E8EE-29D3-9BB3-D9E6EAE23704}"/>
                </a:ext>
              </a:extLst>
            </p:cNvPr>
            <p:cNvSpPr txBox="1"/>
            <p:nvPr/>
          </p:nvSpPr>
          <p:spPr>
            <a:xfrm>
              <a:off x="6732147" y="2065400"/>
              <a:ext cx="18519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latin typeface="Fira Sans Condensed" panose="020B0503050000020004" pitchFamily="34" charset="0"/>
                  <a:ea typeface="Roboto"/>
                  <a:cs typeface="Times New Roman" panose="02020603050405020304" pitchFamily="18" charset="0"/>
                  <a:sym typeface="Roboto"/>
                </a:rPr>
                <a:t>Отсутствие пирогенных веществ</a:t>
              </a:r>
              <a:endParaRPr sz="1300" dirty="0">
                <a:latin typeface="Fira Sans Condensed" panose="020B0503050000020004" pitchFamily="34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00" name="Google Shape;400;p19">
            <a:extLst>
              <a:ext uri="{FF2B5EF4-FFF2-40B4-BE49-F238E27FC236}">
                <a16:creationId xmlns:a16="http://schemas.microsoft.com/office/drawing/2014/main" id="{6B838E74-210A-6005-31EC-4AFFEE9BF11C}"/>
              </a:ext>
            </a:extLst>
          </p:cNvPr>
          <p:cNvGrpSpPr/>
          <p:nvPr/>
        </p:nvGrpSpPr>
        <p:grpSpPr>
          <a:xfrm>
            <a:off x="2529076" y="3224748"/>
            <a:ext cx="2386778" cy="859526"/>
            <a:chOff x="6588364" y="1720659"/>
            <a:chExt cx="2371365" cy="737017"/>
          </a:xfrm>
        </p:grpSpPr>
        <p:sp>
          <p:nvSpPr>
            <p:cNvPr id="401" name="Google Shape;401;p19">
              <a:extLst>
                <a:ext uri="{FF2B5EF4-FFF2-40B4-BE49-F238E27FC236}">
                  <a16:creationId xmlns:a16="http://schemas.microsoft.com/office/drawing/2014/main" id="{51FBA881-72EC-17AC-2A2F-84D90849E97D}"/>
                </a:ext>
              </a:extLst>
            </p:cNvPr>
            <p:cNvSpPr txBox="1"/>
            <p:nvPr/>
          </p:nvSpPr>
          <p:spPr>
            <a:xfrm>
              <a:off x="6812332" y="1720659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Стерильность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2" name="Google Shape;402;p19">
              <a:extLst>
                <a:ext uri="{FF2B5EF4-FFF2-40B4-BE49-F238E27FC236}">
                  <a16:creationId xmlns:a16="http://schemas.microsoft.com/office/drawing/2014/main" id="{0F93AE48-3221-0FED-EA77-6BF10D79D830}"/>
                </a:ext>
              </a:extLst>
            </p:cNvPr>
            <p:cNvSpPr txBox="1"/>
            <p:nvPr/>
          </p:nvSpPr>
          <p:spPr>
            <a:xfrm>
              <a:off x="6588364" y="2054806"/>
              <a:ext cx="2371365" cy="402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latin typeface="Fira Sans Condensed" panose="020B0503050000020004" pitchFamily="34" charset="0"/>
                  <a:cs typeface="Times New Roman" panose="02020603050405020304" pitchFamily="18" charset="0"/>
                </a:rPr>
                <a:t>О</a:t>
              </a:r>
              <a:r>
                <a:rPr lang="ru-RU" sz="1300" b="0" i="0" dirty="0">
                  <a:solidFill>
                    <a:srgbClr val="000000"/>
                  </a:solidFill>
                  <a:effectLst/>
                  <a:latin typeface="Fira Sans Condensed" panose="020B0503050000020004" pitchFamily="34" charset="0"/>
                  <a:cs typeface="Times New Roman" panose="02020603050405020304" pitchFamily="18" charset="0"/>
                </a:rPr>
                <a:t>тсутствие любых форм всех видов микроорганизмов</a:t>
              </a:r>
              <a:endParaRPr sz="1300" dirty="0">
                <a:latin typeface="Fira Sans Condensed" panose="020B0503050000020004" pitchFamily="34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03" name="Google Shape;403;p19">
            <a:extLst>
              <a:ext uri="{FF2B5EF4-FFF2-40B4-BE49-F238E27FC236}">
                <a16:creationId xmlns:a16="http://schemas.microsoft.com/office/drawing/2014/main" id="{2223450E-3CC8-4AE9-3AA6-1D50E55D5E28}"/>
              </a:ext>
            </a:extLst>
          </p:cNvPr>
          <p:cNvGrpSpPr/>
          <p:nvPr/>
        </p:nvGrpSpPr>
        <p:grpSpPr>
          <a:xfrm>
            <a:off x="4592054" y="3224749"/>
            <a:ext cx="2231836" cy="897227"/>
            <a:chOff x="6608615" y="1766080"/>
            <a:chExt cx="2217424" cy="897227"/>
          </a:xfrm>
        </p:grpSpPr>
        <p:sp>
          <p:nvSpPr>
            <p:cNvPr id="404" name="Google Shape;404;p19">
              <a:extLst>
                <a:ext uri="{FF2B5EF4-FFF2-40B4-BE49-F238E27FC236}">
                  <a16:creationId xmlns:a16="http://schemas.microsoft.com/office/drawing/2014/main" id="{53D9E712-C7DD-06B6-540E-1B324046A075}"/>
                </a:ext>
              </a:extLst>
            </p:cNvPr>
            <p:cNvSpPr txBox="1"/>
            <p:nvPr/>
          </p:nvSpPr>
          <p:spPr>
            <a:xfrm>
              <a:off x="6786887" y="1766080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Стабильность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5" name="Google Shape;405;p19">
              <a:extLst>
                <a:ext uri="{FF2B5EF4-FFF2-40B4-BE49-F238E27FC236}">
                  <a16:creationId xmlns:a16="http://schemas.microsoft.com/office/drawing/2014/main" id="{C67F29E9-E146-121D-6FF9-FA552A2878FE}"/>
                </a:ext>
              </a:extLst>
            </p:cNvPr>
            <p:cNvSpPr txBox="1"/>
            <p:nvPr/>
          </p:nvSpPr>
          <p:spPr>
            <a:xfrm>
              <a:off x="6608615" y="2142207"/>
              <a:ext cx="2217424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latin typeface="Fira Sans Condensed" panose="020B0503050000020004" pitchFamily="34" charset="0"/>
                  <a:cs typeface="Times New Roman" panose="02020603050405020304" pitchFamily="18" charset="0"/>
                </a:rPr>
                <a:t>С</a:t>
              </a:r>
              <a:r>
                <a:rPr lang="ru-RU" sz="1300" b="0" i="0" dirty="0">
                  <a:solidFill>
                    <a:srgbClr val="000000"/>
                  </a:solidFill>
                  <a:effectLst/>
                  <a:latin typeface="Fira Sans Condensed" panose="020B0503050000020004" pitchFamily="34" charset="0"/>
                  <a:cs typeface="Times New Roman" panose="02020603050405020304" pitchFamily="18" charset="0"/>
                </a:rPr>
                <a:t>оответствие всем требованиям НД</a:t>
              </a:r>
              <a:endParaRPr sz="1300" dirty="0">
                <a:latin typeface="Fira Sans Condensed" panose="020B0503050000020004" pitchFamily="34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06" name="Google Shape;406;p19">
            <a:extLst>
              <a:ext uri="{FF2B5EF4-FFF2-40B4-BE49-F238E27FC236}">
                <a16:creationId xmlns:a16="http://schemas.microsoft.com/office/drawing/2014/main" id="{CA01ABB2-4A99-2EAC-966D-7A9E21F3663F}"/>
              </a:ext>
            </a:extLst>
          </p:cNvPr>
          <p:cNvGrpSpPr/>
          <p:nvPr/>
        </p:nvGrpSpPr>
        <p:grpSpPr>
          <a:xfrm>
            <a:off x="6449534" y="3236976"/>
            <a:ext cx="2110263" cy="845663"/>
            <a:chOff x="6566778" y="1693346"/>
            <a:chExt cx="2096635" cy="845663"/>
          </a:xfrm>
        </p:grpSpPr>
        <p:sp>
          <p:nvSpPr>
            <p:cNvPr id="407" name="Google Shape;407;p19">
              <a:extLst>
                <a:ext uri="{FF2B5EF4-FFF2-40B4-BE49-F238E27FC236}">
                  <a16:creationId xmlns:a16="http://schemas.microsoft.com/office/drawing/2014/main" id="{C28B0230-327A-D319-EE2F-E1011BBA14DD}"/>
                </a:ext>
              </a:extLst>
            </p:cNvPr>
            <p:cNvSpPr txBox="1"/>
            <p:nvPr/>
          </p:nvSpPr>
          <p:spPr>
            <a:xfrm>
              <a:off x="6655952" y="1693346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Чистота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8" name="Google Shape;408;p19">
              <a:extLst>
                <a:ext uri="{FF2B5EF4-FFF2-40B4-BE49-F238E27FC236}">
                  <a16:creationId xmlns:a16="http://schemas.microsoft.com/office/drawing/2014/main" id="{17B045BD-AB27-0B24-6B48-6E8DFDAE8B34}"/>
                </a:ext>
              </a:extLst>
            </p:cNvPr>
            <p:cNvSpPr txBox="1"/>
            <p:nvPr/>
          </p:nvSpPr>
          <p:spPr>
            <a:xfrm>
              <a:off x="6566778" y="2017909"/>
              <a:ext cx="2096635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dirty="0">
                  <a:latin typeface="Fira Sans Condensed" panose="020B0503050000020004" pitchFamily="34" charset="0"/>
                  <a:ea typeface="Roboto"/>
                  <a:cs typeface="Times New Roman" panose="02020603050405020304" pitchFamily="18" charset="0"/>
                  <a:sym typeface="Roboto"/>
                </a:rPr>
                <a:t>Отсутствие механических включений</a:t>
              </a:r>
              <a:endParaRPr sz="1300" dirty="0">
                <a:latin typeface="Fira Sans Condensed" panose="020B0503050000020004" pitchFamily="34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06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9"/>
          <p:cNvCxnSpPr>
            <a:cxnSpLocks/>
          </p:cNvCxnSpPr>
          <p:nvPr/>
        </p:nvCxnSpPr>
        <p:spPr>
          <a:xfrm flipV="1">
            <a:off x="1958803" y="2637808"/>
            <a:ext cx="4638348" cy="28887"/>
          </a:xfrm>
          <a:prstGeom prst="straightConnector1">
            <a:avLst/>
          </a:prstGeom>
          <a:noFill/>
          <a:ln w="762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Google Shape;356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Требования к глазным каплям.</a:t>
            </a:r>
            <a:endParaRPr dirty="0"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4029022" y="1852268"/>
            <a:ext cx="956988" cy="1306847"/>
            <a:chOff x="1000125" y="1702606"/>
            <a:chExt cx="1089839" cy="1488267"/>
          </a:xfrm>
        </p:grpSpPr>
        <p:sp>
          <p:nvSpPr>
            <p:cNvPr id="367" name="Google Shape;367;p19"/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047625" y="1983575"/>
              <a:ext cx="1009686" cy="272695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013025" y="1713875"/>
              <a:ext cx="1076939" cy="282754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047633" y="1996558"/>
              <a:ext cx="426992" cy="1194301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897344" y="1702606"/>
              <a:ext cx="78898" cy="294038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9"/>
          <p:cNvGrpSpPr/>
          <p:nvPr/>
        </p:nvGrpSpPr>
        <p:grpSpPr>
          <a:xfrm>
            <a:off x="6555441" y="1855344"/>
            <a:ext cx="956988" cy="1306847"/>
            <a:chOff x="1000125" y="1702607"/>
            <a:chExt cx="1089839" cy="1488266"/>
          </a:xfrm>
        </p:grpSpPr>
        <p:sp>
          <p:nvSpPr>
            <p:cNvPr id="376" name="Google Shape;376;p19"/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047625" y="1895476"/>
              <a:ext cx="1009686" cy="360799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013025" y="1713875"/>
              <a:ext cx="1076939" cy="282742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047633" y="1996558"/>
              <a:ext cx="426992" cy="1194301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1897351" y="1702607"/>
              <a:ext cx="85133" cy="294038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9"/>
          <p:cNvSpPr txBox="1"/>
          <p:nvPr/>
        </p:nvSpPr>
        <p:spPr>
          <a:xfrm>
            <a:off x="4239450" y="2431075"/>
            <a:ext cx="5061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</a:t>
            </a:r>
            <a:r>
              <a:rPr lang="ru-RU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endParaRPr sz="2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6820703" y="2430059"/>
            <a:ext cx="4680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</a:t>
            </a:r>
            <a:r>
              <a:rPr lang="ru-RU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</a:t>
            </a:r>
            <a:endParaRPr sz="2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87" name="Google Shape;387;p19"/>
          <p:cNvGrpSpPr/>
          <p:nvPr/>
        </p:nvGrpSpPr>
        <p:grpSpPr>
          <a:xfrm>
            <a:off x="1445978" y="1865226"/>
            <a:ext cx="956988" cy="1306847"/>
            <a:chOff x="1000125" y="1702606"/>
            <a:chExt cx="1089839" cy="1488267"/>
          </a:xfrm>
        </p:grpSpPr>
        <p:sp>
          <p:nvSpPr>
            <p:cNvPr id="388" name="Google Shape;388;p19"/>
            <p:cNvSpPr/>
            <p:nvPr/>
          </p:nvSpPr>
          <p:spPr>
            <a:xfrm>
              <a:off x="1047625" y="3009900"/>
              <a:ext cx="1009686" cy="180973"/>
            </a:xfrm>
            <a:custGeom>
              <a:avLst/>
              <a:gdLst/>
              <a:ahLst/>
              <a:cxnLst/>
              <a:rect l="l" t="t" r="r" b="b"/>
              <a:pathLst>
                <a:path w="15959" h="2646" extrusionOk="0">
                  <a:moveTo>
                    <a:pt x="0" y="1"/>
                  </a:moveTo>
                  <a:lnTo>
                    <a:pt x="0" y="183"/>
                  </a:lnTo>
                  <a:cubicBezTo>
                    <a:pt x="0" y="1551"/>
                    <a:pt x="851" y="2645"/>
                    <a:pt x="1946" y="2645"/>
                  </a:cubicBezTo>
                  <a:lnTo>
                    <a:pt x="14013" y="2645"/>
                  </a:lnTo>
                  <a:cubicBezTo>
                    <a:pt x="15077" y="2645"/>
                    <a:pt x="15958" y="1551"/>
                    <a:pt x="15958" y="183"/>
                  </a:cubicBezTo>
                  <a:lnTo>
                    <a:pt x="1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1047625" y="1973525"/>
              <a:ext cx="1009686" cy="282752"/>
            </a:xfrm>
            <a:custGeom>
              <a:avLst/>
              <a:gdLst/>
              <a:ahLst/>
              <a:cxnLst/>
              <a:rect l="l" t="t" r="r" b="b"/>
              <a:pathLst>
                <a:path w="15959" h="4105" extrusionOk="0">
                  <a:moveTo>
                    <a:pt x="0" y="1"/>
                  </a:moveTo>
                  <a:lnTo>
                    <a:pt x="0" y="4104"/>
                  </a:lnTo>
                  <a:lnTo>
                    <a:pt x="15958" y="4104"/>
                  </a:lnTo>
                  <a:lnTo>
                    <a:pt x="15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1013025" y="1713875"/>
              <a:ext cx="1076939" cy="282742"/>
            </a:xfrm>
            <a:custGeom>
              <a:avLst/>
              <a:gdLst/>
              <a:ahLst/>
              <a:cxnLst/>
              <a:rect l="l" t="t" r="r" b="b"/>
              <a:pathLst>
                <a:path w="17022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16627" y="4469"/>
                  </a:lnTo>
                  <a:cubicBezTo>
                    <a:pt x="16839" y="4469"/>
                    <a:pt x="17022" y="4256"/>
                    <a:pt x="17022" y="4043"/>
                  </a:cubicBezTo>
                  <a:lnTo>
                    <a:pt x="17022" y="426"/>
                  </a:lnTo>
                  <a:cubicBezTo>
                    <a:pt x="17022" y="183"/>
                    <a:pt x="16839" y="1"/>
                    <a:pt x="16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1000125" y="1713875"/>
              <a:ext cx="349471" cy="282754"/>
            </a:xfrm>
            <a:custGeom>
              <a:avLst/>
              <a:gdLst/>
              <a:ahLst/>
              <a:cxnLst/>
              <a:rect l="l" t="t" r="r" b="b"/>
              <a:pathLst>
                <a:path w="5320" h="4469" extrusionOk="0">
                  <a:moveTo>
                    <a:pt x="426" y="1"/>
                  </a:moveTo>
                  <a:cubicBezTo>
                    <a:pt x="183" y="1"/>
                    <a:pt x="0" y="183"/>
                    <a:pt x="0" y="426"/>
                  </a:cubicBezTo>
                  <a:lnTo>
                    <a:pt x="0" y="4043"/>
                  </a:lnTo>
                  <a:cubicBezTo>
                    <a:pt x="0" y="4256"/>
                    <a:pt x="183" y="4469"/>
                    <a:pt x="426" y="4469"/>
                  </a:cubicBezTo>
                  <a:lnTo>
                    <a:pt x="5319" y="4469"/>
                  </a:lnTo>
                  <a:cubicBezTo>
                    <a:pt x="5107" y="4469"/>
                    <a:pt x="4924" y="4256"/>
                    <a:pt x="4924" y="4043"/>
                  </a:cubicBezTo>
                  <a:lnTo>
                    <a:pt x="4924" y="426"/>
                  </a:lnTo>
                  <a:cubicBezTo>
                    <a:pt x="4924" y="183"/>
                    <a:pt x="5107" y="1"/>
                    <a:pt x="5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1047633" y="1996558"/>
              <a:ext cx="426992" cy="1194301"/>
            </a:xfrm>
            <a:custGeom>
              <a:avLst/>
              <a:gdLst/>
              <a:ahLst/>
              <a:cxnLst/>
              <a:rect l="l" t="t" r="r" b="b"/>
              <a:pathLst>
                <a:path w="6749" h="18877" extrusionOk="0">
                  <a:moveTo>
                    <a:pt x="0" y="1"/>
                  </a:moveTo>
                  <a:lnTo>
                    <a:pt x="0" y="4104"/>
                  </a:lnTo>
                  <a:lnTo>
                    <a:pt x="0" y="16232"/>
                  </a:lnTo>
                  <a:lnTo>
                    <a:pt x="0" y="16414"/>
                  </a:lnTo>
                  <a:cubicBezTo>
                    <a:pt x="0" y="17782"/>
                    <a:pt x="882" y="18876"/>
                    <a:pt x="1946" y="18876"/>
                  </a:cubicBezTo>
                  <a:lnTo>
                    <a:pt x="6748" y="18876"/>
                  </a:lnTo>
                  <a:cubicBezTo>
                    <a:pt x="5654" y="18876"/>
                    <a:pt x="4803" y="17782"/>
                    <a:pt x="4803" y="16414"/>
                  </a:cubicBezTo>
                  <a:lnTo>
                    <a:pt x="4803" y="16232"/>
                  </a:lnTo>
                  <a:lnTo>
                    <a:pt x="4803" y="4104"/>
                  </a:lnTo>
                  <a:lnTo>
                    <a:pt x="4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1047633" y="2256212"/>
              <a:ext cx="1009686" cy="767308"/>
            </a:xfrm>
            <a:custGeom>
              <a:avLst/>
              <a:gdLst/>
              <a:ahLst/>
              <a:cxnLst/>
              <a:rect l="l" t="t" r="r" b="b"/>
              <a:pathLst>
                <a:path w="15959" h="12128" extrusionOk="0">
                  <a:moveTo>
                    <a:pt x="0" y="0"/>
                  </a:moveTo>
                  <a:lnTo>
                    <a:pt x="0" y="12128"/>
                  </a:lnTo>
                  <a:lnTo>
                    <a:pt x="15958" y="12128"/>
                  </a:lnTo>
                  <a:lnTo>
                    <a:pt x="159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897337" y="1702606"/>
              <a:ext cx="78926" cy="294038"/>
            </a:xfrm>
            <a:custGeom>
              <a:avLst/>
              <a:gdLst/>
              <a:ahLst/>
              <a:cxnLst/>
              <a:rect l="l" t="t" r="r" b="b"/>
              <a:pathLst>
                <a:path w="1247" h="4469" extrusionOk="0">
                  <a:moveTo>
                    <a:pt x="1" y="1"/>
                  </a:moveTo>
                  <a:lnTo>
                    <a:pt x="1" y="4469"/>
                  </a:lnTo>
                  <a:lnTo>
                    <a:pt x="1247" y="44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269786" y="2357120"/>
              <a:ext cx="565394" cy="565498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3192" y="1"/>
                  </a:moveTo>
                  <a:cubicBezTo>
                    <a:pt x="1429" y="1"/>
                    <a:pt x="0" y="1430"/>
                    <a:pt x="0" y="3192"/>
                  </a:cubicBezTo>
                  <a:cubicBezTo>
                    <a:pt x="0" y="4986"/>
                    <a:pt x="1429" y="6414"/>
                    <a:pt x="3192" y="6414"/>
                  </a:cubicBezTo>
                  <a:cubicBezTo>
                    <a:pt x="4985" y="6414"/>
                    <a:pt x="6414" y="4986"/>
                    <a:pt x="6414" y="3192"/>
                  </a:cubicBezTo>
                  <a:cubicBezTo>
                    <a:pt x="6414" y="1430"/>
                    <a:pt x="4985" y="1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9"/>
          <p:cNvSpPr txBox="1"/>
          <p:nvPr/>
        </p:nvSpPr>
        <p:spPr>
          <a:xfrm>
            <a:off x="1682767" y="2433401"/>
            <a:ext cx="4680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</a:t>
            </a:r>
            <a:r>
              <a:rPr lang="ru-RU" sz="2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sz="2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97" name="Google Shape;397;p19"/>
          <p:cNvGrpSpPr/>
          <p:nvPr/>
        </p:nvGrpSpPr>
        <p:grpSpPr>
          <a:xfrm>
            <a:off x="1026834" y="3204250"/>
            <a:ext cx="1863937" cy="829494"/>
            <a:chOff x="6732147" y="1757006"/>
            <a:chExt cx="1851900" cy="829494"/>
          </a:xfrm>
        </p:grpSpPr>
        <p:sp>
          <p:nvSpPr>
            <p:cNvPr id="398" name="Google Shape;398;p19"/>
            <p:cNvSpPr txBox="1"/>
            <p:nvPr/>
          </p:nvSpPr>
          <p:spPr>
            <a:xfrm>
              <a:off x="6732147" y="1757006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 err="1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Изотоничность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9" name="Google Shape;399;p19"/>
            <p:cNvSpPr txBox="1"/>
            <p:nvPr/>
          </p:nvSpPr>
          <p:spPr>
            <a:xfrm>
              <a:off x="6732147" y="2065400"/>
              <a:ext cx="18519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0" name="Google Shape;400;p19"/>
          <p:cNvGrpSpPr/>
          <p:nvPr/>
        </p:nvGrpSpPr>
        <p:grpSpPr>
          <a:xfrm>
            <a:off x="3499188" y="3238205"/>
            <a:ext cx="2383228" cy="829494"/>
            <a:chOff x="7371468" y="1720105"/>
            <a:chExt cx="2367837" cy="829494"/>
          </a:xfrm>
        </p:grpSpPr>
        <p:sp>
          <p:nvSpPr>
            <p:cNvPr id="401" name="Google Shape;401;p19"/>
            <p:cNvSpPr txBox="1"/>
            <p:nvPr/>
          </p:nvSpPr>
          <p:spPr>
            <a:xfrm>
              <a:off x="7558763" y="1720105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 err="1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Изогидричность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2" name="Google Shape;402;p19"/>
            <p:cNvSpPr txBox="1"/>
            <p:nvPr/>
          </p:nvSpPr>
          <p:spPr>
            <a:xfrm>
              <a:off x="7371468" y="2028499"/>
              <a:ext cx="2367837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latin typeface="Fira Sans Condensed" panose="020B0503050000020004" pitchFamily="34" charset="0"/>
                  <a:ea typeface="Roboto"/>
                  <a:cs typeface="Times New Roman" panose="02020603050405020304" pitchFamily="18" charset="0"/>
                  <a:sym typeface="Roboto"/>
                </a:rPr>
                <a:t>Достигается при добавлении буферных смесей </a:t>
              </a:r>
              <a:endParaRPr dirty="0">
                <a:latin typeface="Fira Sans Condensed" panose="020B0503050000020004" pitchFamily="34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03" name="Google Shape;403;p19"/>
          <p:cNvGrpSpPr/>
          <p:nvPr/>
        </p:nvGrpSpPr>
        <p:grpSpPr>
          <a:xfrm>
            <a:off x="6040772" y="3235577"/>
            <a:ext cx="2383228" cy="829494"/>
            <a:chOff x="6741611" y="1757006"/>
            <a:chExt cx="1851900" cy="829494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6741611" y="1757006"/>
              <a:ext cx="1851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 err="1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Пролонгированность</a:t>
              </a:r>
              <a:endParaRPr lang="ru-RU"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действия</a:t>
              </a:r>
              <a:endParaRPr sz="20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6741611" y="2065400"/>
              <a:ext cx="1851900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07;p15">
            <a:extLst>
              <a:ext uri="{FF2B5EF4-FFF2-40B4-BE49-F238E27FC236}">
                <a16:creationId xmlns:a16="http://schemas.microsoft.com/office/drawing/2014/main" id="{7086E6A5-62C5-19EB-794B-0BC06673A2A2}"/>
              </a:ext>
            </a:extLst>
          </p:cNvPr>
          <p:cNvGrpSpPr/>
          <p:nvPr/>
        </p:nvGrpSpPr>
        <p:grpSpPr>
          <a:xfrm>
            <a:off x="677861" y="37411"/>
            <a:ext cx="8168105" cy="2381836"/>
            <a:chOff x="975050" y="-87050"/>
            <a:chExt cx="7349725" cy="2303735"/>
          </a:xfrm>
        </p:grpSpPr>
        <p:sp>
          <p:nvSpPr>
            <p:cNvPr id="7" name="Google Shape;108;p15">
              <a:extLst>
                <a:ext uri="{FF2B5EF4-FFF2-40B4-BE49-F238E27FC236}">
                  <a16:creationId xmlns:a16="http://schemas.microsoft.com/office/drawing/2014/main" id="{152E9B26-E7D3-0A57-2198-4DEB81E4C26C}"/>
                </a:ext>
              </a:extLst>
            </p:cNvPr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;p15">
              <a:extLst>
                <a:ext uri="{FF2B5EF4-FFF2-40B4-BE49-F238E27FC236}">
                  <a16:creationId xmlns:a16="http://schemas.microsoft.com/office/drawing/2014/main" id="{9BC25352-6E90-B113-A9E0-A96E7E34DCEE}"/>
                </a:ext>
              </a:extLst>
            </p:cNvPr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;p15">
              <a:extLst>
                <a:ext uri="{FF2B5EF4-FFF2-40B4-BE49-F238E27FC236}">
                  <a16:creationId xmlns:a16="http://schemas.microsoft.com/office/drawing/2014/main" id="{F424DAE3-DBD4-9A55-D755-87C101BA3960}"/>
                </a:ext>
              </a:extLst>
            </p:cNvPr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;p15">
              <a:extLst>
                <a:ext uri="{FF2B5EF4-FFF2-40B4-BE49-F238E27FC236}">
                  <a16:creationId xmlns:a16="http://schemas.microsoft.com/office/drawing/2014/main" id="{A3CB0031-3E63-210A-8380-44B3678791B8}"/>
                </a:ext>
              </a:extLst>
            </p:cNvPr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;p15">
              <a:extLst>
                <a:ext uri="{FF2B5EF4-FFF2-40B4-BE49-F238E27FC236}">
                  <a16:creationId xmlns:a16="http://schemas.microsoft.com/office/drawing/2014/main" id="{A1BC4A84-AFE7-0689-EBCD-D39053C959B4}"/>
                </a:ext>
              </a:extLst>
            </p:cNvPr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;p15">
              <a:extLst>
                <a:ext uri="{FF2B5EF4-FFF2-40B4-BE49-F238E27FC236}">
                  <a16:creationId xmlns:a16="http://schemas.microsoft.com/office/drawing/2014/main" id="{8EB78BF8-0F30-3BE5-67F2-9525E2E8CCB7}"/>
                </a:ext>
              </a:extLst>
            </p:cNvPr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4;p15">
              <a:extLst>
                <a:ext uri="{FF2B5EF4-FFF2-40B4-BE49-F238E27FC236}">
                  <a16:creationId xmlns:a16="http://schemas.microsoft.com/office/drawing/2014/main" id="{E409CAC6-1A0C-26AD-15D0-5D9AF41CAB67}"/>
                </a:ext>
              </a:extLst>
            </p:cNvPr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;p15">
              <a:extLst>
                <a:ext uri="{FF2B5EF4-FFF2-40B4-BE49-F238E27FC236}">
                  <a16:creationId xmlns:a16="http://schemas.microsoft.com/office/drawing/2014/main" id="{FC25AFB1-5F22-067E-230D-A1147FF90CD1}"/>
                </a:ext>
              </a:extLst>
            </p:cNvPr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;p15">
              <a:extLst>
                <a:ext uri="{FF2B5EF4-FFF2-40B4-BE49-F238E27FC236}">
                  <a16:creationId xmlns:a16="http://schemas.microsoft.com/office/drawing/2014/main" id="{6F5D9FB7-E0B2-C8FD-C127-D3466C9B9944}"/>
                </a:ext>
              </a:extLst>
            </p:cNvPr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;p15">
              <a:extLst>
                <a:ext uri="{FF2B5EF4-FFF2-40B4-BE49-F238E27FC236}">
                  <a16:creationId xmlns:a16="http://schemas.microsoft.com/office/drawing/2014/main" id="{8136A039-C718-CC21-1D08-B2D6738F4576}"/>
                </a:ext>
              </a:extLst>
            </p:cNvPr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;p15">
              <a:extLst>
                <a:ext uri="{FF2B5EF4-FFF2-40B4-BE49-F238E27FC236}">
                  <a16:creationId xmlns:a16="http://schemas.microsoft.com/office/drawing/2014/main" id="{E07E3641-2F84-DBC9-83F5-23693237E716}"/>
                </a:ext>
              </a:extLst>
            </p:cNvPr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;p15">
              <a:extLst>
                <a:ext uri="{FF2B5EF4-FFF2-40B4-BE49-F238E27FC236}">
                  <a16:creationId xmlns:a16="http://schemas.microsoft.com/office/drawing/2014/main" id="{9838321A-2CEF-FD4D-91A0-05514E8C20DF}"/>
                </a:ext>
              </a:extLst>
            </p:cNvPr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;p15">
              <a:extLst>
                <a:ext uri="{FF2B5EF4-FFF2-40B4-BE49-F238E27FC236}">
                  <a16:creationId xmlns:a16="http://schemas.microsoft.com/office/drawing/2014/main" id="{77305714-2077-EE3C-E640-E334AAC9E9EA}"/>
                </a:ext>
              </a:extLst>
            </p:cNvPr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;p15">
              <a:extLst>
                <a:ext uri="{FF2B5EF4-FFF2-40B4-BE49-F238E27FC236}">
                  <a16:creationId xmlns:a16="http://schemas.microsoft.com/office/drawing/2014/main" id="{D4C79E50-4905-AA5B-7B8B-41B5675C1067}"/>
                </a:ext>
              </a:extLst>
            </p:cNvPr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;p15">
              <a:extLst>
                <a:ext uri="{FF2B5EF4-FFF2-40B4-BE49-F238E27FC236}">
                  <a16:creationId xmlns:a16="http://schemas.microsoft.com/office/drawing/2014/main" id="{1B7AD9BB-0094-122D-D509-A2E1F2BDE48B}"/>
                </a:ext>
              </a:extLst>
            </p:cNvPr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3;p15">
              <a:extLst>
                <a:ext uri="{FF2B5EF4-FFF2-40B4-BE49-F238E27FC236}">
                  <a16:creationId xmlns:a16="http://schemas.microsoft.com/office/drawing/2014/main" id="{BEE75D3E-9B79-C13C-0575-FA0A4608F3DA}"/>
                </a:ext>
              </a:extLst>
            </p:cNvPr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;p15">
              <a:extLst>
                <a:ext uri="{FF2B5EF4-FFF2-40B4-BE49-F238E27FC236}">
                  <a16:creationId xmlns:a16="http://schemas.microsoft.com/office/drawing/2014/main" id="{7A6CE98F-3310-8FC0-254B-A606C391803F}"/>
                </a:ext>
              </a:extLst>
            </p:cNvPr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;p15">
              <a:extLst>
                <a:ext uri="{FF2B5EF4-FFF2-40B4-BE49-F238E27FC236}">
                  <a16:creationId xmlns:a16="http://schemas.microsoft.com/office/drawing/2014/main" id="{845EEB20-0ABE-6EBF-5E4D-B066B28B7EA7}"/>
                </a:ext>
              </a:extLst>
            </p:cNvPr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;p15">
              <a:extLst>
                <a:ext uri="{FF2B5EF4-FFF2-40B4-BE49-F238E27FC236}">
                  <a16:creationId xmlns:a16="http://schemas.microsoft.com/office/drawing/2014/main" id="{43F6A04F-38BB-D73D-3F13-6790DEB116E5}"/>
                </a:ext>
              </a:extLst>
            </p:cNvPr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;p15">
              <a:extLst>
                <a:ext uri="{FF2B5EF4-FFF2-40B4-BE49-F238E27FC236}">
                  <a16:creationId xmlns:a16="http://schemas.microsoft.com/office/drawing/2014/main" id="{1799F831-8F03-ABEF-46DD-EC0C027BD3CC}"/>
                </a:ext>
              </a:extLst>
            </p:cNvPr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;p15">
              <a:extLst>
                <a:ext uri="{FF2B5EF4-FFF2-40B4-BE49-F238E27FC236}">
                  <a16:creationId xmlns:a16="http://schemas.microsoft.com/office/drawing/2014/main" id="{1FEBCFE1-131D-2C70-C515-F05732C6D20D}"/>
                </a:ext>
              </a:extLst>
            </p:cNvPr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;p15">
              <a:extLst>
                <a:ext uri="{FF2B5EF4-FFF2-40B4-BE49-F238E27FC236}">
                  <a16:creationId xmlns:a16="http://schemas.microsoft.com/office/drawing/2014/main" id="{3104456F-9166-F52D-577F-7817B2EECE72}"/>
                </a:ext>
              </a:extLst>
            </p:cNvPr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;p15">
              <a:extLst>
                <a:ext uri="{FF2B5EF4-FFF2-40B4-BE49-F238E27FC236}">
                  <a16:creationId xmlns:a16="http://schemas.microsoft.com/office/drawing/2014/main" id="{72859178-6E2D-B1CC-939A-ABFA408AEFF7}"/>
                </a:ext>
              </a:extLst>
            </p:cNvPr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1;p15">
              <a:extLst>
                <a:ext uri="{FF2B5EF4-FFF2-40B4-BE49-F238E27FC236}">
                  <a16:creationId xmlns:a16="http://schemas.microsoft.com/office/drawing/2014/main" id="{1DB9C710-DF19-93C8-D4E3-049AF98BF5AD}"/>
                </a:ext>
              </a:extLst>
            </p:cNvPr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32;p15">
              <a:extLst>
                <a:ext uri="{FF2B5EF4-FFF2-40B4-BE49-F238E27FC236}">
                  <a16:creationId xmlns:a16="http://schemas.microsoft.com/office/drawing/2014/main" id="{1064C6FC-F9BB-FF40-CA38-AEA61ABB5BCD}"/>
                </a:ext>
              </a:extLst>
            </p:cNvPr>
            <p:cNvGrpSpPr/>
            <p:nvPr/>
          </p:nvGrpSpPr>
          <p:grpSpPr>
            <a:xfrm>
              <a:off x="5402363" y="671560"/>
              <a:ext cx="517818" cy="543201"/>
              <a:chOff x="6144651" y="1250347"/>
              <a:chExt cx="517818" cy="543201"/>
            </a:xfrm>
          </p:grpSpPr>
          <p:sp>
            <p:nvSpPr>
              <p:cNvPr id="37" name="Google Shape;133;p15">
                <a:extLst>
                  <a:ext uri="{FF2B5EF4-FFF2-40B4-BE49-F238E27FC236}">
                    <a16:creationId xmlns:a16="http://schemas.microsoft.com/office/drawing/2014/main" id="{C3AEC07E-E53A-37A3-FB98-74468F78B2CF}"/>
                  </a:ext>
                </a:extLst>
              </p:cNvPr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15">
                <a:extLst>
                  <a:ext uri="{FF2B5EF4-FFF2-40B4-BE49-F238E27FC236}">
                    <a16:creationId xmlns:a16="http://schemas.microsoft.com/office/drawing/2014/main" id="{6CCAB582-340C-BEBC-3F84-CBCA2469D999}"/>
                  </a:ext>
                </a:extLst>
              </p:cNvPr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15">
                <a:extLst>
                  <a:ext uri="{FF2B5EF4-FFF2-40B4-BE49-F238E27FC236}">
                    <a16:creationId xmlns:a16="http://schemas.microsoft.com/office/drawing/2014/main" id="{747C84FD-3D70-C5E6-76A8-B7AC0A41585C}"/>
                  </a:ext>
                </a:extLst>
              </p:cNvPr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15">
                <a:extLst>
                  <a:ext uri="{FF2B5EF4-FFF2-40B4-BE49-F238E27FC236}">
                    <a16:creationId xmlns:a16="http://schemas.microsoft.com/office/drawing/2014/main" id="{34D5EF40-1725-FAFA-8BA3-77A2969B335D}"/>
                  </a:ext>
                </a:extLst>
              </p:cNvPr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37;p15">
              <a:extLst>
                <a:ext uri="{FF2B5EF4-FFF2-40B4-BE49-F238E27FC236}">
                  <a16:creationId xmlns:a16="http://schemas.microsoft.com/office/drawing/2014/main" id="{91140CBB-C62E-1EBC-3AD3-F39BA605A132}"/>
                </a:ext>
              </a:extLst>
            </p:cNvPr>
            <p:cNvGrpSpPr/>
            <p:nvPr/>
          </p:nvGrpSpPr>
          <p:grpSpPr>
            <a:xfrm>
              <a:off x="7408052" y="1730897"/>
              <a:ext cx="375229" cy="485788"/>
              <a:chOff x="5377840" y="454547"/>
              <a:chExt cx="375229" cy="485788"/>
            </a:xfrm>
          </p:grpSpPr>
          <p:sp>
            <p:nvSpPr>
              <p:cNvPr id="33" name="Google Shape;138;p15">
                <a:extLst>
                  <a:ext uri="{FF2B5EF4-FFF2-40B4-BE49-F238E27FC236}">
                    <a16:creationId xmlns:a16="http://schemas.microsoft.com/office/drawing/2014/main" id="{EA6AC855-182C-6713-19D2-71286E2895D3}"/>
                  </a:ext>
                </a:extLst>
              </p:cNvPr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9;p15">
                <a:extLst>
                  <a:ext uri="{FF2B5EF4-FFF2-40B4-BE49-F238E27FC236}">
                    <a16:creationId xmlns:a16="http://schemas.microsoft.com/office/drawing/2014/main" id="{62AB75BA-9CCF-6BBF-A958-EAD140843C31}"/>
                  </a:ext>
                </a:extLst>
              </p:cNvPr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;p15">
                <a:extLst>
                  <a:ext uri="{FF2B5EF4-FFF2-40B4-BE49-F238E27FC236}">
                    <a16:creationId xmlns:a16="http://schemas.microsoft.com/office/drawing/2014/main" id="{21B5BC56-2434-5F1B-2DB6-8508B5304CC6}"/>
                  </a:ext>
                </a:extLst>
              </p:cNvPr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1;p15">
                <a:extLst>
                  <a:ext uri="{FF2B5EF4-FFF2-40B4-BE49-F238E27FC236}">
                    <a16:creationId xmlns:a16="http://schemas.microsoft.com/office/drawing/2014/main" id="{B9C14B5C-1C37-43CC-60F5-5B81B0B9AD5F}"/>
                  </a:ext>
                </a:extLst>
              </p:cNvPr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349CAA-0137-2969-51BF-46DAE6A0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71" y="1143346"/>
            <a:ext cx="3651067" cy="3651067"/>
          </a:xfrm>
          <a:prstGeom prst="rect">
            <a:avLst/>
          </a:prstGeom>
        </p:spPr>
      </p:pic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09914" y="568499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Глазные капли. Особенности.</a:t>
            </a:r>
            <a:endParaRPr dirty="0"/>
          </a:p>
        </p:txBody>
      </p:sp>
      <p:grpSp>
        <p:nvGrpSpPr>
          <p:cNvPr id="481" name="Google Shape;481;p20"/>
          <p:cNvGrpSpPr/>
          <p:nvPr/>
        </p:nvGrpSpPr>
        <p:grpSpPr>
          <a:xfrm rot="1229452">
            <a:off x="3733606" y="1326865"/>
            <a:ext cx="650052" cy="744088"/>
            <a:chOff x="2954182" y="2544699"/>
            <a:chExt cx="650052" cy="744088"/>
          </a:xfrm>
        </p:grpSpPr>
        <p:sp>
          <p:nvSpPr>
            <p:cNvPr id="482" name="Google Shape;482;p20"/>
            <p:cNvSpPr/>
            <p:nvPr/>
          </p:nvSpPr>
          <p:spPr>
            <a:xfrm>
              <a:off x="2954182" y="2648565"/>
              <a:ext cx="261473" cy="287729"/>
            </a:xfrm>
            <a:custGeom>
              <a:avLst/>
              <a:gdLst/>
              <a:ahLst/>
              <a:cxnLst/>
              <a:rect l="l" t="t" r="r" b="b"/>
              <a:pathLst>
                <a:path w="13315" h="14652" extrusionOk="0">
                  <a:moveTo>
                    <a:pt x="6658" y="0"/>
                  </a:moveTo>
                  <a:cubicBezTo>
                    <a:pt x="3010" y="0"/>
                    <a:pt x="1" y="3010"/>
                    <a:pt x="1" y="6657"/>
                  </a:cubicBezTo>
                  <a:lnTo>
                    <a:pt x="1" y="14651"/>
                  </a:lnTo>
                  <a:lnTo>
                    <a:pt x="13314" y="14651"/>
                  </a:lnTo>
                  <a:lnTo>
                    <a:pt x="13314" y="6657"/>
                  </a:lnTo>
                  <a:cubicBezTo>
                    <a:pt x="13314" y="4833"/>
                    <a:pt x="12554" y="3162"/>
                    <a:pt x="11338" y="1976"/>
                  </a:cubicBezTo>
                  <a:cubicBezTo>
                    <a:pt x="10153" y="760"/>
                    <a:pt x="8481" y="0"/>
                    <a:pt x="6658" y="0"/>
                  </a:cubicBezTo>
                  <a:close/>
                </a:path>
              </a:pathLst>
            </a:custGeom>
            <a:solidFill>
              <a:schemeClr val="lt2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2954182" y="2936284"/>
              <a:ext cx="261473" cy="297272"/>
            </a:xfrm>
            <a:custGeom>
              <a:avLst/>
              <a:gdLst/>
              <a:ahLst/>
              <a:cxnLst/>
              <a:rect l="l" t="t" r="r" b="b"/>
              <a:pathLst>
                <a:path w="13315" h="15138" extrusionOk="0">
                  <a:moveTo>
                    <a:pt x="1" y="0"/>
                  </a:moveTo>
                  <a:lnTo>
                    <a:pt x="1" y="8480"/>
                  </a:lnTo>
                  <a:cubicBezTo>
                    <a:pt x="1" y="12128"/>
                    <a:pt x="3010" y="15137"/>
                    <a:pt x="6658" y="15137"/>
                  </a:cubicBezTo>
                  <a:cubicBezTo>
                    <a:pt x="10305" y="15137"/>
                    <a:pt x="13314" y="12128"/>
                    <a:pt x="13314" y="8480"/>
                  </a:cubicBezTo>
                  <a:lnTo>
                    <a:pt x="13314" y="0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2994774" y="2684975"/>
              <a:ext cx="102095" cy="99700"/>
            </a:xfrm>
            <a:custGeom>
              <a:avLst/>
              <a:gdLst/>
              <a:ahLst/>
              <a:cxnLst/>
              <a:rect l="l" t="t" r="r" b="b"/>
              <a:pathLst>
                <a:path w="5199" h="5077" fill="none" extrusionOk="0">
                  <a:moveTo>
                    <a:pt x="5198" y="1"/>
                  </a:moveTo>
                  <a:cubicBezTo>
                    <a:pt x="3891" y="92"/>
                    <a:pt x="2615" y="669"/>
                    <a:pt x="1673" y="1581"/>
                  </a:cubicBezTo>
                  <a:cubicBezTo>
                    <a:pt x="730" y="2523"/>
                    <a:pt x="122" y="3770"/>
                    <a:pt x="1" y="507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2982834" y="2815097"/>
              <a:ext cx="4811" cy="90745"/>
            </a:xfrm>
            <a:custGeom>
              <a:avLst/>
              <a:gdLst/>
              <a:ahLst/>
              <a:cxnLst/>
              <a:rect l="l" t="t" r="r" b="b"/>
              <a:pathLst>
                <a:path w="245" h="4621" fill="none" extrusionOk="0">
                  <a:moveTo>
                    <a:pt x="244" y="1"/>
                  </a:moveTo>
                  <a:cubicBezTo>
                    <a:pt x="183" y="1551"/>
                    <a:pt x="92" y="3071"/>
                    <a:pt x="1" y="462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3184597" y="2969708"/>
              <a:ext cx="20" cy="132533"/>
            </a:xfrm>
            <a:custGeom>
              <a:avLst/>
              <a:gdLst/>
              <a:ahLst/>
              <a:cxnLst/>
              <a:rect l="l" t="t" r="r" b="b"/>
              <a:pathLst>
                <a:path w="1" h="6749" fill="none" extrusionOk="0">
                  <a:moveTo>
                    <a:pt x="1" y="0"/>
                  </a:moveTo>
                  <a:lnTo>
                    <a:pt x="1" y="6748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3213838" y="3238633"/>
              <a:ext cx="57911" cy="50154"/>
            </a:xfrm>
            <a:custGeom>
              <a:avLst/>
              <a:gdLst/>
              <a:ahLst/>
              <a:cxnLst/>
              <a:rect l="l" t="t" r="r" b="b"/>
              <a:pathLst>
                <a:path w="2949" h="2554" fill="none" extrusionOk="0">
                  <a:moveTo>
                    <a:pt x="2949" y="0"/>
                  </a:moveTo>
                  <a:cubicBezTo>
                    <a:pt x="2523" y="1277"/>
                    <a:pt x="1338" y="2310"/>
                    <a:pt x="0" y="255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3283691" y="2910008"/>
              <a:ext cx="320543" cy="105669"/>
            </a:xfrm>
            <a:custGeom>
              <a:avLst/>
              <a:gdLst/>
              <a:ahLst/>
              <a:cxnLst/>
              <a:rect l="l" t="t" r="r" b="b"/>
              <a:pathLst>
                <a:path w="16323" h="5381" fill="none" extrusionOk="0">
                  <a:moveTo>
                    <a:pt x="16323" y="5381"/>
                  </a:moveTo>
                  <a:cubicBezTo>
                    <a:pt x="14408" y="3435"/>
                    <a:pt x="12037" y="1916"/>
                    <a:pt x="9423" y="1095"/>
                  </a:cubicBezTo>
                  <a:cubicBezTo>
                    <a:pt x="6383" y="92"/>
                    <a:pt x="3070" y="1"/>
                    <a:pt x="0" y="79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3268177" y="2856298"/>
              <a:ext cx="84775" cy="119396"/>
            </a:xfrm>
            <a:custGeom>
              <a:avLst/>
              <a:gdLst/>
              <a:ahLst/>
              <a:cxnLst/>
              <a:rect l="l" t="t" r="r" b="b"/>
              <a:pathLst>
                <a:path w="4317" h="6080" extrusionOk="0">
                  <a:moveTo>
                    <a:pt x="2584" y="0"/>
                  </a:moveTo>
                  <a:lnTo>
                    <a:pt x="0" y="3739"/>
                  </a:lnTo>
                  <a:lnTo>
                    <a:pt x="3921" y="6079"/>
                  </a:lnTo>
                  <a:lnTo>
                    <a:pt x="4316" y="5411"/>
                  </a:lnTo>
                  <a:lnTo>
                    <a:pt x="1094" y="3526"/>
                  </a:lnTo>
                  <a:lnTo>
                    <a:pt x="3222" y="426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3201309" y="2544699"/>
              <a:ext cx="88958" cy="102095"/>
            </a:xfrm>
            <a:custGeom>
              <a:avLst/>
              <a:gdLst/>
              <a:ahLst/>
              <a:cxnLst/>
              <a:rect l="l" t="t" r="r" b="b"/>
              <a:pathLst>
                <a:path w="4530" h="5199" fill="none" extrusionOk="0">
                  <a:moveTo>
                    <a:pt x="1" y="5198"/>
                  </a:moveTo>
                  <a:cubicBezTo>
                    <a:pt x="1521" y="3466"/>
                    <a:pt x="3010" y="1733"/>
                    <a:pt x="4530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3163113" y="2547684"/>
              <a:ext cx="44793" cy="75820"/>
            </a:xfrm>
            <a:custGeom>
              <a:avLst/>
              <a:gdLst/>
              <a:ahLst/>
              <a:cxnLst/>
              <a:rect l="l" t="t" r="r" b="b"/>
              <a:pathLst>
                <a:path w="2281" h="3861" fill="none" extrusionOk="0">
                  <a:moveTo>
                    <a:pt x="0" y="3861"/>
                  </a:moveTo>
                  <a:cubicBezTo>
                    <a:pt x="760" y="2584"/>
                    <a:pt x="1520" y="1277"/>
                    <a:pt x="2280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3117140" y="2559624"/>
              <a:ext cx="3005" cy="52550"/>
            </a:xfrm>
            <a:custGeom>
              <a:avLst/>
              <a:gdLst/>
              <a:ahLst/>
              <a:cxnLst/>
              <a:rect l="l" t="t" r="r" b="b"/>
              <a:pathLst>
                <a:path w="153" h="2676" fill="none" extrusionOk="0">
                  <a:moveTo>
                    <a:pt x="1" y="2675"/>
                  </a:moveTo>
                  <a:cubicBezTo>
                    <a:pt x="62" y="1794"/>
                    <a:pt x="92" y="882"/>
                    <a:pt x="153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3237718" y="2653946"/>
              <a:ext cx="60916" cy="35230"/>
            </a:xfrm>
            <a:custGeom>
              <a:avLst/>
              <a:gdLst/>
              <a:ahLst/>
              <a:cxnLst/>
              <a:rect l="l" t="t" r="r" b="b"/>
              <a:pathLst>
                <a:path w="3102" h="1794" fill="none" extrusionOk="0">
                  <a:moveTo>
                    <a:pt x="1" y="1793"/>
                  </a:moveTo>
                  <a:cubicBezTo>
                    <a:pt x="1034" y="1185"/>
                    <a:pt x="2068" y="578"/>
                    <a:pt x="310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3244886" y="2724369"/>
              <a:ext cx="47169" cy="5400"/>
            </a:xfrm>
            <a:custGeom>
              <a:avLst/>
              <a:gdLst/>
              <a:ahLst/>
              <a:cxnLst/>
              <a:rect l="l" t="t" r="r" b="b"/>
              <a:pathLst>
                <a:path w="2402" h="275" fill="none" extrusionOk="0">
                  <a:moveTo>
                    <a:pt x="1" y="274"/>
                  </a:moveTo>
                  <a:cubicBezTo>
                    <a:pt x="791" y="183"/>
                    <a:pt x="1612" y="92"/>
                    <a:pt x="2402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0"/>
          <p:cNvGrpSpPr/>
          <p:nvPr/>
        </p:nvGrpSpPr>
        <p:grpSpPr>
          <a:xfrm>
            <a:off x="3057567" y="3653899"/>
            <a:ext cx="768866" cy="783164"/>
            <a:chOff x="2835390" y="3650504"/>
            <a:chExt cx="768866" cy="783164"/>
          </a:xfrm>
        </p:grpSpPr>
        <p:sp>
          <p:nvSpPr>
            <p:cNvPr id="496" name="Google Shape;496;p20"/>
            <p:cNvSpPr/>
            <p:nvPr/>
          </p:nvSpPr>
          <p:spPr>
            <a:xfrm>
              <a:off x="2904045" y="3650504"/>
              <a:ext cx="580190" cy="552756"/>
            </a:xfrm>
            <a:custGeom>
              <a:avLst/>
              <a:gdLst/>
              <a:ahLst/>
              <a:cxnLst/>
              <a:rect l="l" t="t" r="r" b="b"/>
              <a:pathLst>
                <a:path w="29545" h="28148" extrusionOk="0">
                  <a:moveTo>
                    <a:pt x="8541" y="1"/>
                  </a:moveTo>
                  <a:cubicBezTo>
                    <a:pt x="3830" y="1"/>
                    <a:pt x="0" y="3800"/>
                    <a:pt x="0" y="8511"/>
                  </a:cubicBezTo>
                  <a:cubicBezTo>
                    <a:pt x="0" y="8511"/>
                    <a:pt x="0" y="8572"/>
                    <a:pt x="0" y="8633"/>
                  </a:cubicBezTo>
                  <a:cubicBezTo>
                    <a:pt x="31" y="9667"/>
                    <a:pt x="213" y="10670"/>
                    <a:pt x="578" y="11581"/>
                  </a:cubicBezTo>
                  <a:cubicBezTo>
                    <a:pt x="1733" y="15442"/>
                    <a:pt x="4468" y="21886"/>
                    <a:pt x="15259" y="28147"/>
                  </a:cubicBezTo>
                  <a:cubicBezTo>
                    <a:pt x="15259" y="28147"/>
                    <a:pt x="27934" y="21794"/>
                    <a:pt x="29393" y="10092"/>
                  </a:cubicBezTo>
                  <a:cubicBezTo>
                    <a:pt x="29484" y="9575"/>
                    <a:pt x="29545" y="9059"/>
                    <a:pt x="29545" y="8511"/>
                  </a:cubicBezTo>
                  <a:cubicBezTo>
                    <a:pt x="29545" y="8420"/>
                    <a:pt x="29545" y="8329"/>
                    <a:pt x="29515" y="8238"/>
                  </a:cubicBezTo>
                  <a:cubicBezTo>
                    <a:pt x="29363" y="3648"/>
                    <a:pt x="25624" y="1"/>
                    <a:pt x="21004" y="1"/>
                  </a:cubicBezTo>
                  <a:cubicBezTo>
                    <a:pt x="18542" y="1"/>
                    <a:pt x="16323" y="1034"/>
                    <a:pt x="14773" y="2706"/>
                  </a:cubicBezTo>
                  <a:cubicBezTo>
                    <a:pt x="13222" y="1034"/>
                    <a:pt x="11004" y="1"/>
                    <a:pt x="8541" y="1"/>
                  </a:cubicBezTo>
                  <a:close/>
                </a:path>
              </a:pathLst>
            </a:custGeom>
            <a:solidFill>
              <a:schemeClr val="accent3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3603647" y="3812255"/>
              <a:ext cx="609" cy="10153"/>
            </a:xfrm>
            <a:custGeom>
              <a:avLst/>
              <a:gdLst/>
              <a:ahLst/>
              <a:cxnLst/>
              <a:rect l="l" t="t" r="r" b="b"/>
              <a:pathLst>
                <a:path w="31" h="517" extrusionOk="0">
                  <a:moveTo>
                    <a:pt x="31" y="0"/>
                  </a:moveTo>
                  <a:lnTo>
                    <a:pt x="1" y="517"/>
                  </a:lnTo>
                  <a:cubicBezTo>
                    <a:pt x="31" y="335"/>
                    <a:pt x="31" y="15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3603647" y="3812255"/>
              <a:ext cx="609" cy="10153"/>
            </a:xfrm>
            <a:custGeom>
              <a:avLst/>
              <a:gdLst/>
              <a:ahLst/>
              <a:cxnLst/>
              <a:rect l="l" t="t" r="r" b="b"/>
              <a:pathLst>
                <a:path w="31" h="517" fill="none" extrusionOk="0">
                  <a:moveTo>
                    <a:pt x="31" y="0"/>
                  </a:moveTo>
                  <a:cubicBezTo>
                    <a:pt x="31" y="152"/>
                    <a:pt x="31" y="335"/>
                    <a:pt x="1" y="51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2933895" y="3680943"/>
              <a:ext cx="118787" cy="163580"/>
            </a:xfrm>
            <a:custGeom>
              <a:avLst/>
              <a:gdLst/>
              <a:ahLst/>
              <a:cxnLst/>
              <a:rect l="l" t="t" r="r" b="b"/>
              <a:pathLst>
                <a:path w="6049" h="8330" fill="none" extrusionOk="0">
                  <a:moveTo>
                    <a:pt x="6049" y="1"/>
                  </a:moveTo>
                  <a:cubicBezTo>
                    <a:pt x="4316" y="578"/>
                    <a:pt x="2766" y="1733"/>
                    <a:pt x="1702" y="3223"/>
                  </a:cubicBezTo>
                  <a:cubicBezTo>
                    <a:pt x="608" y="4682"/>
                    <a:pt x="0" y="6506"/>
                    <a:pt x="0" y="832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942850" y="3865994"/>
              <a:ext cx="22092" cy="59718"/>
            </a:xfrm>
            <a:custGeom>
              <a:avLst/>
              <a:gdLst/>
              <a:ahLst/>
              <a:cxnLst/>
              <a:rect l="l" t="t" r="r" b="b"/>
              <a:pathLst>
                <a:path w="1125" h="3041" fill="none" extrusionOk="0">
                  <a:moveTo>
                    <a:pt x="0" y="1"/>
                  </a:moveTo>
                  <a:cubicBezTo>
                    <a:pt x="61" y="1095"/>
                    <a:pt x="456" y="2189"/>
                    <a:pt x="1125" y="304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3415012" y="3711991"/>
              <a:ext cx="50154" cy="130138"/>
            </a:xfrm>
            <a:custGeom>
              <a:avLst/>
              <a:gdLst/>
              <a:ahLst/>
              <a:cxnLst/>
              <a:rect l="l" t="t" r="r" b="b"/>
              <a:pathLst>
                <a:path w="2554" h="6627" fill="none" extrusionOk="0">
                  <a:moveTo>
                    <a:pt x="0" y="0"/>
                  </a:moveTo>
                  <a:cubicBezTo>
                    <a:pt x="1763" y="1642"/>
                    <a:pt x="2553" y="4256"/>
                    <a:pt x="2037" y="662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3006105" y="3779389"/>
              <a:ext cx="546197" cy="327770"/>
            </a:xfrm>
            <a:custGeom>
              <a:avLst/>
              <a:gdLst/>
              <a:ahLst/>
              <a:cxnLst/>
              <a:rect l="l" t="t" r="r" b="b"/>
              <a:pathLst>
                <a:path w="27814" h="16691" extrusionOk="0">
                  <a:moveTo>
                    <a:pt x="8575" y="0"/>
                  </a:moveTo>
                  <a:cubicBezTo>
                    <a:pt x="8291" y="0"/>
                    <a:pt x="8018" y="205"/>
                    <a:pt x="7904" y="489"/>
                  </a:cubicBezTo>
                  <a:lnTo>
                    <a:pt x="5168" y="8605"/>
                  </a:lnTo>
                  <a:lnTo>
                    <a:pt x="730" y="8605"/>
                  </a:lnTo>
                  <a:cubicBezTo>
                    <a:pt x="335" y="8605"/>
                    <a:pt x="1" y="8909"/>
                    <a:pt x="1" y="9304"/>
                  </a:cubicBezTo>
                  <a:cubicBezTo>
                    <a:pt x="1" y="9730"/>
                    <a:pt x="335" y="10034"/>
                    <a:pt x="730" y="10034"/>
                  </a:cubicBezTo>
                  <a:lnTo>
                    <a:pt x="5685" y="10034"/>
                  </a:lnTo>
                  <a:cubicBezTo>
                    <a:pt x="5989" y="10034"/>
                    <a:pt x="6262" y="9851"/>
                    <a:pt x="6354" y="9547"/>
                  </a:cubicBezTo>
                  <a:lnTo>
                    <a:pt x="8421" y="3499"/>
                  </a:lnTo>
                  <a:lnTo>
                    <a:pt x="10974" y="16113"/>
                  </a:lnTo>
                  <a:cubicBezTo>
                    <a:pt x="11035" y="16417"/>
                    <a:pt x="11278" y="16660"/>
                    <a:pt x="11612" y="16690"/>
                  </a:cubicBezTo>
                  <a:lnTo>
                    <a:pt x="11673" y="16690"/>
                  </a:lnTo>
                  <a:cubicBezTo>
                    <a:pt x="11977" y="16690"/>
                    <a:pt x="12250" y="16508"/>
                    <a:pt x="12342" y="16204"/>
                  </a:cubicBezTo>
                  <a:lnTo>
                    <a:pt x="15776" y="7298"/>
                  </a:lnTo>
                  <a:lnTo>
                    <a:pt x="16931" y="9243"/>
                  </a:lnTo>
                  <a:cubicBezTo>
                    <a:pt x="17053" y="9456"/>
                    <a:pt x="17296" y="9608"/>
                    <a:pt x="17539" y="9608"/>
                  </a:cubicBezTo>
                  <a:lnTo>
                    <a:pt x="27084" y="9608"/>
                  </a:lnTo>
                  <a:cubicBezTo>
                    <a:pt x="27479" y="9608"/>
                    <a:pt x="27813" y="9274"/>
                    <a:pt x="27813" y="8879"/>
                  </a:cubicBezTo>
                  <a:cubicBezTo>
                    <a:pt x="27813" y="8484"/>
                    <a:pt x="27479" y="8149"/>
                    <a:pt x="27084" y="8149"/>
                  </a:cubicBezTo>
                  <a:lnTo>
                    <a:pt x="17965" y="8149"/>
                  </a:lnTo>
                  <a:lnTo>
                    <a:pt x="16293" y="5262"/>
                  </a:lnTo>
                  <a:cubicBezTo>
                    <a:pt x="16154" y="5039"/>
                    <a:pt x="15913" y="4893"/>
                    <a:pt x="15664" y="4893"/>
                  </a:cubicBezTo>
                  <a:cubicBezTo>
                    <a:pt x="15641" y="4893"/>
                    <a:pt x="15617" y="4894"/>
                    <a:pt x="15594" y="4897"/>
                  </a:cubicBezTo>
                  <a:cubicBezTo>
                    <a:pt x="15320" y="4897"/>
                    <a:pt x="15077" y="5079"/>
                    <a:pt x="14986" y="5353"/>
                  </a:cubicBezTo>
                  <a:lnTo>
                    <a:pt x="11886" y="13377"/>
                  </a:lnTo>
                  <a:lnTo>
                    <a:pt x="9302" y="581"/>
                  </a:lnTo>
                  <a:cubicBezTo>
                    <a:pt x="9241" y="246"/>
                    <a:pt x="8968" y="3"/>
                    <a:pt x="8633" y="3"/>
                  </a:cubicBezTo>
                  <a:cubicBezTo>
                    <a:pt x="8614" y="1"/>
                    <a:pt x="8595" y="0"/>
                    <a:pt x="8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3295611" y="4265336"/>
              <a:ext cx="299668" cy="168333"/>
            </a:xfrm>
            <a:custGeom>
              <a:avLst/>
              <a:gdLst/>
              <a:ahLst/>
              <a:cxnLst/>
              <a:rect l="l" t="t" r="r" b="b"/>
              <a:pathLst>
                <a:path w="15260" h="8572" fill="none" extrusionOk="0">
                  <a:moveTo>
                    <a:pt x="15260" y="7964"/>
                  </a:moveTo>
                  <a:cubicBezTo>
                    <a:pt x="9211" y="8572"/>
                    <a:pt x="2949" y="5289"/>
                    <a:pt x="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3271751" y="4252198"/>
              <a:ext cx="97304" cy="84775"/>
            </a:xfrm>
            <a:custGeom>
              <a:avLst/>
              <a:gdLst/>
              <a:ahLst/>
              <a:cxnLst/>
              <a:rect l="l" t="t" r="r" b="b"/>
              <a:pathLst>
                <a:path w="4955" h="4317" extrusionOk="0">
                  <a:moveTo>
                    <a:pt x="851" y="0"/>
                  </a:moveTo>
                  <a:lnTo>
                    <a:pt x="0" y="4195"/>
                  </a:lnTo>
                  <a:lnTo>
                    <a:pt x="699" y="4317"/>
                  </a:lnTo>
                  <a:lnTo>
                    <a:pt x="1398" y="882"/>
                  </a:lnTo>
                  <a:lnTo>
                    <a:pt x="4772" y="1824"/>
                  </a:lnTo>
                  <a:lnTo>
                    <a:pt x="4955" y="1155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2863453" y="3777052"/>
              <a:ext cx="20305" cy="125975"/>
            </a:xfrm>
            <a:custGeom>
              <a:avLst/>
              <a:gdLst/>
              <a:ahLst/>
              <a:cxnLst/>
              <a:rect l="l" t="t" r="r" b="b"/>
              <a:pathLst>
                <a:path w="1034" h="6415" fill="none" extrusionOk="0">
                  <a:moveTo>
                    <a:pt x="365" y="1"/>
                  </a:moveTo>
                  <a:cubicBezTo>
                    <a:pt x="0" y="2128"/>
                    <a:pt x="244" y="4378"/>
                    <a:pt x="1034" y="641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2835390" y="3811085"/>
              <a:ext cx="12568" cy="83577"/>
            </a:xfrm>
            <a:custGeom>
              <a:avLst/>
              <a:gdLst/>
              <a:ahLst/>
              <a:cxnLst/>
              <a:rect l="l" t="t" r="r" b="b"/>
              <a:pathLst>
                <a:path w="640" h="4256" fill="none" extrusionOk="0">
                  <a:moveTo>
                    <a:pt x="1" y="0"/>
                  </a:moveTo>
                  <a:cubicBezTo>
                    <a:pt x="1" y="1429"/>
                    <a:pt x="214" y="2888"/>
                    <a:pt x="639" y="425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3394706" y="4012239"/>
              <a:ext cx="65079" cy="98502"/>
            </a:xfrm>
            <a:custGeom>
              <a:avLst/>
              <a:gdLst/>
              <a:ahLst/>
              <a:cxnLst/>
              <a:rect l="l" t="t" r="r" b="b"/>
              <a:pathLst>
                <a:path w="3314" h="5016" fill="none" extrusionOk="0">
                  <a:moveTo>
                    <a:pt x="3314" y="0"/>
                  </a:moveTo>
                  <a:cubicBezTo>
                    <a:pt x="2615" y="1885"/>
                    <a:pt x="1460" y="3618"/>
                    <a:pt x="1" y="501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3554100" y="4062347"/>
              <a:ext cx="32854" cy="56144"/>
            </a:xfrm>
            <a:custGeom>
              <a:avLst/>
              <a:gdLst/>
              <a:ahLst/>
              <a:cxnLst/>
              <a:rect l="l" t="t" r="r" b="b"/>
              <a:pathLst>
                <a:path w="1673" h="2859" fill="none" extrusionOk="0">
                  <a:moveTo>
                    <a:pt x="1672" y="1"/>
                  </a:moveTo>
                  <a:cubicBezTo>
                    <a:pt x="1338" y="1065"/>
                    <a:pt x="761" y="2037"/>
                    <a:pt x="1" y="2858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20"/>
          <p:cNvGrpSpPr/>
          <p:nvPr/>
        </p:nvGrpSpPr>
        <p:grpSpPr>
          <a:xfrm>
            <a:off x="356783" y="3380752"/>
            <a:ext cx="3487491" cy="1151725"/>
            <a:chOff x="670454" y="3451775"/>
            <a:chExt cx="2063735" cy="1151725"/>
          </a:xfrm>
        </p:grpSpPr>
        <p:sp>
          <p:nvSpPr>
            <p:cNvPr id="512" name="Google Shape;512;p20"/>
            <p:cNvSpPr txBox="1"/>
            <p:nvPr/>
          </p:nvSpPr>
          <p:spPr>
            <a:xfrm flipH="1">
              <a:off x="670454" y="4048070"/>
              <a:ext cx="1851688" cy="555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20"/>
            <p:cNvSpPr txBox="1"/>
            <p:nvPr/>
          </p:nvSpPr>
          <p:spPr>
            <a:xfrm flipH="1">
              <a:off x="882589" y="3451775"/>
              <a:ext cx="1851600" cy="1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20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rgbClr val="000000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Готовятся </a:t>
              </a:r>
              <a:r>
                <a:rPr lang="ru-RU" sz="1600" b="1" dirty="0" err="1">
                  <a:solidFill>
                    <a:srgbClr val="000000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массо</a:t>
              </a:r>
              <a:r>
                <a:rPr lang="ru-RU" sz="1600" b="1" dirty="0"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-объемным способом</a:t>
              </a:r>
              <a:endParaRPr sz="1600" b="1" dirty="0">
                <a:solidFill>
                  <a:srgbClr val="000000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sp>
        <p:nvSpPr>
          <p:cNvPr id="518" name="Google Shape;518;p20"/>
          <p:cNvSpPr txBox="1"/>
          <p:nvPr/>
        </p:nvSpPr>
        <p:spPr>
          <a:xfrm flipH="1">
            <a:off x="690337" y="1843577"/>
            <a:ext cx="2644008" cy="6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20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Готовятся в асептических условиях</a:t>
            </a:r>
            <a:endParaRPr sz="1600" b="1" dirty="0">
              <a:solidFill>
                <a:schemeClr val="tx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F2CA0-9578-639C-0A1F-F44DAA20B1B8}"/>
              </a:ext>
            </a:extLst>
          </p:cNvPr>
          <p:cNvSpPr txBox="1"/>
          <p:nvPr/>
        </p:nvSpPr>
        <p:spPr>
          <a:xfrm>
            <a:off x="5587451" y="1623504"/>
            <a:ext cx="3095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Глазные капли обычно бывают объемом 30 и меньше мл, поэтому готовятся методом двух цилиндров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DE8A9-7626-0564-2725-9C672989C14B}"/>
              </a:ext>
            </a:extLst>
          </p:cNvPr>
          <p:cNvSpPr txBox="1"/>
          <p:nvPr/>
        </p:nvSpPr>
        <p:spPr>
          <a:xfrm>
            <a:off x="5587451" y="3323063"/>
            <a:ext cx="339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Fira Sans Condensed" panose="020B0503050000020004" pitchFamily="34" charset="0"/>
              </a:rPr>
              <a:t>Срок годности капель укупоренных под обкатку – 1 месяц</a:t>
            </a:r>
          </a:p>
          <a:p>
            <a:r>
              <a:rPr lang="ru-RU" sz="1600" b="1" dirty="0">
                <a:latin typeface="Fira Sans Condensed" panose="020B0503050000020004" pitchFamily="34" charset="0"/>
              </a:rPr>
              <a:t>под обвязку – 2 суток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07;p15">
            <a:extLst>
              <a:ext uri="{FF2B5EF4-FFF2-40B4-BE49-F238E27FC236}">
                <a16:creationId xmlns:a16="http://schemas.microsoft.com/office/drawing/2014/main" id="{D5B0E5B0-64F4-DF6C-3EA2-738168F3F0A6}"/>
              </a:ext>
            </a:extLst>
          </p:cNvPr>
          <p:cNvGrpSpPr/>
          <p:nvPr/>
        </p:nvGrpSpPr>
        <p:grpSpPr>
          <a:xfrm>
            <a:off x="0" y="1924415"/>
            <a:ext cx="9144000" cy="3112338"/>
            <a:chOff x="975050" y="-87050"/>
            <a:chExt cx="7349725" cy="2303735"/>
          </a:xfrm>
        </p:grpSpPr>
        <p:sp>
          <p:nvSpPr>
            <p:cNvPr id="7" name="Google Shape;108;p15">
              <a:extLst>
                <a:ext uri="{FF2B5EF4-FFF2-40B4-BE49-F238E27FC236}">
                  <a16:creationId xmlns:a16="http://schemas.microsoft.com/office/drawing/2014/main" id="{9C2F9B3A-15C0-59CA-25C1-66C4D3492393}"/>
                </a:ext>
              </a:extLst>
            </p:cNvPr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;p15">
              <a:extLst>
                <a:ext uri="{FF2B5EF4-FFF2-40B4-BE49-F238E27FC236}">
                  <a16:creationId xmlns:a16="http://schemas.microsoft.com/office/drawing/2014/main" id="{3B561D52-9BD9-9090-1D4C-43BD86D49AE8}"/>
                </a:ext>
              </a:extLst>
            </p:cNvPr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;p15">
              <a:extLst>
                <a:ext uri="{FF2B5EF4-FFF2-40B4-BE49-F238E27FC236}">
                  <a16:creationId xmlns:a16="http://schemas.microsoft.com/office/drawing/2014/main" id="{87FE9637-8742-0083-387C-CB3EA5E5B047}"/>
                </a:ext>
              </a:extLst>
            </p:cNvPr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;p15">
              <a:extLst>
                <a:ext uri="{FF2B5EF4-FFF2-40B4-BE49-F238E27FC236}">
                  <a16:creationId xmlns:a16="http://schemas.microsoft.com/office/drawing/2014/main" id="{BADC5EF8-AE1F-F099-CB53-12ADC9880098}"/>
                </a:ext>
              </a:extLst>
            </p:cNvPr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;p15">
              <a:extLst>
                <a:ext uri="{FF2B5EF4-FFF2-40B4-BE49-F238E27FC236}">
                  <a16:creationId xmlns:a16="http://schemas.microsoft.com/office/drawing/2014/main" id="{E06DACA1-9363-066B-08C3-15F7A75FB029}"/>
                </a:ext>
              </a:extLst>
            </p:cNvPr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;p15">
              <a:extLst>
                <a:ext uri="{FF2B5EF4-FFF2-40B4-BE49-F238E27FC236}">
                  <a16:creationId xmlns:a16="http://schemas.microsoft.com/office/drawing/2014/main" id="{57E81512-3ABD-1F0B-DC9D-1B9579CD9A9A}"/>
                </a:ext>
              </a:extLst>
            </p:cNvPr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4;p15">
              <a:extLst>
                <a:ext uri="{FF2B5EF4-FFF2-40B4-BE49-F238E27FC236}">
                  <a16:creationId xmlns:a16="http://schemas.microsoft.com/office/drawing/2014/main" id="{50E9D8C4-5546-3398-AC81-207F46749A72}"/>
                </a:ext>
              </a:extLst>
            </p:cNvPr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;p15">
              <a:extLst>
                <a:ext uri="{FF2B5EF4-FFF2-40B4-BE49-F238E27FC236}">
                  <a16:creationId xmlns:a16="http://schemas.microsoft.com/office/drawing/2014/main" id="{34121EA3-24B8-5049-D3C1-0607EFA3A480}"/>
                </a:ext>
              </a:extLst>
            </p:cNvPr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;p15">
              <a:extLst>
                <a:ext uri="{FF2B5EF4-FFF2-40B4-BE49-F238E27FC236}">
                  <a16:creationId xmlns:a16="http://schemas.microsoft.com/office/drawing/2014/main" id="{EE7659D1-7EE1-2F11-334F-BE9003C98372}"/>
                </a:ext>
              </a:extLst>
            </p:cNvPr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;p15">
              <a:extLst>
                <a:ext uri="{FF2B5EF4-FFF2-40B4-BE49-F238E27FC236}">
                  <a16:creationId xmlns:a16="http://schemas.microsoft.com/office/drawing/2014/main" id="{E5D3DD2B-605D-69EC-557C-3116BF2AF863}"/>
                </a:ext>
              </a:extLst>
            </p:cNvPr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;p15">
              <a:extLst>
                <a:ext uri="{FF2B5EF4-FFF2-40B4-BE49-F238E27FC236}">
                  <a16:creationId xmlns:a16="http://schemas.microsoft.com/office/drawing/2014/main" id="{27D852B9-A104-84BC-A0D3-7BC10985F4D7}"/>
                </a:ext>
              </a:extLst>
            </p:cNvPr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;p15">
              <a:extLst>
                <a:ext uri="{FF2B5EF4-FFF2-40B4-BE49-F238E27FC236}">
                  <a16:creationId xmlns:a16="http://schemas.microsoft.com/office/drawing/2014/main" id="{96EB5D51-2743-4021-50CE-CF803787CDD1}"/>
                </a:ext>
              </a:extLst>
            </p:cNvPr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;p15">
              <a:extLst>
                <a:ext uri="{FF2B5EF4-FFF2-40B4-BE49-F238E27FC236}">
                  <a16:creationId xmlns:a16="http://schemas.microsoft.com/office/drawing/2014/main" id="{15414567-57E1-AE9B-0DCA-A99BF4DE0A5D}"/>
                </a:ext>
              </a:extLst>
            </p:cNvPr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;p15">
              <a:extLst>
                <a:ext uri="{FF2B5EF4-FFF2-40B4-BE49-F238E27FC236}">
                  <a16:creationId xmlns:a16="http://schemas.microsoft.com/office/drawing/2014/main" id="{869F30B1-AE2B-C840-94B5-B32D33DAC8B6}"/>
                </a:ext>
              </a:extLst>
            </p:cNvPr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;p15">
              <a:extLst>
                <a:ext uri="{FF2B5EF4-FFF2-40B4-BE49-F238E27FC236}">
                  <a16:creationId xmlns:a16="http://schemas.microsoft.com/office/drawing/2014/main" id="{734A0552-0CD3-0FB4-D909-5D1CC4A37469}"/>
                </a:ext>
              </a:extLst>
            </p:cNvPr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3;p15">
              <a:extLst>
                <a:ext uri="{FF2B5EF4-FFF2-40B4-BE49-F238E27FC236}">
                  <a16:creationId xmlns:a16="http://schemas.microsoft.com/office/drawing/2014/main" id="{B0DE7AB2-6367-9459-61C7-DDF543DB6E12}"/>
                </a:ext>
              </a:extLst>
            </p:cNvPr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;p15">
              <a:extLst>
                <a:ext uri="{FF2B5EF4-FFF2-40B4-BE49-F238E27FC236}">
                  <a16:creationId xmlns:a16="http://schemas.microsoft.com/office/drawing/2014/main" id="{EDCE0B39-F681-BA7F-65F9-349E43DEC31B}"/>
                </a:ext>
              </a:extLst>
            </p:cNvPr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;p15">
              <a:extLst>
                <a:ext uri="{FF2B5EF4-FFF2-40B4-BE49-F238E27FC236}">
                  <a16:creationId xmlns:a16="http://schemas.microsoft.com/office/drawing/2014/main" id="{1D05C0FE-99AE-DCCE-E793-C5BB9B18279C}"/>
                </a:ext>
              </a:extLst>
            </p:cNvPr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;p15">
              <a:extLst>
                <a:ext uri="{FF2B5EF4-FFF2-40B4-BE49-F238E27FC236}">
                  <a16:creationId xmlns:a16="http://schemas.microsoft.com/office/drawing/2014/main" id="{2AFCC119-B983-CC7A-9938-DDDA45D2F7D4}"/>
                </a:ext>
              </a:extLst>
            </p:cNvPr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;p15">
              <a:extLst>
                <a:ext uri="{FF2B5EF4-FFF2-40B4-BE49-F238E27FC236}">
                  <a16:creationId xmlns:a16="http://schemas.microsoft.com/office/drawing/2014/main" id="{417F4BB1-3705-EE5A-29B2-92BE88ADFFA6}"/>
                </a:ext>
              </a:extLst>
            </p:cNvPr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;p15">
              <a:extLst>
                <a:ext uri="{FF2B5EF4-FFF2-40B4-BE49-F238E27FC236}">
                  <a16:creationId xmlns:a16="http://schemas.microsoft.com/office/drawing/2014/main" id="{6FDDED02-D105-F0F3-0CF0-3C8B91D5665E}"/>
                </a:ext>
              </a:extLst>
            </p:cNvPr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;p15">
              <a:extLst>
                <a:ext uri="{FF2B5EF4-FFF2-40B4-BE49-F238E27FC236}">
                  <a16:creationId xmlns:a16="http://schemas.microsoft.com/office/drawing/2014/main" id="{F59A18D7-0CF8-2D12-013D-EC08C7D29057}"/>
                </a:ext>
              </a:extLst>
            </p:cNvPr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;p15">
              <a:extLst>
                <a:ext uri="{FF2B5EF4-FFF2-40B4-BE49-F238E27FC236}">
                  <a16:creationId xmlns:a16="http://schemas.microsoft.com/office/drawing/2014/main" id="{E15B3CFA-DA28-6BF9-3AA7-DD60CB1EDFA3}"/>
                </a:ext>
              </a:extLst>
            </p:cNvPr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1;p15">
              <a:extLst>
                <a:ext uri="{FF2B5EF4-FFF2-40B4-BE49-F238E27FC236}">
                  <a16:creationId xmlns:a16="http://schemas.microsoft.com/office/drawing/2014/main" id="{A6536DDB-6244-D600-7EBF-E8C5E42D4A34}"/>
                </a:ext>
              </a:extLst>
            </p:cNvPr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32;p15">
              <a:extLst>
                <a:ext uri="{FF2B5EF4-FFF2-40B4-BE49-F238E27FC236}">
                  <a16:creationId xmlns:a16="http://schemas.microsoft.com/office/drawing/2014/main" id="{838A86F9-CB2C-6E08-41E3-6A97E90DCD66}"/>
                </a:ext>
              </a:extLst>
            </p:cNvPr>
            <p:cNvGrpSpPr/>
            <p:nvPr/>
          </p:nvGrpSpPr>
          <p:grpSpPr>
            <a:xfrm>
              <a:off x="5402363" y="671560"/>
              <a:ext cx="517818" cy="543201"/>
              <a:chOff x="6144651" y="1250347"/>
              <a:chExt cx="517818" cy="543201"/>
            </a:xfrm>
          </p:grpSpPr>
          <p:sp>
            <p:nvSpPr>
              <p:cNvPr id="37" name="Google Shape;133;p15">
                <a:extLst>
                  <a:ext uri="{FF2B5EF4-FFF2-40B4-BE49-F238E27FC236}">
                    <a16:creationId xmlns:a16="http://schemas.microsoft.com/office/drawing/2014/main" id="{A414C286-E980-1A25-250C-35933A7E5C48}"/>
                  </a:ext>
                </a:extLst>
              </p:cNvPr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15">
                <a:extLst>
                  <a:ext uri="{FF2B5EF4-FFF2-40B4-BE49-F238E27FC236}">
                    <a16:creationId xmlns:a16="http://schemas.microsoft.com/office/drawing/2014/main" id="{8E558A82-E040-5DF7-D18B-20C9F9123E78}"/>
                  </a:ext>
                </a:extLst>
              </p:cNvPr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15">
                <a:extLst>
                  <a:ext uri="{FF2B5EF4-FFF2-40B4-BE49-F238E27FC236}">
                    <a16:creationId xmlns:a16="http://schemas.microsoft.com/office/drawing/2014/main" id="{6599E09B-7E02-59E0-6480-BA3ACB4BF696}"/>
                  </a:ext>
                </a:extLst>
              </p:cNvPr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15">
                <a:extLst>
                  <a:ext uri="{FF2B5EF4-FFF2-40B4-BE49-F238E27FC236}">
                    <a16:creationId xmlns:a16="http://schemas.microsoft.com/office/drawing/2014/main" id="{B5840BDC-3F4F-3AC4-E0D2-7EE4CD87E4B8}"/>
                  </a:ext>
                </a:extLst>
              </p:cNvPr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37;p15">
              <a:extLst>
                <a:ext uri="{FF2B5EF4-FFF2-40B4-BE49-F238E27FC236}">
                  <a16:creationId xmlns:a16="http://schemas.microsoft.com/office/drawing/2014/main" id="{6793A6D4-2A55-7A87-E755-5C5EF62F05DB}"/>
                </a:ext>
              </a:extLst>
            </p:cNvPr>
            <p:cNvGrpSpPr/>
            <p:nvPr/>
          </p:nvGrpSpPr>
          <p:grpSpPr>
            <a:xfrm>
              <a:off x="7408052" y="1730897"/>
              <a:ext cx="375229" cy="485788"/>
              <a:chOff x="5377840" y="454547"/>
              <a:chExt cx="375229" cy="485788"/>
            </a:xfrm>
          </p:grpSpPr>
          <p:sp>
            <p:nvSpPr>
              <p:cNvPr id="33" name="Google Shape;138;p15">
                <a:extLst>
                  <a:ext uri="{FF2B5EF4-FFF2-40B4-BE49-F238E27FC236}">
                    <a16:creationId xmlns:a16="http://schemas.microsoft.com/office/drawing/2014/main" id="{5B6B03CF-DAF3-4FBF-9C84-93E10BBF6A40}"/>
                  </a:ext>
                </a:extLst>
              </p:cNvPr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9;p15">
                <a:extLst>
                  <a:ext uri="{FF2B5EF4-FFF2-40B4-BE49-F238E27FC236}">
                    <a16:creationId xmlns:a16="http://schemas.microsoft.com/office/drawing/2014/main" id="{93446A4B-B09A-579B-3BF9-897CD348035D}"/>
                  </a:ext>
                </a:extLst>
              </p:cNvPr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0;p15">
                <a:extLst>
                  <a:ext uri="{FF2B5EF4-FFF2-40B4-BE49-F238E27FC236}">
                    <a16:creationId xmlns:a16="http://schemas.microsoft.com/office/drawing/2014/main" id="{D7A82621-4D71-BECE-D562-46A7C7741374}"/>
                  </a:ext>
                </a:extLst>
              </p:cNvPr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1;p15">
                <a:extLst>
                  <a:ext uri="{FF2B5EF4-FFF2-40B4-BE49-F238E27FC236}">
                    <a16:creationId xmlns:a16="http://schemas.microsoft.com/office/drawing/2014/main" id="{EEB62FA1-986A-AE81-0ED7-A6A19D58DE6C}"/>
                  </a:ext>
                </a:extLst>
              </p:cNvPr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566380" y="560397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Методы изготовления глазных капель.</a:t>
            </a:r>
            <a:endParaRPr dirty="0"/>
          </a:p>
        </p:txBody>
      </p:sp>
      <p:sp>
        <p:nvSpPr>
          <p:cNvPr id="153" name="Google Shape;153;p16"/>
          <p:cNvSpPr/>
          <p:nvPr/>
        </p:nvSpPr>
        <p:spPr>
          <a:xfrm>
            <a:off x="902763" y="3639499"/>
            <a:ext cx="572700" cy="572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16"/>
          <p:cNvGrpSpPr/>
          <p:nvPr/>
        </p:nvGrpSpPr>
        <p:grpSpPr>
          <a:xfrm>
            <a:off x="1722576" y="3413880"/>
            <a:ext cx="2798895" cy="1023945"/>
            <a:chOff x="1626400" y="1668600"/>
            <a:chExt cx="2469032" cy="903189"/>
          </a:xfrm>
        </p:grpSpPr>
        <p:sp>
          <p:nvSpPr>
            <p:cNvPr id="155" name="Google Shape;155;p16"/>
            <p:cNvSpPr/>
            <p:nvPr/>
          </p:nvSpPr>
          <p:spPr>
            <a:xfrm>
              <a:off x="1678746" y="1943845"/>
              <a:ext cx="246168" cy="354683"/>
            </a:xfrm>
            <a:custGeom>
              <a:avLst/>
              <a:gdLst/>
              <a:ahLst/>
              <a:cxnLst/>
              <a:rect l="l" t="t" r="r" b="b"/>
              <a:pathLst>
                <a:path w="3861" h="5563" extrusionOk="0">
                  <a:moveTo>
                    <a:pt x="0" y="0"/>
                  </a:moveTo>
                  <a:lnTo>
                    <a:pt x="0" y="5562"/>
                  </a:lnTo>
                  <a:lnTo>
                    <a:pt x="3861" y="5562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027567" y="1850821"/>
              <a:ext cx="1542676" cy="538815"/>
            </a:xfrm>
            <a:custGeom>
              <a:avLst/>
              <a:gdLst/>
              <a:ahLst/>
              <a:cxnLst/>
              <a:rect l="l" t="t" r="r" b="b"/>
              <a:pathLst>
                <a:path w="24196" h="8451" extrusionOk="0">
                  <a:moveTo>
                    <a:pt x="1" y="0"/>
                  </a:moveTo>
                  <a:lnTo>
                    <a:pt x="1" y="8450"/>
                  </a:lnTo>
                  <a:lnTo>
                    <a:pt x="20639" y="8450"/>
                  </a:lnTo>
                  <a:lnTo>
                    <a:pt x="24196" y="5623"/>
                  </a:lnTo>
                  <a:lnTo>
                    <a:pt x="24196" y="2675"/>
                  </a:lnTo>
                  <a:lnTo>
                    <a:pt x="20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626400" y="1831439"/>
              <a:ext cx="104754" cy="577515"/>
            </a:xfrm>
            <a:custGeom>
              <a:avLst/>
              <a:gdLst/>
              <a:ahLst/>
              <a:cxnLst/>
              <a:rect l="l" t="t" r="r" b="b"/>
              <a:pathLst>
                <a:path w="1643" h="9058" extrusionOk="0">
                  <a:moveTo>
                    <a:pt x="1" y="0"/>
                  </a:moveTo>
                  <a:lnTo>
                    <a:pt x="1" y="9058"/>
                  </a:lnTo>
                  <a:lnTo>
                    <a:pt x="1642" y="9058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2019849" y="1943850"/>
              <a:ext cx="567824" cy="354669"/>
            </a:xfrm>
            <a:custGeom>
              <a:avLst/>
              <a:gdLst/>
              <a:ahLst/>
              <a:cxnLst/>
              <a:rect l="l" t="t" r="r" b="b"/>
              <a:pathLst>
                <a:path w="8481" h="5563" extrusionOk="0">
                  <a:moveTo>
                    <a:pt x="0" y="0"/>
                  </a:moveTo>
                  <a:lnTo>
                    <a:pt x="0" y="5562"/>
                  </a:lnTo>
                  <a:lnTo>
                    <a:pt x="8480" y="5562"/>
                  </a:lnTo>
                  <a:lnTo>
                    <a:pt x="8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459770" y="2108532"/>
              <a:ext cx="635662" cy="23335"/>
            </a:xfrm>
            <a:custGeom>
              <a:avLst/>
              <a:gdLst/>
              <a:ahLst/>
              <a:cxnLst/>
              <a:rect l="l" t="t" r="r" b="b"/>
              <a:pathLst>
                <a:path w="9970" h="366" extrusionOk="0">
                  <a:moveTo>
                    <a:pt x="0" y="1"/>
                  </a:moveTo>
                  <a:lnTo>
                    <a:pt x="0" y="365"/>
                  </a:lnTo>
                  <a:lnTo>
                    <a:pt x="9149" y="365"/>
                  </a:lnTo>
                  <a:lnTo>
                    <a:pt x="9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2074111" y="2323653"/>
              <a:ext cx="31050" cy="65989"/>
            </a:xfrm>
            <a:custGeom>
              <a:avLst/>
              <a:gdLst/>
              <a:ahLst/>
              <a:cxnLst/>
              <a:rect l="l" t="t" r="r" b="b"/>
              <a:pathLst>
                <a:path w="487" h="1035" extrusionOk="0">
                  <a:moveTo>
                    <a:pt x="0" y="1"/>
                  </a:moveTo>
                  <a:lnTo>
                    <a:pt x="0" y="1034"/>
                  </a:lnTo>
                  <a:lnTo>
                    <a:pt x="486" y="1034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2196208" y="2323653"/>
              <a:ext cx="29073" cy="65989"/>
            </a:xfrm>
            <a:custGeom>
              <a:avLst/>
              <a:gdLst/>
              <a:ahLst/>
              <a:cxnLst/>
              <a:rect l="l" t="t" r="r" b="b"/>
              <a:pathLst>
                <a:path w="456" h="1035" extrusionOk="0">
                  <a:moveTo>
                    <a:pt x="0" y="1"/>
                  </a:moveTo>
                  <a:lnTo>
                    <a:pt x="0" y="1034"/>
                  </a:lnTo>
                  <a:lnTo>
                    <a:pt x="456" y="1034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2436513" y="2323653"/>
              <a:ext cx="31050" cy="65989"/>
            </a:xfrm>
            <a:custGeom>
              <a:avLst/>
              <a:gdLst/>
              <a:ahLst/>
              <a:cxnLst/>
              <a:rect l="l" t="t" r="r" b="b"/>
              <a:pathLst>
                <a:path w="487" h="1035" extrusionOk="0">
                  <a:moveTo>
                    <a:pt x="0" y="1"/>
                  </a:moveTo>
                  <a:lnTo>
                    <a:pt x="0" y="1034"/>
                  </a:lnTo>
                  <a:lnTo>
                    <a:pt x="486" y="1034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2556634" y="2323653"/>
              <a:ext cx="31050" cy="65989"/>
            </a:xfrm>
            <a:custGeom>
              <a:avLst/>
              <a:gdLst/>
              <a:ahLst/>
              <a:cxnLst/>
              <a:rect l="l" t="t" r="r" b="b"/>
              <a:pathLst>
                <a:path w="487" h="1035" extrusionOk="0">
                  <a:moveTo>
                    <a:pt x="1" y="1"/>
                  </a:moveTo>
                  <a:lnTo>
                    <a:pt x="1" y="1034"/>
                  </a:lnTo>
                  <a:lnTo>
                    <a:pt x="487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2796939" y="2323653"/>
              <a:ext cx="31114" cy="65989"/>
            </a:xfrm>
            <a:custGeom>
              <a:avLst/>
              <a:gdLst/>
              <a:ahLst/>
              <a:cxnLst/>
              <a:rect l="l" t="t" r="r" b="b"/>
              <a:pathLst>
                <a:path w="488" h="1035" extrusionOk="0">
                  <a:moveTo>
                    <a:pt x="1" y="1"/>
                  </a:moveTo>
                  <a:lnTo>
                    <a:pt x="1" y="1034"/>
                  </a:lnTo>
                  <a:lnTo>
                    <a:pt x="487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2917123" y="2323653"/>
              <a:ext cx="31050" cy="65989"/>
            </a:xfrm>
            <a:custGeom>
              <a:avLst/>
              <a:gdLst/>
              <a:ahLst/>
              <a:cxnLst/>
              <a:rect l="l" t="t" r="r" b="b"/>
              <a:pathLst>
                <a:path w="487" h="1035" extrusionOk="0">
                  <a:moveTo>
                    <a:pt x="0" y="1"/>
                  </a:moveTo>
                  <a:lnTo>
                    <a:pt x="0" y="1034"/>
                  </a:lnTo>
                  <a:lnTo>
                    <a:pt x="487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159341" y="2323653"/>
              <a:ext cx="29137" cy="65989"/>
            </a:xfrm>
            <a:custGeom>
              <a:avLst/>
              <a:gdLst/>
              <a:ahLst/>
              <a:cxnLst/>
              <a:rect l="l" t="t" r="r" b="b"/>
              <a:pathLst>
                <a:path w="457" h="1035" extrusionOk="0">
                  <a:moveTo>
                    <a:pt x="1" y="1"/>
                  </a:moveTo>
                  <a:lnTo>
                    <a:pt x="1" y="1034"/>
                  </a:lnTo>
                  <a:lnTo>
                    <a:pt x="457" y="1034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2316329" y="2277173"/>
              <a:ext cx="29137" cy="112468"/>
            </a:xfrm>
            <a:custGeom>
              <a:avLst/>
              <a:gdLst/>
              <a:ahLst/>
              <a:cxnLst/>
              <a:rect l="l" t="t" r="r" b="b"/>
              <a:pathLst>
                <a:path w="457" h="1764" extrusionOk="0">
                  <a:moveTo>
                    <a:pt x="1" y="0"/>
                  </a:moveTo>
                  <a:lnTo>
                    <a:pt x="1" y="1763"/>
                  </a:lnTo>
                  <a:lnTo>
                    <a:pt x="457" y="176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2676818" y="2277173"/>
              <a:ext cx="31050" cy="112468"/>
            </a:xfrm>
            <a:custGeom>
              <a:avLst/>
              <a:gdLst/>
              <a:ahLst/>
              <a:cxnLst/>
              <a:rect l="l" t="t" r="r" b="b"/>
              <a:pathLst>
                <a:path w="487" h="1764" extrusionOk="0">
                  <a:moveTo>
                    <a:pt x="0" y="0"/>
                  </a:moveTo>
                  <a:lnTo>
                    <a:pt x="0" y="1763"/>
                  </a:lnTo>
                  <a:lnTo>
                    <a:pt x="487" y="176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3039220" y="2277173"/>
              <a:ext cx="29137" cy="112468"/>
            </a:xfrm>
            <a:custGeom>
              <a:avLst/>
              <a:gdLst/>
              <a:ahLst/>
              <a:cxnLst/>
              <a:rect l="l" t="t" r="r" b="b"/>
              <a:pathLst>
                <a:path w="457" h="1764" extrusionOk="0">
                  <a:moveTo>
                    <a:pt x="0" y="0"/>
                  </a:moveTo>
                  <a:lnTo>
                    <a:pt x="0" y="1763"/>
                  </a:lnTo>
                  <a:lnTo>
                    <a:pt x="456" y="1763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1924853" y="1668600"/>
              <a:ext cx="102777" cy="903189"/>
            </a:xfrm>
            <a:custGeom>
              <a:avLst/>
              <a:gdLst/>
              <a:ahLst/>
              <a:cxnLst/>
              <a:rect l="l" t="t" r="r" b="b"/>
              <a:pathLst>
                <a:path w="1612" h="14166" extrusionOk="0">
                  <a:moveTo>
                    <a:pt x="1" y="1"/>
                  </a:moveTo>
                  <a:lnTo>
                    <a:pt x="1" y="14165"/>
                  </a:lnTo>
                  <a:lnTo>
                    <a:pt x="1612" y="14165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6"/>
          <p:cNvGrpSpPr/>
          <p:nvPr/>
        </p:nvGrpSpPr>
        <p:grpSpPr>
          <a:xfrm>
            <a:off x="1719437" y="1924415"/>
            <a:ext cx="2804889" cy="1023948"/>
            <a:chOff x="4922675" y="1668602"/>
            <a:chExt cx="2474320" cy="903191"/>
          </a:xfrm>
        </p:grpSpPr>
        <p:sp>
          <p:nvSpPr>
            <p:cNvPr id="173" name="Google Shape;173;p16"/>
            <p:cNvSpPr/>
            <p:nvPr/>
          </p:nvSpPr>
          <p:spPr>
            <a:xfrm>
              <a:off x="4975132" y="1942455"/>
              <a:ext cx="246699" cy="355462"/>
            </a:xfrm>
            <a:custGeom>
              <a:avLst/>
              <a:gdLst/>
              <a:ahLst/>
              <a:cxnLst/>
              <a:rect l="l" t="t" r="r" b="b"/>
              <a:pathLst>
                <a:path w="3861" h="5563" extrusionOk="0">
                  <a:moveTo>
                    <a:pt x="0" y="1"/>
                  </a:moveTo>
                  <a:lnTo>
                    <a:pt x="0" y="5563"/>
                  </a:lnTo>
                  <a:lnTo>
                    <a:pt x="3861" y="5563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324699" y="1849233"/>
              <a:ext cx="1546003" cy="541915"/>
            </a:xfrm>
            <a:custGeom>
              <a:avLst/>
              <a:gdLst/>
              <a:ahLst/>
              <a:cxnLst/>
              <a:rect l="l" t="t" r="r" b="b"/>
              <a:pathLst>
                <a:path w="24196" h="8481" extrusionOk="0">
                  <a:moveTo>
                    <a:pt x="1" y="1"/>
                  </a:moveTo>
                  <a:lnTo>
                    <a:pt x="1" y="8481"/>
                  </a:lnTo>
                  <a:lnTo>
                    <a:pt x="20639" y="8481"/>
                  </a:lnTo>
                  <a:lnTo>
                    <a:pt x="24196" y="5624"/>
                  </a:lnTo>
                  <a:lnTo>
                    <a:pt x="24196" y="2706"/>
                  </a:lnTo>
                  <a:lnTo>
                    <a:pt x="20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922675" y="1831725"/>
              <a:ext cx="104979" cy="576931"/>
            </a:xfrm>
            <a:custGeom>
              <a:avLst/>
              <a:gdLst/>
              <a:ahLst/>
              <a:cxnLst/>
              <a:rect l="l" t="t" r="r" b="b"/>
              <a:pathLst>
                <a:path w="1643" h="9029" extrusionOk="0">
                  <a:moveTo>
                    <a:pt x="1" y="1"/>
                  </a:moveTo>
                  <a:lnTo>
                    <a:pt x="1" y="9028"/>
                  </a:lnTo>
                  <a:lnTo>
                    <a:pt x="1642" y="9028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316975" y="1942450"/>
              <a:ext cx="1021563" cy="355476"/>
            </a:xfrm>
            <a:custGeom>
              <a:avLst/>
              <a:gdLst/>
              <a:ahLst/>
              <a:cxnLst/>
              <a:rect l="l" t="t" r="r" b="b"/>
              <a:pathLst>
                <a:path w="16870" h="5563" extrusionOk="0">
                  <a:moveTo>
                    <a:pt x="0" y="1"/>
                  </a:moveTo>
                  <a:lnTo>
                    <a:pt x="0" y="5563"/>
                  </a:lnTo>
                  <a:lnTo>
                    <a:pt x="16870" y="5563"/>
                  </a:lnTo>
                  <a:lnTo>
                    <a:pt x="16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6759961" y="2109476"/>
              <a:ext cx="637033" cy="21406"/>
            </a:xfrm>
            <a:custGeom>
              <a:avLst/>
              <a:gdLst/>
              <a:ahLst/>
              <a:cxnLst/>
              <a:rect l="l" t="t" r="r" b="b"/>
              <a:pathLst>
                <a:path w="9970" h="335" extrusionOk="0">
                  <a:moveTo>
                    <a:pt x="0" y="1"/>
                  </a:moveTo>
                  <a:lnTo>
                    <a:pt x="0" y="335"/>
                  </a:lnTo>
                  <a:lnTo>
                    <a:pt x="9149" y="335"/>
                  </a:lnTo>
                  <a:lnTo>
                    <a:pt x="99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71342" y="2323140"/>
              <a:ext cx="31117" cy="67987"/>
            </a:xfrm>
            <a:custGeom>
              <a:avLst/>
              <a:gdLst/>
              <a:ahLst/>
              <a:cxnLst/>
              <a:rect l="l" t="t" r="r" b="b"/>
              <a:pathLst>
                <a:path w="487" h="1064" extrusionOk="0">
                  <a:moveTo>
                    <a:pt x="0" y="0"/>
                  </a:moveTo>
                  <a:lnTo>
                    <a:pt x="0" y="1064"/>
                  </a:lnTo>
                  <a:lnTo>
                    <a:pt x="486" y="106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493700" y="2323140"/>
              <a:ext cx="29136" cy="67987"/>
            </a:xfrm>
            <a:custGeom>
              <a:avLst/>
              <a:gdLst/>
              <a:ahLst/>
              <a:cxnLst/>
              <a:rect l="l" t="t" r="r" b="b"/>
              <a:pathLst>
                <a:path w="456" h="1064" extrusionOk="0">
                  <a:moveTo>
                    <a:pt x="0" y="0"/>
                  </a:moveTo>
                  <a:lnTo>
                    <a:pt x="0" y="1064"/>
                  </a:lnTo>
                  <a:lnTo>
                    <a:pt x="456" y="106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734519" y="2323140"/>
              <a:ext cx="31117" cy="67987"/>
            </a:xfrm>
            <a:custGeom>
              <a:avLst/>
              <a:gdLst/>
              <a:ahLst/>
              <a:cxnLst/>
              <a:rect l="l" t="t" r="r" b="b"/>
              <a:pathLst>
                <a:path w="487" h="1064" extrusionOk="0">
                  <a:moveTo>
                    <a:pt x="0" y="0"/>
                  </a:moveTo>
                  <a:lnTo>
                    <a:pt x="0" y="1064"/>
                  </a:lnTo>
                  <a:lnTo>
                    <a:pt x="486" y="1064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854896" y="2323140"/>
              <a:ext cx="31117" cy="67987"/>
            </a:xfrm>
            <a:custGeom>
              <a:avLst/>
              <a:gdLst/>
              <a:ahLst/>
              <a:cxnLst/>
              <a:rect l="l" t="t" r="r" b="b"/>
              <a:pathLst>
                <a:path w="487" h="1064" extrusionOk="0">
                  <a:moveTo>
                    <a:pt x="1" y="0"/>
                  </a:moveTo>
                  <a:lnTo>
                    <a:pt x="1" y="1064"/>
                  </a:lnTo>
                  <a:lnTo>
                    <a:pt x="487" y="106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095714" y="2323140"/>
              <a:ext cx="31181" cy="67987"/>
            </a:xfrm>
            <a:custGeom>
              <a:avLst/>
              <a:gdLst/>
              <a:ahLst/>
              <a:cxnLst/>
              <a:rect l="l" t="t" r="r" b="b"/>
              <a:pathLst>
                <a:path w="488" h="1064" extrusionOk="0">
                  <a:moveTo>
                    <a:pt x="1" y="0"/>
                  </a:moveTo>
                  <a:lnTo>
                    <a:pt x="1" y="1064"/>
                  </a:lnTo>
                  <a:lnTo>
                    <a:pt x="487" y="106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216155" y="2323140"/>
              <a:ext cx="31117" cy="67987"/>
            </a:xfrm>
            <a:custGeom>
              <a:avLst/>
              <a:gdLst/>
              <a:ahLst/>
              <a:cxnLst/>
              <a:rect l="l" t="t" r="r" b="b"/>
              <a:pathLst>
                <a:path w="487" h="1064" extrusionOk="0">
                  <a:moveTo>
                    <a:pt x="0" y="0"/>
                  </a:moveTo>
                  <a:lnTo>
                    <a:pt x="0" y="1064"/>
                  </a:lnTo>
                  <a:lnTo>
                    <a:pt x="487" y="106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458891" y="2323140"/>
              <a:ext cx="29200" cy="67987"/>
            </a:xfrm>
            <a:custGeom>
              <a:avLst/>
              <a:gdLst/>
              <a:ahLst/>
              <a:cxnLst/>
              <a:rect l="l" t="t" r="r" b="b"/>
              <a:pathLst>
                <a:path w="457" h="1064" extrusionOk="0">
                  <a:moveTo>
                    <a:pt x="1" y="0"/>
                  </a:moveTo>
                  <a:lnTo>
                    <a:pt x="1" y="1064"/>
                  </a:lnTo>
                  <a:lnTo>
                    <a:pt x="457" y="10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614077" y="2278414"/>
              <a:ext cx="29200" cy="110798"/>
            </a:xfrm>
            <a:custGeom>
              <a:avLst/>
              <a:gdLst/>
              <a:ahLst/>
              <a:cxnLst/>
              <a:rect l="l" t="t" r="r" b="b"/>
              <a:pathLst>
                <a:path w="457" h="1734" extrusionOk="0">
                  <a:moveTo>
                    <a:pt x="1" y="1"/>
                  </a:moveTo>
                  <a:lnTo>
                    <a:pt x="1" y="1733"/>
                  </a:lnTo>
                  <a:lnTo>
                    <a:pt x="457" y="173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975337" y="2278414"/>
              <a:ext cx="31117" cy="110798"/>
            </a:xfrm>
            <a:custGeom>
              <a:avLst/>
              <a:gdLst/>
              <a:ahLst/>
              <a:cxnLst/>
              <a:rect l="l" t="t" r="r" b="b"/>
              <a:pathLst>
                <a:path w="487" h="1734" extrusionOk="0">
                  <a:moveTo>
                    <a:pt x="0" y="1"/>
                  </a:moveTo>
                  <a:lnTo>
                    <a:pt x="0" y="1733"/>
                  </a:lnTo>
                  <a:lnTo>
                    <a:pt x="487" y="1733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338513" y="2278414"/>
              <a:ext cx="29200" cy="110798"/>
            </a:xfrm>
            <a:custGeom>
              <a:avLst/>
              <a:gdLst/>
              <a:ahLst/>
              <a:cxnLst/>
              <a:rect l="l" t="t" r="r" b="b"/>
              <a:pathLst>
                <a:path w="457" h="1734" extrusionOk="0">
                  <a:moveTo>
                    <a:pt x="0" y="1"/>
                  </a:moveTo>
                  <a:lnTo>
                    <a:pt x="0" y="1733"/>
                  </a:lnTo>
                  <a:lnTo>
                    <a:pt x="456" y="1733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221765" y="1668602"/>
              <a:ext cx="102999" cy="903191"/>
            </a:xfrm>
            <a:custGeom>
              <a:avLst/>
              <a:gdLst/>
              <a:ahLst/>
              <a:cxnLst/>
              <a:rect l="l" t="t" r="r" b="b"/>
              <a:pathLst>
                <a:path w="1612" h="14135" extrusionOk="0">
                  <a:moveTo>
                    <a:pt x="1" y="1"/>
                  </a:moveTo>
                  <a:lnTo>
                    <a:pt x="1" y="14135"/>
                  </a:lnTo>
                  <a:lnTo>
                    <a:pt x="1612" y="14135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6"/>
          <p:cNvSpPr/>
          <p:nvPr/>
        </p:nvSpPr>
        <p:spPr>
          <a:xfrm>
            <a:off x="902763" y="2150035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970746" y="1261693"/>
            <a:ext cx="12573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5BF34-7618-D98C-EE51-685CABD292A2}"/>
              </a:ext>
            </a:extLst>
          </p:cNvPr>
          <p:cNvSpPr txBox="1"/>
          <p:nvPr/>
        </p:nvSpPr>
        <p:spPr>
          <a:xfrm>
            <a:off x="5123916" y="2219804"/>
            <a:ext cx="372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Fira Sans Condensed" panose="020B0503050000020004" pitchFamily="34" charset="0"/>
              </a:rPr>
              <a:t>С использованием сухих веществ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A7AE2-AE64-6C1C-FEDB-9FA880BE5070}"/>
              </a:ext>
            </a:extLst>
          </p:cNvPr>
          <p:cNvSpPr txBox="1"/>
          <p:nvPr/>
        </p:nvSpPr>
        <p:spPr>
          <a:xfrm>
            <a:off x="4896160" y="3565868"/>
            <a:ext cx="372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Fira Sans Condensed" panose="020B0503050000020004" pitchFamily="34" charset="0"/>
              </a:rPr>
              <a:t>С использованием концентрированных растворов</a:t>
            </a:r>
          </a:p>
        </p:txBody>
      </p:sp>
      <p:pic>
        <p:nvPicPr>
          <p:cNvPr id="5" name="Рисунок 4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9BCC67-9DC7-C479-0C2C-68B069FE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2000" l="2976" r="95714">
                        <a14:foregroundMark x1="61071" y1="29697" x2="57500" y2="32606"/>
                        <a14:foregroundMark x1="75238" y1="20727" x2="73929" y2="23636"/>
                        <a14:foregroundMark x1="70476" y1="24606" x2="67976" y2="26909"/>
                        <a14:foregroundMark x1="73452" y1="23758" x2="70238" y2="24000"/>
                        <a14:foregroundMark x1="70952" y1="22424" x2="70952" y2="21333"/>
                        <a14:foregroundMark x1="73690" y1="24000" x2="71071" y2="26909"/>
                        <a14:foregroundMark x1="75238" y1="23758" x2="74881" y2="24848"/>
                        <a14:foregroundMark x1="71905" y1="21939" x2="69405" y2="22788"/>
                        <a14:foregroundMark x1="71071" y1="24727" x2="57381" y2="34182"/>
                        <a14:foregroundMark x1="54048" y1="38667" x2="54881" y2="37697"/>
                        <a14:foregroundMark x1="90952" y1="12848" x2="92381" y2="15030"/>
                        <a14:foregroundMark x1="92738" y1="8364" x2="92381" y2="14909"/>
                        <a14:foregroundMark x1="96190" y1="14061" x2="91429" y2="18545"/>
                        <a14:foregroundMark x1="87262" y1="6667" x2="90476" y2="12364"/>
                        <a14:foregroundMark x1="71429" y1="20848" x2="70094" y2="21632"/>
                        <a14:foregroundMark x1="61071" y1="29212" x2="60153" y2="28686"/>
                        <a14:foregroundMark x1="66190" y1="26182" x2="61548" y2="27758"/>
                        <a14:foregroundMark x1="57605" y1="30452" x2="55000" y2="34303"/>
                        <a14:foregroundMark x1="56786" y1="31152" x2="57083" y2="30814"/>
                        <a14:foregroundMark x1="59881" y1="30303" x2="63974" y2="31404"/>
                        <a14:foregroundMark x1="68060" y1="29249" x2="71786" y2="26909"/>
                        <a14:foregroundMark x1="70119" y1="28121" x2="68295" y2="29498"/>
                        <a14:foregroundMark x1="56748" y1="36553" x2="55952" y2="36970"/>
                        <a14:foregroundMark x1="58098" y1="34387" x2="58571" y2="33818"/>
                        <a14:foregroundMark x1="55952" y1="36970" x2="56538" y2="36264"/>
                        <a14:foregroundMark x1="56805" y1="34675" x2="57262" y2="31152"/>
                        <a14:foregroundMark x1="56429" y1="37576" x2="56590" y2="36335"/>
                        <a14:foregroundMark x1="59643" y1="29576" x2="58333" y2="30424"/>
                        <a14:foregroundMark x1="5236" y1="61988" x2="3214" y2="62545"/>
                        <a14:foregroundMark x1="9055" y1="59488" x2="8114" y2="60274"/>
                        <a14:foregroundMark x1="18095" y1="88606" x2="21310" y2="90545"/>
                        <a14:foregroundMark x1="24524" y1="89091" x2="26786" y2="92000"/>
                        <a14:foregroundMark x1="29643" y1="82061" x2="28810" y2="85333"/>
                        <a14:foregroundMark x1="29643" y1="77697" x2="27619" y2="73818"/>
                        <a14:foregroundMark x1="30000" y1="69939" x2="32024" y2="70909"/>
                        <a14:foregroundMark x1="31667" y1="72727" x2="28452" y2="78545"/>
                        <a14:foregroundMark x1="26667" y1="71152" x2="24167" y2="73697"/>
                        <a14:foregroundMark x1="26786" y1="69818" x2="23452" y2="74545"/>
                        <a14:foregroundMark x1="24286" y1="70545" x2="25000" y2="71152"/>
                        <a14:foregroundMark x1="30000" y1="75636" x2="30119" y2="80121"/>
                        <a14:foregroundMark x1="31548" y1="77091" x2="28333" y2="82545"/>
                        <a14:foregroundMark x1="69405" y1="23030" x2="63810" y2="27030"/>
                        <a14:foregroundMark x1="70119" y1="20848" x2="62619" y2="27030"/>
                        <a14:foregroundMark x1="64167" y1="29697" x2="60357" y2="32848"/>
                        <a14:foregroundMark x1="25952" y1="69455" x2="22500" y2="74545"/>
                        <a14:foregroundMark x1="25238" y1="69697" x2="23452" y2="74424"/>
                        <a14:foregroundMark x1="65000" y1="58061" x2="59762" y2="55758"/>
                        <a14:foregroundMark x1="51429" y1="68606" x2="52143" y2="66303"/>
                        <a14:backgroundMark x1="8333" y1="62545" x2="8333" y2="62545"/>
                        <a14:backgroundMark x1="8929" y1="61576" x2="8571" y2="61576"/>
                        <a14:backgroundMark x1="6429" y1="61818" x2="6429" y2="61818"/>
                        <a14:backgroundMark x1="8571" y1="61455" x2="8571" y2="61455"/>
                        <a14:backgroundMark x1="8214" y1="61212" x2="8214" y2="61212"/>
                        <a14:backgroundMark x1="6548" y1="61818" x2="6548" y2="61818"/>
                        <a14:backgroundMark x1="7976" y1="61212" x2="8571" y2="61212"/>
                        <a14:backgroundMark x1="9167" y1="61212" x2="5119" y2="61818"/>
                        <a14:backgroundMark x1="69286" y1="30545" x2="60595" y2="35758"/>
                        <a14:backgroundMark x1="60595" y1="35758" x2="56786" y2="36606"/>
                        <a14:backgroundMark x1="69898" y1="20648" x2="70833" y2="20000"/>
                        <a14:backgroundMark x1="56667" y1="29818" x2="61783" y2="26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7967" y="218941"/>
            <a:ext cx="1924778" cy="18904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8"/>
          <p:cNvGrpSpPr/>
          <p:nvPr/>
        </p:nvGrpSpPr>
        <p:grpSpPr>
          <a:xfrm>
            <a:off x="607849" y="810762"/>
            <a:ext cx="2928932" cy="3729966"/>
            <a:chOff x="1215728" y="1252988"/>
            <a:chExt cx="2364871" cy="3329502"/>
          </a:xfrm>
        </p:grpSpPr>
        <p:grpSp>
          <p:nvGrpSpPr>
            <p:cNvPr id="262" name="Google Shape;262;p18"/>
            <p:cNvGrpSpPr/>
            <p:nvPr/>
          </p:nvGrpSpPr>
          <p:grpSpPr>
            <a:xfrm>
              <a:off x="1215728" y="1252988"/>
              <a:ext cx="2364871" cy="3329502"/>
              <a:chOff x="1029166" y="1403821"/>
              <a:chExt cx="2256987" cy="3177612"/>
            </a:xfrm>
          </p:grpSpPr>
          <p:sp>
            <p:nvSpPr>
              <p:cNvPr id="263" name="Google Shape;263;p18"/>
              <p:cNvSpPr/>
              <p:nvPr/>
            </p:nvSpPr>
            <p:spPr>
              <a:xfrm>
                <a:off x="1029166" y="1473145"/>
                <a:ext cx="2256987" cy="3108288"/>
              </a:xfrm>
              <a:custGeom>
                <a:avLst/>
                <a:gdLst/>
                <a:ahLst/>
                <a:cxnLst/>
                <a:rect l="l" t="t" r="r" b="b"/>
                <a:pathLst>
                  <a:path w="30700" h="42281" extrusionOk="0">
                    <a:moveTo>
                      <a:pt x="1550" y="0"/>
                    </a:moveTo>
                    <a:cubicBezTo>
                      <a:pt x="699" y="0"/>
                      <a:pt x="0" y="669"/>
                      <a:pt x="0" y="1550"/>
                    </a:cubicBezTo>
                    <a:lnTo>
                      <a:pt x="0" y="40730"/>
                    </a:lnTo>
                    <a:cubicBezTo>
                      <a:pt x="0" y="41581"/>
                      <a:pt x="699" y="42280"/>
                      <a:pt x="1550" y="42280"/>
                    </a:cubicBezTo>
                    <a:lnTo>
                      <a:pt x="29150" y="42280"/>
                    </a:lnTo>
                    <a:cubicBezTo>
                      <a:pt x="30001" y="42280"/>
                      <a:pt x="30700" y="41581"/>
                      <a:pt x="30700" y="40730"/>
                    </a:cubicBezTo>
                    <a:lnTo>
                      <a:pt x="30700" y="1550"/>
                    </a:lnTo>
                    <a:cubicBezTo>
                      <a:pt x="30700" y="669"/>
                      <a:pt x="30001" y="0"/>
                      <a:pt x="29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1029166" y="1473145"/>
                <a:ext cx="241358" cy="3108288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42281" extrusionOk="0">
                    <a:moveTo>
                      <a:pt x="1550" y="0"/>
                    </a:moveTo>
                    <a:cubicBezTo>
                      <a:pt x="699" y="0"/>
                      <a:pt x="0" y="669"/>
                      <a:pt x="0" y="1550"/>
                    </a:cubicBezTo>
                    <a:lnTo>
                      <a:pt x="0" y="40730"/>
                    </a:lnTo>
                    <a:cubicBezTo>
                      <a:pt x="0" y="41581"/>
                      <a:pt x="699" y="42280"/>
                      <a:pt x="1550" y="42280"/>
                    </a:cubicBezTo>
                    <a:lnTo>
                      <a:pt x="3283" y="42280"/>
                    </a:lnTo>
                    <a:cubicBezTo>
                      <a:pt x="2432" y="42280"/>
                      <a:pt x="1733" y="41581"/>
                      <a:pt x="1733" y="40730"/>
                    </a:cubicBezTo>
                    <a:lnTo>
                      <a:pt x="1733" y="1550"/>
                    </a:lnTo>
                    <a:cubicBezTo>
                      <a:pt x="1733" y="669"/>
                      <a:pt x="2432" y="0"/>
                      <a:pt x="3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1312936" y="1739050"/>
                <a:ext cx="1689432" cy="2574201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35016" extrusionOk="0">
                    <a:moveTo>
                      <a:pt x="0" y="0"/>
                    </a:moveTo>
                    <a:lnTo>
                      <a:pt x="0" y="35016"/>
                    </a:lnTo>
                    <a:lnTo>
                      <a:pt x="22980" y="35016"/>
                    </a:lnTo>
                    <a:lnTo>
                      <a:pt x="22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 Condensed" panose="020B0503050000020004" pitchFamily="34" charset="0"/>
                  </a:rPr>
                  <a:t>Rp</a:t>
                </a:r>
                <a:r>
                  <a:rPr lang="ru-RU" sz="1600" dirty="0">
                    <a:latin typeface="Fira Sans Condensed" panose="020B0503050000020004" pitchFamily="34" charset="0"/>
                  </a:rPr>
                  <a:t>: 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Sol. </a:t>
                </a:r>
                <a:r>
                  <a:rPr lang="en-US" sz="1600" dirty="0" err="1">
                    <a:latin typeface="Fira Sans Condensed" panose="020B0503050000020004" pitchFamily="34" charset="0"/>
                  </a:rPr>
                  <a:t>Pilocarpini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 Condensed" panose="020B0503050000020004" pitchFamily="34" charset="0"/>
                  </a:rPr>
                  <a:t>       </a:t>
                </a:r>
                <a:r>
                  <a:rPr lang="en-US" sz="1600" dirty="0" err="1">
                    <a:latin typeface="Fira Sans Condensed" panose="020B0503050000020004" pitchFamily="34" charset="0"/>
                  </a:rPr>
                  <a:t>hydrochloridi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 1%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 Condensed" panose="020B0503050000020004" pitchFamily="34" charset="0"/>
                  </a:rPr>
                  <a:t>       </a:t>
                </a:r>
                <a:r>
                  <a:rPr lang="ru-RU" sz="1600" dirty="0">
                    <a:latin typeface="Fira Sans Condensed" panose="020B0503050000020004" pitchFamily="34" charset="0"/>
                  </a:rPr>
                  <a:t>- 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10 ml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 Condensed" panose="020B0503050000020004" pitchFamily="34" charset="0"/>
                  </a:rPr>
                  <a:t>       D.S. </a:t>
                </a:r>
                <a:r>
                  <a:rPr lang="ru-RU" sz="1600" dirty="0">
                    <a:latin typeface="Fira Sans Condensed" panose="020B0503050000020004" pitchFamily="34" charset="0"/>
                  </a:rPr>
                  <a:t>По 2 капли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>
                    <a:latin typeface="Fira Sans Condensed" panose="020B0503050000020004" pitchFamily="34" charset="0"/>
                  </a:rPr>
                  <a:t>       в оба глаза 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1665958" y="1403821"/>
                <a:ext cx="983370" cy="422417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5746" extrusionOk="0">
                    <a:moveTo>
                      <a:pt x="1095" y="1"/>
                    </a:moveTo>
                    <a:cubicBezTo>
                      <a:pt x="487" y="1"/>
                      <a:pt x="1" y="487"/>
                      <a:pt x="1" y="1095"/>
                    </a:cubicBezTo>
                    <a:lnTo>
                      <a:pt x="1" y="4651"/>
                    </a:lnTo>
                    <a:cubicBezTo>
                      <a:pt x="1" y="5259"/>
                      <a:pt x="487" y="5746"/>
                      <a:pt x="1095" y="5746"/>
                    </a:cubicBezTo>
                    <a:lnTo>
                      <a:pt x="12281" y="5746"/>
                    </a:lnTo>
                    <a:cubicBezTo>
                      <a:pt x="12889" y="5746"/>
                      <a:pt x="13375" y="5259"/>
                      <a:pt x="13375" y="4651"/>
                    </a:cubicBezTo>
                    <a:lnTo>
                      <a:pt x="13375" y="1095"/>
                    </a:lnTo>
                    <a:cubicBezTo>
                      <a:pt x="13375" y="487"/>
                      <a:pt x="12889" y="1"/>
                      <a:pt x="12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>
                <a:off x="1665958" y="1403821"/>
                <a:ext cx="319654" cy="422417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5746" extrusionOk="0">
                    <a:moveTo>
                      <a:pt x="1095" y="1"/>
                    </a:moveTo>
                    <a:cubicBezTo>
                      <a:pt x="487" y="1"/>
                      <a:pt x="1" y="487"/>
                      <a:pt x="1" y="1095"/>
                    </a:cubicBezTo>
                    <a:lnTo>
                      <a:pt x="1" y="4651"/>
                    </a:lnTo>
                    <a:cubicBezTo>
                      <a:pt x="1" y="5259"/>
                      <a:pt x="487" y="5746"/>
                      <a:pt x="1095" y="5746"/>
                    </a:cubicBezTo>
                    <a:lnTo>
                      <a:pt x="4348" y="5746"/>
                    </a:lnTo>
                    <a:cubicBezTo>
                      <a:pt x="3770" y="5746"/>
                      <a:pt x="3253" y="5259"/>
                      <a:pt x="3253" y="4651"/>
                    </a:cubicBezTo>
                    <a:lnTo>
                      <a:pt x="3253" y="1095"/>
                    </a:lnTo>
                    <a:cubicBezTo>
                      <a:pt x="3253" y="487"/>
                      <a:pt x="3770" y="1"/>
                      <a:pt x="43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>
                <a:off x="2325173" y="1403821"/>
                <a:ext cx="71606" cy="42241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746" extrusionOk="0">
                    <a:moveTo>
                      <a:pt x="1" y="1"/>
                    </a:moveTo>
                    <a:lnTo>
                      <a:pt x="1" y="5746"/>
                    </a:lnTo>
                    <a:lnTo>
                      <a:pt x="973" y="5746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3178763" y="1598268"/>
                <a:ext cx="33597" cy="280665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178" extrusionOk="0">
                    <a:moveTo>
                      <a:pt x="244" y="0"/>
                    </a:moveTo>
                    <a:cubicBezTo>
                      <a:pt x="122" y="0"/>
                      <a:pt x="1" y="91"/>
                      <a:pt x="1" y="243"/>
                    </a:cubicBezTo>
                    <a:lnTo>
                      <a:pt x="1" y="37934"/>
                    </a:lnTo>
                    <a:cubicBezTo>
                      <a:pt x="1" y="38055"/>
                      <a:pt x="122" y="38177"/>
                      <a:pt x="244" y="38177"/>
                    </a:cubicBezTo>
                    <a:cubicBezTo>
                      <a:pt x="366" y="38177"/>
                      <a:pt x="457" y="38055"/>
                      <a:pt x="457" y="37934"/>
                    </a:cubicBezTo>
                    <a:lnTo>
                      <a:pt x="457" y="243"/>
                    </a:lnTo>
                    <a:cubicBezTo>
                      <a:pt x="457" y="91"/>
                      <a:pt x="366" y="0"/>
                      <a:pt x="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8"/>
            <p:cNvSpPr/>
            <p:nvPr/>
          </p:nvSpPr>
          <p:spPr>
            <a:xfrm>
              <a:off x="1681366" y="1810198"/>
              <a:ext cx="1400100" cy="729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788752" y="208082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использованием сухих веществ.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070F9-BBE5-CB30-0F5C-B1084C280214}"/>
              </a:ext>
            </a:extLst>
          </p:cNvPr>
          <p:cNvSpPr txBox="1"/>
          <p:nvPr/>
        </p:nvSpPr>
        <p:spPr>
          <a:xfrm>
            <a:off x="3746052" y="810762"/>
            <a:ext cx="50203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Расчеты:</a:t>
            </a:r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m(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пилокарпина) = 0,1 </a:t>
            </a: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1 – 100        х = 0,1 </a:t>
            </a: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х – 10        </a:t>
            </a:r>
          </a:p>
          <a:p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1г пилокарпина – 0,22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NaCl</a:t>
            </a:r>
          </a:p>
          <a:p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0,1 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пилокарпина – х </a:t>
            </a: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х= 0,022 → гипотонический, поэтому добавляем 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NaCl </a:t>
            </a:r>
          </a:p>
          <a:p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m(NaCl) = 0,09 – 0,022 = 0,068 ≈ 0,07</a:t>
            </a:r>
          </a:p>
          <a:p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РП: 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Aquae pro </a:t>
            </a:r>
            <a:r>
              <a:rPr lang="en-US" dirty="0" err="1">
                <a:latin typeface="Fira Sans Condensed" panose="020B0503050000020004" pitchFamily="34" charset="0"/>
                <a:cs typeface="Times New Roman" panose="02020603050405020304" pitchFamily="18" charset="0"/>
              </a:rPr>
              <a:t>injectionibus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10 ml</a:t>
            </a:r>
          </a:p>
          <a:p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Fira Sans Condensed" panose="020B0503050000020004" pitchFamily="34" charset="0"/>
                <a:cs typeface="Times New Roman" panose="02020603050405020304" pitchFamily="18" charset="0"/>
              </a:rPr>
              <a:t>Pilocarpini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0,1 </a:t>
            </a:r>
          </a:p>
          <a:p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Fira Sans Condensed" panose="020B0503050000020004" pitchFamily="34" charset="0"/>
                <a:cs typeface="Times New Roman" panose="02020603050405020304" pitchFamily="18" charset="0"/>
              </a:rPr>
              <a:t>Natrii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Fira Sans Condensed" panose="020B0503050000020004" pitchFamily="34" charset="0"/>
                <a:cs typeface="Times New Roman" panose="02020603050405020304" pitchFamily="18" charset="0"/>
              </a:rPr>
              <a:t>chloridi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0,07 </a:t>
            </a:r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CF5D8-3BE6-7EDB-6142-8378C67F122E}"/>
              </a:ext>
            </a:extLst>
          </p:cNvPr>
          <p:cNvSpPr txBox="1"/>
          <p:nvPr/>
        </p:nvSpPr>
        <p:spPr>
          <a:xfrm>
            <a:off x="3669929" y="4063674"/>
            <a:ext cx="3131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Fira Sans Condensed" panose="020B0503050000020004" pitchFamily="34" charset="0"/>
              </a:rPr>
              <a:t>NB!</a:t>
            </a:r>
            <a:r>
              <a:rPr lang="en-US" dirty="0">
                <a:latin typeface="Fira Sans Condensed" panose="020B0503050000020004" pitchFamily="34" charset="0"/>
              </a:rPr>
              <a:t> </a:t>
            </a:r>
            <a:r>
              <a:rPr lang="ru-RU" dirty="0">
                <a:latin typeface="Fira Sans Condensed" panose="020B0503050000020004" pitchFamily="34" charset="0"/>
              </a:rPr>
              <a:t>Капли считаются изотоническими, если концентрация 1 вещества или в сумме нескольких веществ составляет 0,09±0,02 на 10 мл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0D0C41E-6AB6-821D-7023-B7B1E460DEDE}"/>
              </a:ext>
            </a:extLst>
          </p:cNvPr>
          <p:cNvCxnSpPr/>
          <p:nvPr/>
        </p:nvCxnSpPr>
        <p:spPr>
          <a:xfrm>
            <a:off x="3829480" y="4056361"/>
            <a:ext cx="499138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582A96-4479-6AF4-BD4C-F6327ABAA108}"/>
              </a:ext>
            </a:extLst>
          </p:cNvPr>
          <p:cNvSpPr txBox="1"/>
          <p:nvPr/>
        </p:nvSpPr>
        <p:spPr>
          <a:xfrm>
            <a:off x="6801725" y="4064781"/>
            <a:ext cx="225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ira Sans Condensed" panose="020B0503050000020004" pitchFamily="34" charset="0"/>
              </a:rPr>
              <a:t>Предел </a:t>
            </a:r>
            <a:r>
              <a:rPr lang="en-US" dirty="0">
                <a:latin typeface="Fira Sans Condensed" panose="020B0503050000020004" pitchFamily="34" charset="0"/>
              </a:rPr>
              <a:t>[0,07-0,11] </a:t>
            </a:r>
          </a:p>
          <a:p>
            <a:r>
              <a:rPr lang="ru-RU" dirty="0">
                <a:latin typeface="Fira Sans Condensed" panose="020B0503050000020004" pitchFamily="34" charset="0"/>
              </a:rPr>
              <a:t>Они изотонические, если не входит, то добавляют </a:t>
            </a:r>
            <a:r>
              <a:rPr lang="en-US" dirty="0">
                <a:latin typeface="Fira Sans Condensed" panose="020B0503050000020004" pitchFamily="34" charset="0"/>
              </a:rPr>
              <a:t>NaCl</a:t>
            </a:r>
            <a:endParaRPr lang="ru-RU" dirty="0">
              <a:latin typeface="Fira Sans Condensed" panose="020B05030500000200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7B74D8-46CB-9E92-896D-4FAB05C4EAF0}"/>
              </a:ext>
            </a:extLst>
          </p:cNvPr>
          <p:cNvCxnSpPr/>
          <p:nvPr/>
        </p:nvCxnSpPr>
        <p:spPr>
          <a:xfrm>
            <a:off x="6801725" y="4063674"/>
            <a:ext cx="0" cy="10033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>
          <a:extLst>
            <a:ext uri="{FF2B5EF4-FFF2-40B4-BE49-F238E27FC236}">
              <a16:creationId xmlns:a16="http://schemas.microsoft.com/office/drawing/2014/main" id="{F62FFF18-AB94-E1AA-398D-947842CCC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8">
            <a:extLst>
              <a:ext uri="{FF2B5EF4-FFF2-40B4-BE49-F238E27FC236}">
                <a16:creationId xmlns:a16="http://schemas.microsoft.com/office/drawing/2014/main" id="{96EA3F5D-09DB-E670-D74D-78AEE5A934FE}"/>
              </a:ext>
            </a:extLst>
          </p:cNvPr>
          <p:cNvGrpSpPr/>
          <p:nvPr/>
        </p:nvGrpSpPr>
        <p:grpSpPr>
          <a:xfrm>
            <a:off x="243864" y="624331"/>
            <a:ext cx="2570357" cy="3729966"/>
            <a:chOff x="1215728" y="1252988"/>
            <a:chExt cx="2364871" cy="3329502"/>
          </a:xfrm>
        </p:grpSpPr>
        <p:grpSp>
          <p:nvGrpSpPr>
            <p:cNvPr id="262" name="Google Shape;262;p18">
              <a:extLst>
                <a:ext uri="{FF2B5EF4-FFF2-40B4-BE49-F238E27FC236}">
                  <a16:creationId xmlns:a16="http://schemas.microsoft.com/office/drawing/2014/main" id="{E8293C60-790A-0B04-4766-6B02F3DE1098}"/>
                </a:ext>
              </a:extLst>
            </p:cNvPr>
            <p:cNvGrpSpPr/>
            <p:nvPr/>
          </p:nvGrpSpPr>
          <p:grpSpPr>
            <a:xfrm>
              <a:off x="1215728" y="1252988"/>
              <a:ext cx="2364871" cy="3329502"/>
              <a:chOff x="1029166" y="1403821"/>
              <a:chExt cx="2256987" cy="3177612"/>
            </a:xfrm>
          </p:grpSpPr>
          <p:sp>
            <p:nvSpPr>
              <p:cNvPr id="263" name="Google Shape;263;p18">
                <a:extLst>
                  <a:ext uri="{FF2B5EF4-FFF2-40B4-BE49-F238E27FC236}">
                    <a16:creationId xmlns:a16="http://schemas.microsoft.com/office/drawing/2014/main" id="{449FCAB2-2AD3-67A1-80AD-28C5DD15FA57}"/>
                  </a:ext>
                </a:extLst>
              </p:cNvPr>
              <p:cNvSpPr/>
              <p:nvPr/>
            </p:nvSpPr>
            <p:spPr>
              <a:xfrm>
                <a:off x="1029166" y="1473145"/>
                <a:ext cx="2256987" cy="3108288"/>
              </a:xfrm>
              <a:custGeom>
                <a:avLst/>
                <a:gdLst/>
                <a:ahLst/>
                <a:cxnLst/>
                <a:rect l="l" t="t" r="r" b="b"/>
                <a:pathLst>
                  <a:path w="30700" h="42281" extrusionOk="0">
                    <a:moveTo>
                      <a:pt x="1550" y="0"/>
                    </a:moveTo>
                    <a:cubicBezTo>
                      <a:pt x="699" y="0"/>
                      <a:pt x="0" y="669"/>
                      <a:pt x="0" y="1550"/>
                    </a:cubicBezTo>
                    <a:lnTo>
                      <a:pt x="0" y="40730"/>
                    </a:lnTo>
                    <a:cubicBezTo>
                      <a:pt x="0" y="41581"/>
                      <a:pt x="699" y="42280"/>
                      <a:pt x="1550" y="42280"/>
                    </a:cubicBezTo>
                    <a:lnTo>
                      <a:pt x="29150" y="42280"/>
                    </a:lnTo>
                    <a:cubicBezTo>
                      <a:pt x="30001" y="42280"/>
                      <a:pt x="30700" y="41581"/>
                      <a:pt x="30700" y="40730"/>
                    </a:cubicBezTo>
                    <a:lnTo>
                      <a:pt x="30700" y="1550"/>
                    </a:lnTo>
                    <a:cubicBezTo>
                      <a:pt x="30700" y="669"/>
                      <a:pt x="30001" y="0"/>
                      <a:pt x="29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8">
                <a:extLst>
                  <a:ext uri="{FF2B5EF4-FFF2-40B4-BE49-F238E27FC236}">
                    <a16:creationId xmlns:a16="http://schemas.microsoft.com/office/drawing/2014/main" id="{FBF4FC0C-EAFD-CFBC-272A-1C1B581F9DC1}"/>
                  </a:ext>
                </a:extLst>
              </p:cNvPr>
              <p:cNvSpPr/>
              <p:nvPr/>
            </p:nvSpPr>
            <p:spPr>
              <a:xfrm>
                <a:off x="1029166" y="1473145"/>
                <a:ext cx="241358" cy="3108288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42281" extrusionOk="0">
                    <a:moveTo>
                      <a:pt x="1550" y="0"/>
                    </a:moveTo>
                    <a:cubicBezTo>
                      <a:pt x="699" y="0"/>
                      <a:pt x="0" y="669"/>
                      <a:pt x="0" y="1550"/>
                    </a:cubicBezTo>
                    <a:lnTo>
                      <a:pt x="0" y="40730"/>
                    </a:lnTo>
                    <a:cubicBezTo>
                      <a:pt x="0" y="41581"/>
                      <a:pt x="699" y="42280"/>
                      <a:pt x="1550" y="42280"/>
                    </a:cubicBezTo>
                    <a:lnTo>
                      <a:pt x="3283" y="42280"/>
                    </a:lnTo>
                    <a:cubicBezTo>
                      <a:pt x="2432" y="42280"/>
                      <a:pt x="1733" y="41581"/>
                      <a:pt x="1733" y="40730"/>
                    </a:cubicBezTo>
                    <a:lnTo>
                      <a:pt x="1733" y="1550"/>
                    </a:lnTo>
                    <a:cubicBezTo>
                      <a:pt x="1733" y="669"/>
                      <a:pt x="2432" y="0"/>
                      <a:pt x="3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8">
                <a:extLst>
                  <a:ext uri="{FF2B5EF4-FFF2-40B4-BE49-F238E27FC236}">
                    <a16:creationId xmlns:a16="http://schemas.microsoft.com/office/drawing/2014/main" id="{AA7E5BEB-C069-007D-C9FB-ACE3AE4DBDB9}"/>
                  </a:ext>
                </a:extLst>
              </p:cNvPr>
              <p:cNvSpPr/>
              <p:nvPr/>
            </p:nvSpPr>
            <p:spPr>
              <a:xfrm>
                <a:off x="1312935" y="1739050"/>
                <a:ext cx="1744793" cy="2574201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35016" extrusionOk="0">
                    <a:moveTo>
                      <a:pt x="0" y="0"/>
                    </a:moveTo>
                    <a:lnTo>
                      <a:pt x="0" y="35016"/>
                    </a:lnTo>
                    <a:lnTo>
                      <a:pt x="22980" y="35016"/>
                    </a:lnTo>
                    <a:lnTo>
                      <a:pt x="22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 Condensed" panose="020B0503050000020004" pitchFamily="34" charset="0"/>
                  </a:rPr>
                  <a:t>Rp</a:t>
                </a:r>
                <a:r>
                  <a:rPr lang="ru-RU" sz="1600" dirty="0">
                    <a:latin typeface="Fira Sans Condensed" panose="020B0503050000020004" pitchFamily="34" charset="0"/>
                  </a:rPr>
                  <a:t>: 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Sol. </a:t>
                </a:r>
                <a:r>
                  <a:rPr lang="en-US" sz="1600" dirty="0" err="1" smtClean="0">
                    <a:latin typeface="Fira Sans Condensed" panose="020B0503050000020004" pitchFamily="34" charset="0"/>
                  </a:rPr>
                  <a:t>Riboflavini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  </a:t>
                </a:r>
                <a:r>
                  <a:rPr lang="ru-RU" sz="1600" dirty="0" smtClean="0">
                    <a:latin typeface="Fira Sans Condensed" panose="020B0503050000020004" pitchFamily="34" charset="0"/>
                  </a:rPr>
                  <a:t>  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 smtClean="0">
                    <a:latin typeface="Fira Sans Condensed" panose="020B0503050000020004" pitchFamily="34" charset="0"/>
                  </a:rPr>
                  <a:t>       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0,0</a:t>
                </a:r>
                <a:r>
                  <a:rPr lang="ru-RU" sz="1600" dirty="0" smtClean="0">
                    <a:latin typeface="Fira Sans Condensed" panose="020B0503050000020004" pitchFamily="34" charset="0"/>
                  </a:rPr>
                  <a:t>0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2          </a:t>
                </a:r>
                <a:endParaRPr lang="en-US" sz="1600" dirty="0">
                  <a:latin typeface="Fira Sans Condensed" panose="020B0503050000020004" pitchFamily="3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 Condensed" panose="020B0503050000020004" pitchFamily="34" charset="0"/>
                  </a:rPr>
                  <a:t>       </a:t>
                </a:r>
                <a:r>
                  <a:rPr lang="en-US" sz="1600" dirty="0" err="1" smtClean="0">
                    <a:latin typeface="Fira Sans Condensed" panose="020B0503050000020004" pitchFamily="34" charset="0"/>
                  </a:rPr>
                  <a:t>Acidi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 </a:t>
                </a:r>
                <a:r>
                  <a:rPr lang="en-US" sz="1600" dirty="0" err="1" smtClean="0">
                    <a:latin typeface="Fira Sans Condensed" panose="020B0503050000020004" pitchFamily="34" charset="0"/>
                  </a:rPr>
                  <a:t>ascorbinici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  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 smtClean="0">
                    <a:latin typeface="Fira Sans Condensed" panose="020B0503050000020004" pitchFamily="34" charset="0"/>
                  </a:rPr>
                  <a:t>       0,02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 smtClean="0">
                    <a:latin typeface="Fira Sans Condensed" panose="020B0503050000020004" pitchFamily="34" charset="0"/>
                  </a:rPr>
                  <a:t>       Sol. </a:t>
                </a:r>
                <a:r>
                  <a:rPr lang="en-US" sz="1600" dirty="0" err="1" smtClean="0">
                    <a:latin typeface="Fira Sans Condensed" panose="020B0503050000020004" pitchFamily="34" charset="0"/>
                  </a:rPr>
                  <a:t>Kalii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 </a:t>
                </a:r>
                <a:r>
                  <a:rPr lang="en-US" sz="1600" dirty="0" err="1" smtClean="0">
                    <a:latin typeface="Fira Sans Condensed" panose="020B0503050000020004" pitchFamily="34" charset="0"/>
                  </a:rPr>
                  <a:t>Iodidi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 2%     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 smtClean="0">
                    <a:latin typeface="Fira Sans Condensed" panose="020B0503050000020004" pitchFamily="34" charset="0"/>
                  </a:rPr>
                  <a:t>       10 ml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 smtClean="0">
                    <a:latin typeface="Fira Sans Condensed" panose="020B0503050000020004" pitchFamily="34" charset="0"/>
                  </a:rPr>
                  <a:t>       </a:t>
                </a:r>
                <a:r>
                  <a:rPr lang="en-US" sz="1600" dirty="0">
                    <a:latin typeface="Fira Sans Condensed" panose="020B0503050000020004" pitchFamily="34" charset="0"/>
                  </a:rPr>
                  <a:t>D.S. </a:t>
                </a:r>
                <a:r>
                  <a:rPr lang="ru-RU" sz="1600" dirty="0" smtClean="0">
                    <a:latin typeface="Fira Sans Condensed" panose="020B0503050000020004" pitchFamily="34" charset="0"/>
                  </a:rPr>
                  <a:t>Витаминные   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 smtClean="0">
                    <a:latin typeface="Fira Sans Condensed" panose="020B0503050000020004" pitchFamily="34" charset="0"/>
                  </a:rPr>
                  <a:t>       глазные капли</a:t>
                </a:r>
                <a:endParaRPr lang="ru-RU" sz="1600" dirty="0">
                  <a:latin typeface="Fira Sans Condensed" panose="020B0503050000020004" pitchFamily="3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dirty="0" smtClean="0">
                    <a:latin typeface="Fira Sans Condensed" panose="020B0503050000020004" pitchFamily="34" charset="0"/>
                  </a:rPr>
                  <a:t> </a:t>
                </a:r>
                <a:r>
                  <a:rPr lang="en-US" sz="1600" dirty="0" smtClean="0">
                    <a:latin typeface="Fira Sans Condensed" panose="020B0503050000020004" pitchFamily="34" charset="0"/>
                  </a:rPr>
                  <a:t> </a:t>
                </a:r>
                <a:endParaRPr lang="en-US" sz="1600" dirty="0">
                  <a:latin typeface="Fira Sans Condensed" panose="020B0503050000020004" pitchFamily="3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18">
                <a:extLst>
                  <a:ext uri="{FF2B5EF4-FFF2-40B4-BE49-F238E27FC236}">
                    <a16:creationId xmlns:a16="http://schemas.microsoft.com/office/drawing/2014/main" id="{AE359A94-102E-DC42-2AAA-8D41470A2E69}"/>
                  </a:ext>
                </a:extLst>
              </p:cNvPr>
              <p:cNvSpPr/>
              <p:nvPr/>
            </p:nvSpPr>
            <p:spPr>
              <a:xfrm>
                <a:off x="1665958" y="1403821"/>
                <a:ext cx="983370" cy="422417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5746" extrusionOk="0">
                    <a:moveTo>
                      <a:pt x="1095" y="1"/>
                    </a:moveTo>
                    <a:cubicBezTo>
                      <a:pt x="487" y="1"/>
                      <a:pt x="1" y="487"/>
                      <a:pt x="1" y="1095"/>
                    </a:cubicBezTo>
                    <a:lnTo>
                      <a:pt x="1" y="4651"/>
                    </a:lnTo>
                    <a:cubicBezTo>
                      <a:pt x="1" y="5259"/>
                      <a:pt x="487" y="5746"/>
                      <a:pt x="1095" y="5746"/>
                    </a:cubicBezTo>
                    <a:lnTo>
                      <a:pt x="12281" y="5746"/>
                    </a:lnTo>
                    <a:cubicBezTo>
                      <a:pt x="12889" y="5746"/>
                      <a:pt x="13375" y="5259"/>
                      <a:pt x="13375" y="4651"/>
                    </a:cubicBezTo>
                    <a:lnTo>
                      <a:pt x="13375" y="1095"/>
                    </a:lnTo>
                    <a:cubicBezTo>
                      <a:pt x="13375" y="487"/>
                      <a:pt x="12889" y="1"/>
                      <a:pt x="12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8">
                <a:extLst>
                  <a:ext uri="{FF2B5EF4-FFF2-40B4-BE49-F238E27FC236}">
                    <a16:creationId xmlns:a16="http://schemas.microsoft.com/office/drawing/2014/main" id="{DC70BB99-8F3B-F8C3-0F69-264EDFA19833}"/>
                  </a:ext>
                </a:extLst>
              </p:cNvPr>
              <p:cNvSpPr/>
              <p:nvPr/>
            </p:nvSpPr>
            <p:spPr>
              <a:xfrm>
                <a:off x="1665958" y="1403821"/>
                <a:ext cx="319654" cy="422417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5746" extrusionOk="0">
                    <a:moveTo>
                      <a:pt x="1095" y="1"/>
                    </a:moveTo>
                    <a:cubicBezTo>
                      <a:pt x="487" y="1"/>
                      <a:pt x="1" y="487"/>
                      <a:pt x="1" y="1095"/>
                    </a:cubicBezTo>
                    <a:lnTo>
                      <a:pt x="1" y="4651"/>
                    </a:lnTo>
                    <a:cubicBezTo>
                      <a:pt x="1" y="5259"/>
                      <a:pt x="487" y="5746"/>
                      <a:pt x="1095" y="5746"/>
                    </a:cubicBezTo>
                    <a:lnTo>
                      <a:pt x="4348" y="5746"/>
                    </a:lnTo>
                    <a:cubicBezTo>
                      <a:pt x="3770" y="5746"/>
                      <a:pt x="3253" y="5259"/>
                      <a:pt x="3253" y="4651"/>
                    </a:cubicBezTo>
                    <a:lnTo>
                      <a:pt x="3253" y="1095"/>
                    </a:lnTo>
                    <a:cubicBezTo>
                      <a:pt x="3253" y="487"/>
                      <a:pt x="3770" y="1"/>
                      <a:pt x="43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8">
                <a:extLst>
                  <a:ext uri="{FF2B5EF4-FFF2-40B4-BE49-F238E27FC236}">
                    <a16:creationId xmlns:a16="http://schemas.microsoft.com/office/drawing/2014/main" id="{8E00D374-ED2D-C471-A059-0D48EB2664B2}"/>
                  </a:ext>
                </a:extLst>
              </p:cNvPr>
              <p:cNvSpPr/>
              <p:nvPr/>
            </p:nvSpPr>
            <p:spPr>
              <a:xfrm>
                <a:off x="2325173" y="1403821"/>
                <a:ext cx="71606" cy="422417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746" extrusionOk="0">
                    <a:moveTo>
                      <a:pt x="1" y="1"/>
                    </a:moveTo>
                    <a:lnTo>
                      <a:pt x="1" y="5746"/>
                    </a:lnTo>
                    <a:lnTo>
                      <a:pt x="973" y="5746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8">
                <a:extLst>
                  <a:ext uri="{FF2B5EF4-FFF2-40B4-BE49-F238E27FC236}">
                    <a16:creationId xmlns:a16="http://schemas.microsoft.com/office/drawing/2014/main" id="{12AD0070-759B-1862-DD49-186A89603DD1}"/>
                  </a:ext>
                </a:extLst>
              </p:cNvPr>
              <p:cNvSpPr/>
              <p:nvPr/>
            </p:nvSpPr>
            <p:spPr>
              <a:xfrm>
                <a:off x="3178763" y="1598268"/>
                <a:ext cx="33597" cy="280665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178" extrusionOk="0">
                    <a:moveTo>
                      <a:pt x="244" y="0"/>
                    </a:moveTo>
                    <a:cubicBezTo>
                      <a:pt x="122" y="0"/>
                      <a:pt x="1" y="91"/>
                      <a:pt x="1" y="243"/>
                    </a:cubicBezTo>
                    <a:lnTo>
                      <a:pt x="1" y="37934"/>
                    </a:lnTo>
                    <a:cubicBezTo>
                      <a:pt x="1" y="38055"/>
                      <a:pt x="122" y="38177"/>
                      <a:pt x="244" y="38177"/>
                    </a:cubicBezTo>
                    <a:cubicBezTo>
                      <a:pt x="366" y="38177"/>
                      <a:pt x="457" y="38055"/>
                      <a:pt x="457" y="37934"/>
                    </a:cubicBezTo>
                    <a:lnTo>
                      <a:pt x="457" y="243"/>
                    </a:lnTo>
                    <a:cubicBezTo>
                      <a:pt x="457" y="91"/>
                      <a:pt x="366" y="0"/>
                      <a:pt x="2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8">
              <a:extLst>
                <a:ext uri="{FF2B5EF4-FFF2-40B4-BE49-F238E27FC236}">
                  <a16:creationId xmlns:a16="http://schemas.microsoft.com/office/drawing/2014/main" id="{DCB47D11-D827-7FAD-D6BE-8190BA0A9109}"/>
                </a:ext>
              </a:extLst>
            </p:cNvPr>
            <p:cNvSpPr/>
            <p:nvPr/>
          </p:nvSpPr>
          <p:spPr>
            <a:xfrm>
              <a:off x="1681366" y="1810198"/>
              <a:ext cx="1400100" cy="729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8">
            <a:extLst>
              <a:ext uri="{FF2B5EF4-FFF2-40B4-BE49-F238E27FC236}">
                <a16:creationId xmlns:a16="http://schemas.microsoft.com/office/drawing/2014/main" id="{130B95FA-CBA6-7CA9-7A39-7109EE2C1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0997" y="0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использованием </a:t>
            </a:r>
            <a:r>
              <a:rPr lang="ru-RU" dirty="0" smtClean="0"/>
              <a:t>концентрированных растворов.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D184C-61B1-15ED-DFB1-DBA67ED32D21}"/>
              </a:ext>
            </a:extLst>
          </p:cNvPr>
          <p:cNvSpPr txBox="1"/>
          <p:nvPr/>
        </p:nvSpPr>
        <p:spPr>
          <a:xfrm>
            <a:off x="2947387" y="579942"/>
            <a:ext cx="61966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Расчеты:</a:t>
            </a:r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m(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калия йодида) 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0,2 </a:t>
            </a:r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12– 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100        х =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0,2 </a:t>
            </a:r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х – 10       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1г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калия йодида 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0,35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1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г аскорбиновой кислоты -  0.18</a:t>
            </a:r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0,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калия йодида 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Fira Sans Condensed" panose="020B0503050000020004" pitchFamily="34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           0.02 аскорбиновой кислоты - </a:t>
            </a:r>
            <a:r>
              <a:rPr lang="ru-RU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х</a:t>
            </a:r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Fira Sans Condensed" panose="020B0503050000020004" pitchFamily="34" charset="0"/>
                <a:cs typeface="Times New Roman" panose="02020603050405020304" pitchFamily="18" charset="0"/>
              </a:rPr>
              <a:t>х=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0,07                                             </a:t>
            </a:r>
            <a:r>
              <a:rPr lang="ru-RU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= 0.0036</a:t>
            </a:r>
          </a:p>
          <a:p>
            <a:endParaRPr lang="ru-RU" dirty="0" smtClean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0.07+0,0036=0,074 → изотонический, поэтому не добавляем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V(</a:t>
            </a:r>
            <a:r>
              <a:rPr lang="ru-RU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рибоф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0,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2*5000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10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ml</a:t>
            </a:r>
            <a:endParaRPr lang="en-US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РП</a:t>
            </a:r>
            <a:r>
              <a:rPr lang="ru-RU" dirty="0">
                <a:latin typeface="Fira Sans Condensed" panose="020B05030500000200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Sol.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Riboflavini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0,02%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1:5000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10 ml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РП: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Sol.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Riboflavini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0,02%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1:5000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10 ml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Acidi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ascorbinici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0,02 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Acidi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ascorbinici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0,0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Kalii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Iodidi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0,2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- не могу отвесить,               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Kalii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Iodidi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0,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увеличиваю в 3 р.                                          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V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общ.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=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30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ml</a:t>
            </a:r>
          </a:p>
          <a:p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V</a:t>
            </a:r>
            <a:r>
              <a:rPr lang="ru-RU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общ. = 10 </a:t>
            </a:r>
            <a:r>
              <a:rPr lang="en-US" dirty="0" smtClean="0">
                <a:latin typeface="Fira Sans Condensed" panose="020B0503050000020004" pitchFamily="34" charset="0"/>
                <a:cs typeface="Times New Roman" panose="02020603050405020304" pitchFamily="18" charset="0"/>
              </a:rPr>
              <a:t>ml</a:t>
            </a:r>
            <a:endParaRPr lang="ru-RU" dirty="0">
              <a:latin typeface="Fira Sans Condensed" panose="020B05030500000200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3BEC6-7E7D-05B7-35D4-001F85CBECE2}"/>
              </a:ext>
            </a:extLst>
          </p:cNvPr>
          <p:cNvSpPr txBox="1"/>
          <p:nvPr/>
        </p:nvSpPr>
        <p:spPr>
          <a:xfrm>
            <a:off x="189883" y="4487115"/>
            <a:ext cx="455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ira Sans Condensed" panose="020B0503050000020004" pitchFamily="34" charset="0"/>
              </a:rPr>
              <a:t>Используется концентрированный раствор рибофлавина 0,02% (1:5000)</a:t>
            </a:r>
            <a:endParaRPr lang="ru-RU" dirty="0">
              <a:latin typeface="Fira Sans Condensed" panose="020B05030500000200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0D0C41E-6AB6-821D-7023-B7B1E460DEDE}"/>
              </a:ext>
            </a:extLst>
          </p:cNvPr>
          <p:cNvCxnSpPr/>
          <p:nvPr/>
        </p:nvCxnSpPr>
        <p:spPr>
          <a:xfrm flipV="1">
            <a:off x="257452" y="4384835"/>
            <a:ext cx="8226062" cy="73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582A96-4479-6AF4-BD4C-F6327ABAA108}"/>
              </a:ext>
            </a:extLst>
          </p:cNvPr>
          <p:cNvSpPr txBox="1"/>
          <p:nvPr/>
        </p:nvSpPr>
        <p:spPr>
          <a:xfrm>
            <a:off x="4216893" y="4404836"/>
            <a:ext cx="4820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ira Sans Condensed" panose="020B0503050000020004" pitchFamily="34" charset="0"/>
              </a:rPr>
              <a:t>Т.к. </a:t>
            </a:r>
            <a:r>
              <a:rPr lang="ru-RU" dirty="0" err="1" smtClean="0">
                <a:latin typeface="Fira Sans Condensed" panose="020B0503050000020004" pitchFamily="34" charset="0"/>
              </a:rPr>
              <a:t>р-р</a:t>
            </a:r>
            <a:r>
              <a:rPr lang="ru-RU" dirty="0" smtClean="0">
                <a:latin typeface="Fira Sans Condensed" panose="020B0503050000020004" pitchFamily="34" charset="0"/>
              </a:rPr>
              <a:t> рибофлавина изначально </a:t>
            </a:r>
            <a:r>
              <a:rPr lang="ru-RU" dirty="0" err="1" smtClean="0">
                <a:latin typeface="Fira Sans Condensed" panose="020B0503050000020004" pitchFamily="34" charset="0"/>
              </a:rPr>
              <a:t>простерелизован</a:t>
            </a:r>
            <a:r>
              <a:rPr lang="ru-RU" dirty="0" smtClean="0">
                <a:latin typeface="Fira Sans Condensed" panose="020B0503050000020004" pitchFamily="34" charset="0"/>
              </a:rPr>
              <a:t>, то после приготовления он не </a:t>
            </a:r>
            <a:r>
              <a:rPr lang="ru-RU" dirty="0" err="1" smtClean="0">
                <a:latin typeface="Fira Sans Condensed" panose="020B0503050000020004" pitchFamily="34" charset="0"/>
              </a:rPr>
              <a:t>стерелизуется</a:t>
            </a:r>
            <a:r>
              <a:rPr lang="ru-RU" dirty="0" smtClean="0">
                <a:latin typeface="Fira Sans Condensed" panose="020B0503050000020004" pitchFamily="34" charset="0"/>
              </a:rPr>
              <a:t> и отпускается с этикеткой «Приготовлено </a:t>
            </a:r>
            <a:r>
              <a:rPr lang="ru-RU" dirty="0" err="1" smtClean="0">
                <a:latin typeface="Fira Sans Condensed" panose="020B0503050000020004" pitchFamily="34" charset="0"/>
              </a:rPr>
              <a:t>асептически</a:t>
            </a:r>
            <a:r>
              <a:rPr lang="ru-RU" dirty="0" smtClean="0">
                <a:latin typeface="Fira Sans Condensed" panose="020B0503050000020004" pitchFamily="34" charset="0"/>
              </a:rPr>
              <a:t>»</a:t>
            </a:r>
            <a:endParaRPr lang="ru-RU" dirty="0">
              <a:latin typeface="Fira Sans Condensed" panose="020B05030500000200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D7B74D8-46CB-9E92-896D-4FAB05C4EAF0}"/>
              </a:ext>
            </a:extLst>
          </p:cNvPr>
          <p:cNvCxnSpPr/>
          <p:nvPr/>
        </p:nvCxnSpPr>
        <p:spPr>
          <a:xfrm rot="16200000" flipH="1">
            <a:off x="3619991" y="4750783"/>
            <a:ext cx="769107" cy="163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1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изготовления</a:t>
            </a:r>
            <a:endParaRPr lang="ru-RU" dirty="0"/>
          </a:p>
        </p:txBody>
      </p:sp>
      <p:pic>
        <p:nvPicPr>
          <p:cNvPr id="3" name="Рисунок 2" descr="pr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87" y="1265843"/>
            <a:ext cx="5114870" cy="34099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harmacy Infographics by Slidesgo">
  <a:themeElements>
    <a:clrScheme name="Simple Light">
      <a:dk1>
        <a:srgbClr val="000000"/>
      </a:dk1>
      <a:lt1>
        <a:srgbClr val="FFFFFF"/>
      </a:lt1>
      <a:dk2>
        <a:srgbClr val="18B3C4"/>
      </a:dk2>
      <a:lt2>
        <a:srgbClr val="68D3D3"/>
      </a:lt2>
      <a:accent1>
        <a:srgbClr val="93D6D6"/>
      </a:accent1>
      <a:accent2>
        <a:srgbClr val="C4EEEE"/>
      </a:accent2>
      <a:accent3>
        <a:srgbClr val="FA8080"/>
      </a:accent3>
      <a:accent4>
        <a:srgbClr val="FFA9A9"/>
      </a:accent4>
      <a:accent5>
        <a:srgbClr val="FFE4E4"/>
      </a:accent5>
      <a:accent6>
        <a:srgbClr val="F2EB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480</Words>
  <Application>Microsoft Office PowerPoint</Application>
  <PresentationFormat>Экран (16:9)</PresentationFormat>
  <Paragraphs>90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Fira Sans Extra Condensed</vt:lpstr>
      <vt:lpstr>Arial</vt:lpstr>
      <vt:lpstr>Roboto</vt:lpstr>
      <vt:lpstr>Times New Roman</vt:lpstr>
      <vt:lpstr>Fira Sans Condensed</vt:lpstr>
      <vt:lpstr>Fira Sans Extra Condensed Medium</vt:lpstr>
      <vt:lpstr>Pharmacy Infographics by Slidesgo</vt:lpstr>
      <vt:lpstr>Глазные капли.</vt:lpstr>
      <vt:lpstr>Глазные капли - </vt:lpstr>
      <vt:lpstr>Требования к глазным каплям.</vt:lpstr>
      <vt:lpstr>Требования к глазным каплям.</vt:lpstr>
      <vt:lpstr>Глазные капли. Особенности.</vt:lpstr>
      <vt:lpstr>Методы изготовления глазных капель.</vt:lpstr>
      <vt:lpstr>С использованием сухих веществ.</vt:lpstr>
      <vt:lpstr>С использованием концентрированных растворов.</vt:lpstr>
      <vt:lpstr>Процесс изготовления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Глазные капли.</dc:title>
  <dc:creator>AL</dc:creator>
  <cp:lastModifiedBy>Lenovo</cp:lastModifiedBy>
  <cp:revision>8</cp:revision>
  <dcterms:modified xsi:type="dcterms:W3CDTF">2025-03-26T09:58:08Z</dcterms:modified>
</cp:coreProperties>
</file>