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.jpg"/>
  <Default Extension="rels" ContentType="application/vnd.openxmlformats-package.relationship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2.svg" ContentType="image/svg+xml"/>
  <Override PartName="/ppt/media/image4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45"/>
  </p:handoutMasterIdLst>
  <p:sldIdLst>
    <p:sldId id="285" r:id="rId3"/>
    <p:sldId id="293" r:id="rId5"/>
    <p:sldId id="257" r:id="rId6"/>
    <p:sldId id="265" r:id="rId7"/>
    <p:sldId id="311" r:id="rId8"/>
    <p:sldId id="312" r:id="rId9"/>
    <p:sldId id="313" r:id="rId10"/>
    <p:sldId id="314" r:id="rId11"/>
    <p:sldId id="267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799B23B-EC83-4686-B30A-512413B5E67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16" y="-538"/>
      </p:cViewPr>
      <p:guideLst/>
    </p:cSldViewPr>
  </p:slideViewPr>
  <p:outlineViewPr>
    <p:cViewPr>
      <p:scale>
        <a:sx n="33" d="100"/>
        <a:sy n="33" d="100"/>
      </p:scale>
      <p:origin x="0" y="-11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1" Type="http://schemas.openxmlformats.org/officeDocument/2006/relationships/customXml" Target="../customXml/item3.xml"/><Relationship Id="rId50" Type="http://schemas.openxmlformats.org/officeDocument/2006/relationships/customXml" Target="../customXml/item2.xml"/><Relationship Id="rId5" Type="http://schemas.openxmlformats.org/officeDocument/2006/relationships/slide" Target="slides/slide2.xml"/><Relationship Id="rId49" Type="http://schemas.openxmlformats.org/officeDocument/2006/relationships/customXml" Target="../customXml/item1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handoutMaster" Target="handoutMasters/handoutMaster1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B9C3D-A6AA-4477-AC5E-4C46DDCA9DCD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E28C3-D699-4CA0-B343-5111DC591998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646-CEA8-41F9-BD9F-D1FA107D99CC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40C8-62D2-4EA7-B200-D3B8C06AAFD8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683715" y="0"/>
            <a:ext cx="2497331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527294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7301" y="1748633"/>
            <a:ext cx="7156415" cy="3360734"/>
          </a:xfrm>
        </p:spPr>
        <p:txBody>
          <a:bodyPr tIns="0" bIns="0" anchor="ctr">
            <a:no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971692" y="254794"/>
            <a:ext cx="8248616" cy="6367462"/>
            <a:chOff x="1689101" y="254794"/>
            <a:chExt cx="8248616" cy="6367462"/>
          </a:xfrm>
        </p:grpSpPr>
        <p:cxnSp>
          <p:nvCxnSpPr>
            <p:cNvPr id="6" name="Straight Connector 5"/>
            <p:cNvCxnSpPr/>
            <p:nvPr userDrawn="1"/>
          </p:nvCxnSpPr>
          <p:spPr>
            <a:xfrm>
              <a:off x="1689101" y="254794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1689101" y="3822700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9937717" y="254794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9937717" y="3822700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 userDrawn="1"/>
        </p:nvGrpSpPr>
        <p:grpSpPr>
          <a:xfrm>
            <a:off x="1971690" y="1543050"/>
            <a:ext cx="8248611" cy="3771900"/>
            <a:chOff x="2517792" y="1651000"/>
            <a:chExt cx="7165925" cy="377190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2527301" y="16510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2517792" y="54229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4405568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51400" y="586740"/>
            <a:ext cx="6643944" cy="1653540"/>
          </a:xfrm>
        </p:spPr>
        <p:txBody>
          <a:bodyPr anchor="ctr">
            <a:normAutofit/>
          </a:bodyPr>
          <a:lstStyle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228600" indent="0"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800"/>
            </a:lvl4pPr>
            <a:lvl5pPr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 hasCustomPrompt="1"/>
          </p:nvPr>
        </p:nvSpPr>
        <p:spPr>
          <a:xfrm>
            <a:off x="4851400" y="2495074"/>
            <a:ext cx="6643944" cy="3776186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 userDrawn="1"/>
        </p:nvSpPr>
        <p:spPr>
          <a:xfrm>
            <a:off x="0" y="0"/>
            <a:ext cx="6502400" cy="6858000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3305842" y="867412"/>
            <a:ext cx="3196558" cy="512317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800">
                <a:solidFill>
                  <a:schemeClr val="tx2"/>
                </a:solidFill>
              </a:defRPr>
            </a:lvl1pPr>
            <a:lvl2pPr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3224" y="867412"/>
            <a:ext cx="4742119" cy="512317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800">
                <a:solidFill>
                  <a:schemeClr val="tx2"/>
                </a:solidFill>
              </a:defRPr>
            </a:lvl1pPr>
            <a:lvl2pPr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1405238" y="-4"/>
            <a:ext cx="786761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306323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3489960" y="892175"/>
            <a:ext cx="7482839" cy="5073650"/>
          </a:xfrm>
          <a:effectLst/>
        </p:spPr>
        <p:txBody>
          <a:bodyPr anchor="ctr">
            <a:normAutofit/>
          </a:bodyPr>
          <a:lstStyle>
            <a:lvl1pPr marL="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1pPr>
            <a:lvl2pPr marL="2286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2pPr>
            <a:lvl3pPr marL="4572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3pPr>
            <a:lvl4pPr marL="6858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4pPr>
            <a:lvl5pPr marL="9144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 userDrawn="1"/>
        </p:nvSpPr>
        <p:spPr>
          <a:xfrm>
            <a:off x="0" y="-5"/>
            <a:ext cx="1445866" cy="6858000"/>
          </a:xfrm>
          <a:custGeom>
            <a:avLst/>
            <a:gdLst>
              <a:gd name="connsiteX0" fmla="*/ 605303 w 1445866"/>
              <a:gd name="connsiteY0" fmla="*/ 6858000 h 6858000"/>
              <a:gd name="connsiteX1" fmla="*/ 233348 w 1445866"/>
              <a:gd name="connsiteY1" fmla="*/ 6858000 h 6858000"/>
              <a:gd name="connsiteX2" fmla="*/ 0 w 1445866"/>
              <a:gd name="connsiteY2" fmla="*/ 6858000 h 6858000"/>
              <a:gd name="connsiteX3" fmla="*/ 0 w 1445866"/>
              <a:gd name="connsiteY3" fmla="*/ 0 h 6858000"/>
              <a:gd name="connsiteX4" fmla="*/ 233348 w 1445866"/>
              <a:gd name="connsiteY4" fmla="*/ 0 h 6858000"/>
              <a:gd name="connsiteX5" fmla="*/ 605299 w 1445866"/>
              <a:gd name="connsiteY5" fmla="*/ 0 h 6858000"/>
              <a:gd name="connsiteX6" fmla="*/ 610635 w 1445866"/>
              <a:gd name="connsiteY6" fmla="*/ 1372 h 6858000"/>
              <a:gd name="connsiteX7" fmla="*/ 1445866 w 1445866"/>
              <a:gd name="connsiteY7" fmla="*/ 1136650 h 6858000"/>
              <a:gd name="connsiteX8" fmla="*/ 719850 w 1445866"/>
              <a:gd name="connsiteY8" fmla="*/ 2231955 h 6858000"/>
              <a:gd name="connsiteX9" fmla="*/ 555970 w 1445866"/>
              <a:gd name="connsiteY9" fmla="*/ 2282826 h 6858000"/>
              <a:gd name="connsiteX10" fmla="*/ 719850 w 1445866"/>
              <a:gd name="connsiteY10" fmla="*/ 2333697 h 6858000"/>
              <a:gd name="connsiteX11" fmla="*/ 1445866 w 1445866"/>
              <a:gd name="connsiteY11" fmla="*/ 3429001 h 6858000"/>
              <a:gd name="connsiteX12" fmla="*/ 719850 w 1445866"/>
              <a:gd name="connsiteY12" fmla="*/ 4524306 h 6858000"/>
              <a:gd name="connsiteX13" fmla="*/ 555972 w 1445866"/>
              <a:gd name="connsiteY13" fmla="*/ 4575176 h 6858000"/>
              <a:gd name="connsiteX14" fmla="*/ 719850 w 1445866"/>
              <a:gd name="connsiteY14" fmla="*/ 4626047 h 6858000"/>
              <a:gd name="connsiteX15" fmla="*/ 1445866 w 1445866"/>
              <a:gd name="connsiteY15" fmla="*/ 5721351 h 6858000"/>
              <a:gd name="connsiteX16" fmla="*/ 610635 w 1445866"/>
              <a:gd name="connsiteY16" fmla="*/ 685662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5866" h="6858000">
                <a:moveTo>
                  <a:pt x="605303" y="6858000"/>
                </a:moveTo>
                <a:lnTo>
                  <a:pt x="233348" y="6858000"/>
                </a:lnTo>
                <a:lnTo>
                  <a:pt x="0" y="6858000"/>
                </a:lnTo>
                <a:lnTo>
                  <a:pt x="0" y="0"/>
                </a:lnTo>
                <a:lnTo>
                  <a:pt x="233348" y="0"/>
                </a:lnTo>
                <a:lnTo>
                  <a:pt x="605299" y="0"/>
                </a:lnTo>
                <a:lnTo>
                  <a:pt x="610635" y="1372"/>
                </a:lnTo>
                <a:cubicBezTo>
                  <a:pt x="1094526" y="151878"/>
                  <a:pt x="1445866" y="603234"/>
                  <a:pt x="1445866" y="1136650"/>
                </a:cubicBezTo>
                <a:cubicBezTo>
                  <a:pt x="1445866" y="1629034"/>
                  <a:pt x="1146499" y="2051497"/>
                  <a:pt x="719850" y="2231955"/>
                </a:cubicBezTo>
                <a:lnTo>
                  <a:pt x="555970" y="2282826"/>
                </a:lnTo>
                <a:lnTo>
                  <a:pt x="719850" y="2333697"/>
                </a:lnTo>
                <a:cubicBezTo>
                  <a:pt x="1146499" y="2514154"/>
                  <a:pt x="1445866" y="2936617"/>
                  <a:pt x="1445866" y="3429001"/>
                </a:cubicBezTo>
                <a:cubicBezTo>
                  <a:pt x="1445866" y="3921385"/>
                  <a:pt x="1146499" y="4343848"/>
                  <a:pt x="719850" y="4524306"/>
                </a:cubicBezTo>
                <a:lnTo>
                  <a:pt x="555972" y="4575176"/>
                </a:lnTo>
                <a:lnTo>
                  <a:pt x="719850" y="4626047"/>
                </a:lnTo>
                <a:cubicBezTo>
                  <a:pt x="1146499" y="4806504"/>
                  <a:pt x="1445866" y="5228967"/>
                  <a:pt x="1445866" y="5721351"/>
                </a:cubicBezTo>
                <a:cubicBezTo>
                  <a:pt x="1445866" y="6254767"/>
                  <a:pt x="1094526" y="6706123"/>
                  <a:pt x="610635" y="685662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reeform: Shape 2"/>
          <p:cNvSpPr/>
          <p:nvPr userDrawn="1"/>
        </p:nvSpPr>
        <p:spPr>
          <a:xfrm rot="10800000">
            <a:off x="10746134" y="-4"/>
            <a:ext cx="1445866" cy="6858000"/>
          </a:xfrm>
          <a:custGeom>
            <a:avLst/>
            <a:gdLst>
              <a:gd name="connsiteX0" fmla="*/ 605303 w 1445866"/>
              <a:gd name="connsiteY0" fmla="*/ 6858000 h 6858000"/>
              <a:gd name="connsiteX1" fmla="*/ 233348 w 1445866"/>
              <a:gd name="connsiteY1" fmla="*/ 6858000 h 6858000"/>
              <a:gd name="connsiteX2" fmla="*/ 0 w 1445866"/>
              <a:gd name="connsiteY2" fmla="*/ 6858000 h 6858000"/>
              <a:gd name="connsiteX3" fmla="*/ 0 w 1445866"/>
              <a:gd name="connsiteY3" fmla="*/ 0 h 6858000"/>
              <a:gd name="connsiteX4" fmla="*/ 233348 w 1445866"/>
              <a:gd name="connsiteY4" fmla="*/ 0 h 6858000"/>
              <a:gd name="connsiteX5" fmla="*/ 605299 w 1445866"/>
              <a:gd name="connsiteY5" fmla="*/ 0 h 6858000"/>
              <a:gd name="connsiteX6" fmla="*/ 610635 w 1445866"/>
              <a:gd name="connsiteY6" fmla="*/ 1372 h 6858000"/>
              <a:gd name="connsiteX7" fmla="*/ 1445866 w 1445866"/>
              <a:gd name="connsiteY7" fmla="*/ 1136650 h 6858000"/>
              <a:gd name="connsiteX8" fmla="*/ 719850 w 1445866"/>
              <a:gd name="connsiteY8" fmla="*/ 2231955 h 6858000"/>
              <a:gd name="connsiteX9" fmla="*/ 555970 w 1445866"/>
              <a:gd name="connsiteY9" fmla="*/ 2282826 h 6858000"/>
              <a:gd name="connsiteX10" fmla="*/ 719850 w 1445866"/>
              <a:gd name="connsiteY10" fmla="*/ 2333697 h 6858000"/>
              <a:gd name="connsiteX11" fmla="*/ 1445866 w 1445866"/>
              <a:gd name="connsiteY11" fmla="*/ 3429001 h 6858000"/>
              <a:gd name="connsiteX12" fmla="*/ 719850 w 1445866"/>
              <a:gd name="connsiteY12" fmla="*/ 4524306 h 6858000"/>
              <a:gd name="connsiteX13" fmla="*/ 555972 w 1445866"/>
              <a:gd name="connsiteY13" fmla="*/ 4575176 h 6858000"/>
              <a:gd name="connsiteX14" fmla="*/ 719850 w 1445866"/>
              <a:gd name="connsiteY14" fmla="*/ 4626047 h 6858000"/>
              <a:gd name="connsiteX15" fmla="*/ 1445866 w 1445866"/>
              <a:gd name="connsiteY15" fmla="*/ 5721351 h 6858000"/>
              <a:gd name="connsiteX16" fmla="*/ 610635 w 1445866"/>
              <a:gd name="connsiteY16" fmla="*/ 685662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5866" h="6858000">
                <a:moveTo>
                  <a:pt x="605303" y="6858000"/>
                </a:moveTo>
                <a:lnTo>
                  <a:pt x="233348" y="6858000"/>
                </a:lnTo>
                <a:lnTo>
                  <a:pt x="0" y="6858000"/>
                </a:lnTo>
                <a:lnTo>
                  <a:pt x="0" y="0"/>
                </a:lnTo>
                <a:lnTo>
                  <a:pt x="233348" y="0"/>
                </a:lnTo>
                <a:lnTo>
                  <a:pt x="605299" y="0"/>
                </a:lnTo>
                <a:lnTo>
                  <a:pt x="610635" y="1372"/>
                </a:lnTo>
                <a:cubicBezTo>
                  <a:pt x="1094526" y="151878"/>
                  <a:pt x="1445866" y="603234"/>
                  <a:pt x="1445866" y="1136650"/>
                </a:cubicBezTo>
                <a:cubicBezTo>
                  <a:pt x="1445866" y="1629034"/>
                  <a:pt x="1146499" y="2051497"/>
                  <a:pt x="719850" y="2231955"/>
                </a:cubicBezTo>
                <a:lnTo>
                  <a:pt x="555970" y="2282826"/>
                </a:lnTo>
                <a:lnTo>
                  <a:pt x="719850" y="2333697"/>
                </a:lnTo>
                <a:cubicBezTo>
                  <a:pt x="1146499" y="2514154"/>
                  <a:pt x="1445866" y="2936617"/>
                  <a:pt x="1445866" y="3429001"/>
                </a:cubicBezTo>
                <a:cubicBezTo>
                  <a:pt x="1445866" y="3921385"/>
                  <a:pt x="1146499" y="4343848"/>
                  <a:pt x="719850" y="4524306"/>
                </a:cubicBezTo>
                <a:lnTo>
                  <a:pt x="555972" y="4575176"/>
                </a:lnTo>
                <a:lnTo>
                  <a:pt x="719850" y="4626047"/>
                </a:lnTo>
                <a:cubicBezTo>
                  <a:pt x="1146499" y="4806504"/>
                  <a:pt x="1445866" y="5228967"/>
                  <a:pt x="1445866" y="5721351"/>
                </a:cubicBezTo>
                <a:cubicBezTo>
                  <a:pt x="1445866" y="6254767"/>
                  <a:pt x="1094526" y="6706123"/>
                  <a:pt x="610635" y="685662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683717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9683717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2517792" y="1543050"/>
            <a:ext cx="7165925" cy="3771900"/>
            <a:chOff x="2517792" y="1651000"/>
            <a:chExt cx="7165925" cy="377190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2527301" y="16510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2517792" y="54229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7301" y="1786423"/>
            <a:ext cx="7156415" cy="1740548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3521271" y="3670658"/>
            <a:ext cx="5149459" cy="1510939"/>
          </a:xfrm>
        </p:spPr>
        <p:txBody>
          <a:bodyPr lIns="182880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228600" indent="0" algn="ctr">
              <a:buNone/>
              <a:defRPr sz="2000"/>
            </a:lvl2pPr>
            <a:lvl3pPr marL="457200" indent="0" algn="ctr">
              <a:buNone/>
              <a:defRPr sz="2000"/>
            </a:lvl3pPr>
            <a:lvl4pPr marL="685800" indent="0" algn="ctr">
              <a:buNone/>
              <a:defRPr sz="2000"/>
            </a:lvl4pPr>
            <a:lvl5pPr marL="914400" indent="0" algn="ctr"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b="51031"/>
          <a:stretch>
            <a:fillRect/>
          </a:stretch>
        </p:blipFill>
        <p:spPr>
          <a:xfrm rot="16200000">
            <a:off x="7083880" y="1749876"/>
            <a:ext cx="6858000" cy="3358241"/>
          </a:xfrm>
          <a:prstGeom prst="rect">
            <a:avLst/>
          </a:prstGeom>
        </p:spPr>
      </p:pic>
      <p:pic>
        <p:nvPicPr>
          <p:cNvPr id="3" name="Graphic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21667"/>
          <a:stretch>
            <a:fillRect/>
          </a:stretch>
        </p:blipFill>
        <p:spPr>
          <a:xfrm rot="5400000">
            <a:off x="-742950" y="742950"/>
            <a:ext cx="6858000" cy="5372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5372100" y="892175"/>
            <a:ext cx="3461659" cy="5073650"/>
          </a:xfrm>
          <a:effectLst/>
        </p:spPr>
        <p:txBody>
          <a:bodyPr anchor="ctr">
            <a:normAutofit/>
          </a:bodyPr>
          <a:lstStyle>
            <a:lvl1pPr marL="0" indent="0" algn="ctr">
              <a:spcAft>
                <a:spcPts val="600"/>
              </a:spcAft>
              <a:buNone/>
              <a:defRPr sz="2400">
                <a:solidFill>
                  <a:schemeClr val="tx2"/>
                </a:solidFill>
              </a:defRPr>
            </a:lvl1pPr>
            <a:lvl2pPr marL="2286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2pPr>
            <a:lvl3pPr marL="4572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3pPr>
            <a:lvl4pPr marL="6858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4pPr>
            <a:lvl5pPr marL="9144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9664698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9664698 w 12191999"/>
              <a:gd name="connsiteY3" fmla="*/ 6858000 h 6858000"/>
              <a:gd name="connsiteX4" fmla="*/ 0 w 12191999"/>
              <a:gd name="connsiteY4" fmla="*/ 0 h 6858000"/>
              <a:gd name="connsiteX5" fmla="*/ 2551176 w 12191999"/>
              <a:gd name="connsiteY5" fmla="*/ 0 h 6858000"/>
              <a:gd name="connsiteX6" fmla="*/ 2551176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9664698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9664698" y="6858000"/>
                </a:lnTo>
                <a:close/>
                <a:moveTo>
                  <a:pt x="0" y="0"/>
                </a:moveTo>
                <a:lnTo>
                  <a:pt x="2551176" y="0"/>
                </a:lnTo>
                <a:lnTo>
                  <a:pt x="255117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7301" y="1747287"/>
            <a:ext cx="7156415" cy="3363427"/>
          </a:xfrm>
        </p:spPr>
        <p:txBody>
          <a:bodyPr tIns="0" bIns="0" anchor="ctr">
            <a:no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b="47888"/>
          <a:stretch>
            <a:fillRect/>
          </a:stretch>
        </p:blipFill>
        <p:spPr>
          <a:xfrm rot="16200000">
            <a:off x="6976110" y="1642110"/>
            <a:ext cx="6858000" cy="3573780"/>
          </a:xfrm>
          <a:prstGeom prst="rect">
            <a:avLst/>
          </a:prstGeom>
        </p:spPr>
      </p:pic>
      <p:pic>
        <p:nvPicPr>
          <p:cNvPr id="13" name="Graphic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b="47888"/>
          <a:stretch>
            <a:fillRect/>
          </a:stretch>
        </p:blipFill>
        <p:spPr>
          <a:xfrm rot="5400000">
            <a:off x="-1718310" y="1646872"/>
            <a:ext cx="6858000" cy="357378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683717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9683717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2517792" y="1543050"/>
            <a:ext cx="7165925" cy="3771900"/>
            <a:chOff x="2517792" y="1651000"/>
            <a:chExt cx="7165925" cy="377190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2527301" y="16510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2517792" y="54229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301" y="1786422"/>
            <a:ext cx="7156415" cy="2260117"/>
          </a:xfrm>
        </p:spPr>
        <p:txBody>
          <a:bodyPr tIns="0" bIns="0" anchor="b">
            <a:no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527299" y="4145100"/>
            <a:ext cx="7137395" cy="7350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228600" indent="0" algn="ctr">
              <a:buNone/>
              <a:defRPr/>
            </a:lvl2pPr>
            <a:lvl3pPr marL="457200" indent="0" algn="ctr">
              <a:buNone/>
              <a:defRPr/>
            </a:lvl3pPr>
            <a:lvl4pPr marL="685800" indent="0" algn="ctr">
              <a:buNone/>
              <a:defRPr/>
            </a:lvl4pPr>
            <a:lvl5pPr marL="9144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440556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851400" y="892175"/>
            <a:ext cx="6617592" cy="5073650"/>
          </a:xfrm>
          <a:effectLst/>
        </p:spPr>
        <p:txBody>
          <a:bodyPr anchor="ctr">
            <a:normAutofit/>
          </a:bodyPr>
          <a:lstStyle>
            <a:lvl1pPr marL="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2pPr>
            <a:lvl3pPr marL="4572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3pPr>
            <a:lvl4pPr marL="6858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4pPr>
            <a:lvl5pPr marL="9144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3086100 h 6858000"/>
              <a:gd name="connsiteX1" fmla="*/ 4375405 w 12192000"/>
              <a:gd name="connsiteY1" fmla="*/ 6858000 h 6858000"/>
              <a:gd name="connsiteX2" fmla="*/ 0 w 12192000"/>
              <a:gd name="connsiteY2" fmla="*/ 6858000 h 6858000"/>
              <a:gd name="connsiteX3" fmla="*/ 7816598 w 12192000"/>
              <a:gd name="connsiteY3" fmla="*/ 0 h 6858000"/>
              <a:gd name="connsiteX4" fmla="*/ 12192000 w 12192000"/>
              <a:gd name="connsiteY4" fmla="*/ 0 h 6858000"/>
              <a:gd name="connsiteX5" fmla="*/ 12192000 w 12192000"/>
              <a:gd name="connsiteY5" fmla="*/ 3771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3086100"/>
                </a:moveTo>
                <a:lnTo>
                  <a:pt x="4375405" y="6858000"/>
                </a:lnTo>
                <a:lnTo>
                  <a:pt x="0" y="6858000"/>
                </a:lnTo>
                <a:close/>
                <a:moveTo>
                  <a:pt x="7816598" y="0"/>
                </a:moveTo>
                <a:lnTo>
                  <a:pt x="12192000" y="0"/>
                </a:lnTo>
                <a:lnTo>
                  <a:pt x="12192000" y="37718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7301" y="1786421"/>
            <a:ext cx="7156415" cy="2258568"/>
          </a:xfrm>
        </p:spPr>
        <p:txBody>
          <a:bodyPr tIns="0" bIns="0" anchor="b">
            <a:no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527299" y="4142232"/>
            <a:ext cx="7156415" cy="7350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228600" indent="0" algn="ctr">
              <a:buNone/>
              <a:defRPr/>
            </a:lvl2pPr>
            <a:lvl3pPr marL="457200" indent="0" algn="ctr">
              <a:buNone/>
              <a:defRPr/>
            </a:lvl3pPr>
            <a:lvl4pPr marL="685800" indent="0" algn="ctr">
              <a:buNone/>
              <a:defRPr/>
            </a:lvl4pPr>
            <a:lvl5pPr marL="9144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/>
          <p:cNvSpPr/>
          <p:nvPr userDrawn="1"/>
        </p:nvSpPr>
        <p:spPr>
          <a:xfrm>
            <a:off x="0" y="0"/>
            <a:ext cx="3987468" cy="6858000"/>
          </a:xfrm>
          <a:custGeom>
            <a:avLst/>
            <a:gdLst>
              <a:gd name="connsiteX0" fmla="*/ 0 w 3987468"/>
              <a:gd name="connsiteY0" fmla="*/ 0 h 6858000"/>
              <a:gd name="connsiteX1" fmla="*/ 2450595 w 3987468"/>
              <a:gd name="connsiteY1" fmla="*/ 0 h 6858000"/>
              <a:gd name="connsiteX2" fmla="*/ 2774950 w 3987468"/>
              <a:gd name="connsiteY2" fmla="*/ 0 h 6858000"/>
              <a:gd name="connsiteX3" fmla="*/ 3146901 w 3987468"/>
              <a:gd name="connsiteY3" fmla="*/ 0 h 6858000"/>
              <a:gd name="connsiteX4" fmla="*/ 3152237 w 3987468"/>
              <a:gd name="connsiteY4" fmla="*/ 1372 h 6858000"/>
              <a:gd name="connsiteX5" fmla="*/ 3987468 w 3987468"/>
              <a:gd name="connsiteY5" fmla="*/ 1136650 h 6858000"/>
              <a:gd name="connsiteX6" fmla="*/ 3261452 w 3987468"/>
              <a:gd name="connsiteY6" fmla="*/ 2231955 h 6858000"/>
              <a:gd name="connsiteX7" fmla="*/ 3097572 w 3987468"/>
              <a:gd name="connsiteY7" fmla="*/ 2282826 h 6858000"/>
              <a:gd name="connsiteX8" fmla="*/ 3261452 w 3987468"/>
              <a:gd name="connsiteY8" fmla="*/ 2333697 h 6858000"/>
              <a:gd name="connsiteX9" fmla="*/ 3987468 w 3987468"/>
              <a:gd name="connsiteY9" fmla="*/ 3429001 h 6858000"/>
              <a:gd name="connsiteX10" fmla="*/ 3261452 w 3987468"/>
              <a:gd name="connsiteY10" fmla="*/ 4524306 h 6858000"/>
              <a:gd name="connsiteX11" fmla="*/ 3097574 w 3987468"/>
              <a:gd name="connsiteY11" fmla="*/ 4575176 h 6858000"/>
              <a:gd name="connsiteX12" fmla="*/ 3261452 w 3987468"/>
              <a:gd name="connsiteY12" fmla="*/ 4626047 h 6858000"/>
              <a:gd name="connsiteX13" fmla="*/ 3987468 w 3987468"/>
              <a:gd name="connsiteY13" fmla="*/ 5721351 h 6858000"/>
              <a:gd name="connsiteX14" fmla="*/ 3152237 w 3987468"/>
              <a:gd name="connsiteY14" fmla="*/ 6856629 h 6858000"/>
              <a:gd name="connsiteX15" fmla="*/ 3146905 w 3987468"/>
              <a:gd name="connsiteY15" fmla="*/ 6858000 h 6858000"/>
              <a:gd name="connsiteX16" fmla="*/ 2774950 w 3987468"/>
              <a:gd name="connsiteY16" fmla="*/ 6858000 h 6858000"/>
              <a:gd name="connsiteX17" fmla="*/ 2450591 w 3987468"/>
              <a:gd name="connsiteY17" fmla="*/ 6858000 h 6858000"/>
              <a:gd name="connsiteX18" fmla="*/ 0 w 3987468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87468" h="6858000">
                <a:moveTo>
                  <a:pt x="0" y="0"/>
                </a:moveTo>
                <a:lnTo>
                  <a:pt x="2450595" y="0"/>
                </a:lnTo>
                <a:lnTo>
                  <a:pt x="2774950" y="0"/>
                </a:lnTo>
                <a:lnTo>
                  <a:pt x="3146901" y="0"/>
                </a:lnTo>
                <a:lnTo>
                  <a:pt x="3152237" y="1372"/>
                </a:lnTo>
                <a:cubicBezTo>
                  <a:pt x="3636128" y="151878"/>
                  <a:pt x="3987468" y="603234"/>
                  <a:pt x="3987468" y="1136650"/>
                </a:cubicBezTo>
                <a:cubicBezTo>
                  <a:pt x="3987468" y="1629034"/>
                  <a:pt x="3688101" y="2051497"/>
                  <a:pt x="3261452" y="2231955"/>
                </a:cubicBezTo>
                <a:lnTo>
                  <a:pt x="3097572" y="2282826"/>
                </a:lnTo>
                <a:lnTo>
                  <a:pt x="3261452" y="2333697"/>
                </a:lnTo>
                <a:cubicBezTo>
                  <a:pt x="3688101" y="2514154"/>
                  <a:pt x="3987468" y="2936617"/>
                  <a:pt x="3987468" y="3429001"/>
                </a:cubicBezTo>
                <a:cubicBezTo>
                  <a:pt x="3987468" y="3921385"/>
                  <a:pt x="3688101" y="4343848"/>
                  <a:pt x="3261452" y="4524306"/>
                </a:cubicBezTo>
                <a:lnTo>
                  <a:pt x="3097574" y="4575176"/>
                </a:lnTo>
                <a:lnTo>
                  <a:pt x="3261452" y="4626047"/>
                </a:lnTo>
                <a:cubicBezTo>
                  <a:pt x="3688101" y="4806504"/>
                  <a:pt x="3987468" y="5228967"/>
                  <a:pt x="3987468" y="5721351"/>
                </a:cubicBezTo>
                <a:cubicBezTo>
                  <a:pt x="3987468" y="6254767"/>
                  <a:pt x="3636128" y="6706123"/>
                  <a:pt x="3152237" y="6856629"/>
                </a:cubicBezTo>
                <a:lnTo>
                  <a:pt x="3146905" y="6858000"/>
                </a:lnTo>
                <a:lnTo>
                  <a:pt x="2774950" y="6858000"/>
                </a:lnTo>
                <a:lnTo>
                  <a:pt x="245059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65411" y="765810"/>
            <a:ext cx="7029933" cy="2471470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465411" y="3599130"/>
            <a:ext cx="7029933" cy="2471470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>
            <a:off x="0" y="-29052"/>
            <a:ext cx="3634741" cy="6949440"/>
          </a:xfrm>
          <a:custGeom>
            <a:avLst/>
            <a:gdLst>
              <a:gd name="connsiteX0" fmla="*/ 160021 w 3634741"/>
              <a:gd name="connsiteY0" fmla="*/ 0 h 6949440"/>
              <a:gd name="connsiteX1" fmla="*/ 3634741 w 3634741"/>
              <a:gd name="connsiteY1" fmla="*/ 3474720 h 6949440"/>
              <a:gd name="connsiteX2" fmla="*/ 160021 w 3634741"/>
              <a:gd name="connsiteY2" fmla="*/ 6949440 h 6949440"/>
              <a:gd name="connsiteX3" fmla="*/ 0 w 3634741"/>
              <a:gd name="connsiteY3" fmla="*/ 6941360 h 6949440"/>
              <a:gd name="connsiteX4" fmla="*/ 0 w 3634741"/>
              <a:gd name="connsiteY4" fmla="*/ 8081 h 69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741" h="6949440">
                <a:moveTo>
                  <a:pt x="160021" y="0"/>
                </a:moveTo>
                <a:cubicBezTo>
                  <a:pt x="2079056" y="0"/>
                  <a:pt x="3634741" y="1555685"/>
                  <a:pt x="3634741" y="3474720"/>
                </a:cubicBezTo>
                <a:cubicBezTo>
                  <a:pt x="3634741" y="5393755"/>
                  <a:pt x="2079056" y="6949440"/>
                  <a:pt x="160021" y="6949440"/>
                </a:cubicBezTo>
                <a:lnTo>
                  <a:pt x="0" y="6941360"/>
                </a:lnTo>
                <a:lnTo>
                  <a:pt x="0" y="808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80572" y="1483837"/>
            <a:ext cx="2929829" cy="3890326"/>
          </a:xfrm>
        </p:spPr>
        <p:txBody>
          <a:bodyPr>
            <a:normAutofit/>
          </a:bodyPr>
          <a:lstStyle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514350" indent="-285750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261226" y="1483837"/>
            <a:ext cx="4234117" cy="3890326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tx2"/>
                </a:solidFill>
              </a:defRPr>
            </a:lvl1pPr>
            <a:lvl2pPr marL="283210" indent="-283210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>
            <a:off x="0" y="-29052"/>
            <a:ext cx="3634741" cy="6949440"/>
          </a:xfrm>
          <a:custGeom>
            <a:avLst/>
            <a:gdLst>
              <a:gd name="connsiteX0" fmla="*/ 160021 w 3634741"/>
              <a:gd name="connsiteY0" fmla="*/ 0 h 6949440"/>
              <a:gd name="connsiteX1" fmla="*/ 3634741 w 3634741"/>
              <a:gd name="connsiteY1" fmla="*/ 3474720 h 6949440"/>
              <a:gd name="connsiteX2" fmla="*/ 160021 w 3634741"/>
              <a:gd name="connsiteY2" fmla="*/ 6949440 h 6949440"/>
              <a:gd name="connsiteX3" fmla="*/ 0 w 3634741"/>
              <a:gd name="connsiteY3" fmla="*/ 6941360 h 6949440"/>
              <a:gd name="connsiteX4" fmla="*/ 0 w 3634741"/>
              <a:gd name="connsiteY4" fmla="*/ 8081 h 69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741" h="6949440">
                <a:moveTo>
                  <a:pt x="160021" y="0"/>
                </a:moveTo>
                <a:cubicBezTo>
                  <a:pt x="2079056" y="0"/>
                  <a:pt x="3634741" y="1555685"/>
                  <a:pt x="3634741" y="3474720"/>
                </a:cubicBezTo>
                <a:cubicBezTo>
                  <a:pt x="3634741" y="5393755"/>
                  <a:pt x="2079056" y="6949440"/>
                  <a:pt x="160021" y="6949440"/>
                </a:cubicBezTo>
                <a:lnTo>
                  <a:pt x="0" y="6941360"/>
                </a:lnTo>
                <a:lnTo>
                  <a:pt x="0" y="8081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108481" y="892176"/>
            <a:ext cx="4578319" cy="5073648"/>
          </a:xfrm>
          <a:effectLst/>
        </p:spPr>
        <p:txBody>
          <a:bodyPr anchor="ctr">
            <a:normAutofit/>
          </a:bodyPr>
          <a:lstStyle>
            <a:lvl1pPr marL="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2pPr>
            <a:lvl3pPr marL="4572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3pPr>
            <a:lvl4pPr marL="6858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4pPr>
            <a:lvl5pPr marL="9144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9042400" y="892176"/>
            <a:ext cx="2430462" cy="5073648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9B8B6D2-5532-4B59-9C5A-AB106F128946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318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63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301" y="1748633"/>
            <a:ext cx="7156415" cy="3360734"/>
          </a:xfrm>
          <a:noFill/>
          <a:ln w="38100" cap="sq">
            <a:noFill/>
            <a:miter lim="800000"/>
          </a:ln>
        </p:spPr>
        <p:txBody>
          <a:bodyPr lIns="0" rIns="0" anchor="ctr" anchorCtr="0">
            <a:normAutofit/>
          </a:bodyPr>
          <a:lstStyle/>
          <a:p>
            <a:r>
              <a:rPr lang="ru-RU" altLang="en-US" dirty="0"/>
              <a:t>ГоМЕОПАТИЧЕСКИЕ ЛЕКАРСТВЕННЫЕ ФОРМЫ</a:t>
            </a:r>
            <a:endParaRPr lang="ru-RU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мази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6665" y="-78105"/>
            <a:ext cx="4559300" cy="5493385"/>
          </a:xfrm>
        </p:spPr>
        <p:txBody>
          <a:bodyPr>
            <a:noAutofit/>
          </a:bodyPr>
          <a:p>
            <a:r>
              <a:rPr lang="en-US" altLang="en-US" sz="1400"/>
              <a:t>Мази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– </a:t>
            </a:r>
            <a:r>
              <a:rPr lang="en-US" altLang="en-US" sz="1400"/>
              <a:t>мази</a:t>
            </a:r>
            <a:r>
              <a:rPr lang="en-US" altLang="ru-RU" sz="1400"/>
              <a:t>, </a:t>
            </a:r>
            <a:r>
              <a:rPr lang="en-US" altLang="en-US" sz="1400"/>
              <a:t>состоящие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основы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равномерно</a:t>
            </a:r>
            <a:r>
              <a:rPr lang="en-US" altLang="ru-RU" sz="1400"/>
              <a:t> </a:t>
            </a:r>
            <a:r>
              <a:rPr lang="en-US" altLang="en-US" sz="1400"/>
              <a:t>распределённых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ней</a:t>
            </a:r>
            <a:r>
              <a:rPr lang="en-US" altLang="ru-RU" sz="1400"/>
              <a:t> </a:t>
            </a:r>
            <a:r>
              <a:rPr lang="en-US" altLang="en-US" sz="1400"/>
              <a:t>одного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нескольких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разведениях</a:t>
            </a:r>
            <a:r>
              <a:rPr lang="en-US" altLang="ru-RU" sz="1400"/>
              <a:t>.</a:t>
            </a:r>
            <a:endParaRPr lang="en-US" altLang="ru-RU" sz="1400"/>
          </a:p>
          <a:p>
            <a:r>
              <a:rPr lang="en-US" altLang="en-US" sz="1400"/>
              <a:t>По</a:t>
            </a:r>
            <a:r>
              <a:rPr lang="en-US" altLang="ru-RU" sz="1400"/>
              <a:t> </a:t>
            </a:r>
            <a:r>
              <a:rPr lang="en-US" altLang="en-US" sz="1400"/>
              <a:t>консистенции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составу</a:t>
            </a:r>
            <a:r>
              <a:rPr lang="en-US" altLang="ru-RU" sz="1400"/>
              <a:t> </a:t>
            </a:r>
            <a:r>
              <a:rPr lang="en-US" altLang="en-US" sz="1400"/>
              <a:t>основы</a:t>
            </a:r>
            <a:r>
              <a:rPr lang="en-US" altLang="ru-RU" sz="1400"/>
              <a:t> </a:t>
            </a:r>
            <a:r>
              <a:rPr lang="en-US" altLang="en-US" sz="1400"/>
              <a:t>мази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подразделяются</a:t>
            </a:r>
            <a:r>
              <a:rPr lang="en-US" altLang="ru-RU" sz="1400"/>
              <a:t> </a:t>
            </a:r>
            <a:r>
              <a:rPr lang="en-US" altLang="en-US" sz="1400"/>
              <a:t>на</a:t>
            </a:r>
            <a:r>
              <a:rPr lang="en-US" altLang="ru-RU" sz="1400"/>
              <a:t> </a:t>
            </a:r>
            <a:r>
              <a:rPr lang="en-US" altLang="en-US" sz="1400"/>
              <a:t>собственно</a:t>
            </a:r>
            <a:r>
              <a:rPr lang="en-US" altLang="ru-RU" sz="1400"/>
              <a:t> </a:t>
            </a:r>
            <a:r>
              <a:rPr lang="en-US" altLang="en-US" sz="1400"/>
              <a:t>мазь</a:t>
            </a:r>
            <a:r>
              <a:rPr lang="en-US" altLang="ru-RU" sz="1400"/>
              <a:t> </a:t>
            </a:r>
            <a:r>
              <a:rPr lang="en-US" altLang="en-US" sz="1400"/>
              <a:t>гомеопатическую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оподельдок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гомеопатический</a:t>
            </a:r>
            <a:r>
              <a:rPr lang="en-US" altLang="ru-RU" sz="1400"/>
              <a:t>.</a:t>
            </a:r>
            <a:endParaRPr lang="en-US" altLang="ru-RU" sz="1400"/>
          </a:p>
          <a:p>
            <a:r>
              <a:rPr lang="en-US" altLang="en-US" sz="1400"/>
              <a:t>Собственно</a:t>
            </a:r>
            <a:r>
              <a:rPr lang="en-US" altLang="ru-RU" sz="1400"/>
              <a:t> </a:t>
            </a:r>
            <a:r>
              <a:rPr lang="en-US" altLang="en-US" sz="1400"/>
              <a:t>мазь</a:t>
            </a:r>
            <a:r>
              <a:rPr lang="en-US" altLang="ru-RU" sz="1400"/>
              <a:t> </a:t>
            </a:r>
            <a:r>
              <a:rPr lang="en-US" altLang="en-US" sz="1400"/>
              <a:t>гомеопатическая</a:t>
            </a:r>
            <a:r>
              <a:rPr lang="en-US" altLang="ru-RU" sz="1400"/>
              <a:t> (</a:t>
            </a:r>
            <a:r>
              <a:rPr lang="en-US" altLang="en-US" sz="1400"/>
              <a:t>мазь</a:t>
            </a:r>
            <a:r>
              <a:rPr lang="en-US" altLang="ru-RU" sz="1400"/>
              <a:t> </a:t>
            </a:r>
            <a:r>
              <a:rPr lang="en-US" altLang="en-US" sz="1400"/>
              <a:t>гомеопатическая</a:t>
            </a:r>
            <a:r>
              <a:rPr lang="en-US" altLang="ru-RU" sz="1400"/>
              <a:t>) − </a:t>
            </a:r>
            <a:r>
              <a:rPr lang="en-US" altLang="en-US" sz="1400"/>
              <a:t>мягкая</a:t>
            </a:r>
            <a:r>
              <a:rPr lang="en-US" altLang="ru-RU" sz="1400"/>
              <a:t> </a:t>
            </a:r>
            <a:r>
              <a:rPr lang="en-US" altLang="en-US" sz="1400"/>
              <a:t>лекарственная</a:t>
            </a:r>
            <a:r>
              <a:rPr lang="en-US" altLang="ru-RU" sz="1400"/>
              <a:t> </a:t>
            </a:r>
            <a:r>
              <a:rPr lang="en-US" altLang="en-US" sz="1400"/>
              <a:t>форма</a:t>
            </a:r>
            <a:r>
              <a:rPr lang="en-US" altLang="ru-RU" sz="1400"/>
              <a:t>, </a:t>
            </a:r>
            <a:r>
              <a:rPr lang="en-US" altLang="en-US" sz="1400"/>
              <a:t>состоящая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основы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равномерно</a:t>
            </a:r>
            <a:r>
              <a:rPr lang="en-US" altLang="ru-RU" sz="1400"/>
              <a:t> </a:t>
            </a:r>
            <a:r>
              <a:rPr lang="en-US" altLang="en-US" sz="1400"/>
              <a:t>распределённых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ней</a:t>
            </a:r>
            <a:r>
              <a:rPr lang="en-US" altLang="ru-RU" sz="1400"/>
              <a:t> </a:t>
            </a:r>
            <a:r>
              <a:rPr lang="en-US" altLang="en-US" sz="1400"/>
              <a:t>одного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нескольких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разведениях</a:t>
            </a:r>
            <a:r>
              <a:rPr lang="en-US" altLang="ru-RU" sz="1400"/>
              <a:t>.</a:t>
            </a:r>
            <a:endParaRPr lang="en-US" altLang="ru-RU" sz="1400"/>
          </a:p>
          <a:p>
            <a:r>
              <a:rPr lang="en-US" altLang="en-US" sz="1400"/>
              <a:t>Оподельдок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гомеопатический</a:t>
            </a:r>
            <a:r>
              <a:rPr lang="en-US" altLang="ru-RU" sz="1400"/>
              <a:t> – </a:t>
            </a:r>
            <a:r>
              <a:rPr lang="en-US" altLang="en-US" sz="1400"/>
              <a:t>мыльный</a:t>
            </a:r>
            <a:r>
              <a:rPr lang="en-US" altLang="ru-RU" sz="1400"/>
              <a:t> </a:t>
            </a:r>
            <a:r>
              <a:rPr lang="en-US" altLang="en-US" sz="1400"/>
              <a:t>линимент</a:t>
            </a:r>
            <a:r>
              <a:rPr lang="en-US" altLang="ru-RU" sz="1400"/>
              <a:t>, </a:t>
            </a:r>
            <a:r>
              <a:rPr lang="en-US" altLang="en-US" sz="1400"/>
              <a:t>состоящий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основы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смеси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разведениях</a:t>
            </a:r>
            <a:r>
              <a:rPr lang="en-US" altLang="ru-RU" sz="1400"/>
              <a:t>.</a:t>
            </a:r>
            <a:endParaRPr lang="en-US" altLang="ru-RU" sz="140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7085965" y="290195"/>
            <a:ext cx="4793615" cy="62769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en-US" sz="1400"/>
              <a:t>Упаковка</a:t>
            </a:r>
            <a:r>
              <a:rPr lang="ru-RU" altLang="en-US" sz="1400"/>
              <a:t>.</a:t>
            </a:r>
            <a:r>
              <a:rPr lang="en-US" altLang="en-US" sz="1400"/>
              <a:t>Упаковка</a:t>
            </a:r>
            <a:r>
              <a:rPr lang="en-US" altLang="ru-RU" sz="1400"/>
              <a:t> </a:t>
            </a:r>
            <a:r>
              <a:rPr lang="en-US" altLang="en-US" sz="1400"/>
              <a:t>должна</a:t>
            </a:r>
            <a:r>
              <a:rPr lang="en-US" altLang="ru-RU" sz="1400"/>
              <a:t> </a:t>
            </a:r>
            <a:r>
              <a:rPr lang="en-US" altLang="en-US" sz="1400"/>
              <a:t>обеспечивать</a:t>
            </a:r>
            <a:r>
              <a:rPr lang="en-US" altLang="ru-RU" sz="1400"/>
              <a:t> </a:t>
            </a:r>
            <a:r>
              <a:rPr lang="en-US" altLang="en-US" sz="1400"/>
              <a:t>стабильность</a:t>
            </a:r>
            <a:r>
              <a:rPr lang="en-US" altLang="ru-RU" sz="1400"/>
              <a:t> </a:t>
            </a:r>
            <a:r>
              <a:rPr lang="en-US" altLang="en-US" sz="1400"/>
              <a:t>лекарственного</a:t>
            </a:r>
            <a:r>
              <a:rPr lang="en-US" altLang="ru-RU" sz="1400"/>
              <a:t> </a:t>
            </a:r>
            <a:r>
              <a:rPr lang="en-US" altLang="en-US" sz="1400"/>
              <a:t>препарата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течение</a:t>
            </a:r>
            <a:r>
              <a:rPr lang="en-US" altLang="ru-RU" sz="1400"/>
              <a:t> </a:t>
            </a:r>
            <a:r>
              <a:rPr lang="en-US" altLang="en-US" sz="1400"/>
              <a:t>установленного</a:t>
            </a:r>
            <a:r>
              <a:rPr lang="en-US" altLang="ru-RU" sz="1400"/>
              <a:t> </a:t>
            </a:r>
            <a:r>
              <a:rPr lang="en-US" altLang="en-US" sz="1400"/>
              <a:t>срока</a:t>
            </a:r>
            <a:r>
              <a:rPr lang="en-US" altLang="ru-RU" sz="1400"/>
              <a:t> </a:t>
            </a:r>
            <a:r>
              <a:rPr lang="en-US" altLang="en-US" sz="1400"/>
              <a:t>годности</a:t>
            </a:r>
            <a:r>
              <a:rPr lang="en-US" altLang="ru-RU" sz="1400"/>
              <a:t> (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Лекарственные</a:t>
            </a:r>
            <a:r>
              <a:rPr lang="en-US" altLang="ru-RU" sz="1400"/>
              <a:t> </a:t>
            </a:r>
            <a:r>
              <a:rPr lang="en-US" altLang="en-US" sz="1400"/>
              <a:t>формы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лекарственных</a:t>
            </a:r>
            <a:r>
              <a:rPr lang="en-US" altLang="ru-RU" sz="1400"/>
              <a:t> </a:t>
            </a:r>
            <a:r>
              <a:rPr lang="en-US" altLang="en-US" sz="1400"/>
              <a:t>препаратов</a:t>
            </a:r>
            <a:r>
              <a:rPr lang="" altLang="en-US" sz="1400"/>
              <a:t>»</a:t>
            </a:r>
            <a:r>
              <a:rPr lang="en-US" altLang="ru-RU" sz="1400"/>
              <a:t>).</a:t>
            </a:r>
            <a:r>
              <a:rPr lang="en-US" altLang="en-US" sz="1400"/>
              <a:t>Упаковка</a:t>
            </a:r>
            <a:r>
              <a:rPr lang="en-US" altLang="ru-RU" sz="1400"/>
              <a:t> </a:t>
            </a:r>
            <a:r>
              <a:rPr lang="en-US" altLang="en-US" sz="1400"/>
              <a:t>мазей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может</a:t>
            </a:r>
            <a:r>
              <a:rPr lang="en-US" altLang="ru-RU" sz="1400"/>
              <a:t> </a:t>
            </a:r>
            <a:r>
              <a:rPr lang="en-US" altLang="en-US" sz="1400"/>
              <a:t>быть</a:t>
            </a:r>
            <a:r>
              <a:rPr lang="en-US" altLang="ru-RU" sz="1400"/>
              <a:t> </a:t>
            </a:r>
            <a:r>
              <a:rPr lang="en-US" altLang="en-US" sz="1400"/>
              <a:t>однодозовой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многодозовой</a:t>
            </a:r>
            <a:r>
              <a:rPr lang="en-US" altLang="ru-RU" sz="1400"/>
              <a:t>.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упаковки</a:t>
            </a:r>
            <a:r>
              <a:rPr lang="en-US" altLang="ru-RU" sz="1400"/>
              <a:t> </a:t>
            </a:r>
            <a:r>
              <a:rPr lang="en-US" altLang="en-US" sz="1400"/>
              <a:t>мазей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, </a:t>
            </a:r>
            <a:r>
              <a:rPr lang="en-US" altLang="en-US" sz="1400"/>
              <a:t>как</a:t>
            </a:r>
            <a:r>
              <a:rPr lang="en-US" altLang="ru-RU" sz="1400"/>
              <a:t> </a:t>
            </a:r>
            <a:r>
              <a:rPr lang="en-US" altLang="en-US" sz="1400"/>
              <a:t>правило</a:t>
            </a:r>
            <a:r>
              <a:rPr lang="en-US" altLang="ru-RU" sz="1400"/>
              <a:t>, </a:t>
            </a:r>
            <a:r>
              <a:rPr lang="en-US" altLang="en-US" sz="1400"/>
              <a:t>используют</a:t>
            </a:r>
            <a:r>
              <a:rPr lang="en-US" altLang="ru-RU" sz="1400"/>
              <a:t> </a:t>
            </a:r>
            <a:r>
              <a:rPr lang="en-US" altLang="en-US" sz="1400"/>
              <a:t>металлические</a:t>
            </a:r>
            <a:r>
              <a:rPr lang="en-US" altLang="ru-RU" sz="1400"/>
              <a:t> </a:t>
            </a:r>
            <a:r>
              <a:rPr lang="en-US" altLang="en-US" sz="1400"/>
              <a:t>тубы</a:t>
            </a:r>
            <a:r>
              <a:rPr lang="en-US" altLang="ru-RU" sz="1400"/>
              <a:t> </a:t>
            </a:r>
            <a:r>
              <a:rPr lang="en-US" altLang="en-US" sz="1400"/>
              <a:t>с</a:t>
            </a:r>
            <a:r>
              <a:rPr lang="en-US" altLang="ru-RU" sz="1400"/>
              <a:t> </a:t>
            </a:r>
            <a:r>
              <a:rPr lang="en-US" altLang="en-US" sz="1400"/>
              <a:t>внутренним</a:t>
            </a:r>
            <a:r>
              <a:rPr lang="en-US" altLang="ru-RU" sz="1400"/>
              <a:t> </a:t>
            </a:r>
            <a:r>
              <a:rPr lang="en-US" altLang="en-US" sz="1400"/>
              <a:t>лаковым</a:t>
            </a:r>
            <a:r>
              <a:rPr lang="en-US" altLang="ru-RU" sz="1400"/>
              <a:t> </a:t>
            </a:r>
            <a:r>
              <a:rPr lang="en-US" altLang="en-US" sz="1400"/>
              <a:t>покрытием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тубы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полимерных</a:t>
            </a:r>
            <a:r>
              <a:rPr lang="en-US" altLang="ru-RU" sz="1400"/>
              <a:t> </a:t>
            </a:r>
            <a:r>
              <a:rPr lang="en-US" altLang="en-US" sz="1400"/>
              <a:t>материалов</a:t>
            </a:r>
            <a:r>
              <a:rPr lang="en-US" altLang="ru-RU" sz="1400"/>
              <a:t> </a:t>
            </a:r>
            <a:r>
              <a:rPr lang="en-US" altLang="en-US" sz="1400"/>
              <a:t>с</a:t>
            </a:r>
            <a:r>
              <a:rPr lang="en-US" altLang="ru-RU" sz="1400"/>
              <a:t> </a:t>
            </a:r>
            <a:r>
              <a:rPr lang="en-US" altLang="en-US" sz="1400"/>
              <a:t>защитной</a:t>
            </a:r>
            <a:r>
              <a:rPr lang="en-US" altLang="ru-RU" sz="1400"/>
              <a:t> </a:t>
            </a:r>
            <a:r>
              <a:rPr lang="en-US" altLang="en-US" sz="1400"/>
              <a:t>мембраной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латексным</a:t>
            </a:r>
            <a:r>
              <a:rPr lang="en-US" altLang="ru-RU" sz="1400"/>
              <a:t> </a:t>
            </a:r>
            <a:r>
              <a:rPr lang="en-US" altLang="en-US" sz="1400"/>
              <a:t>кольцом</a:t>
            </a:r>
            <a:r>
              <a:rPr lang="en-US" altLang="ru-RU" sz="1400"/>
              <a:t>, </a:t>
            </a:r>
            <a:r>
              <a:rPr lang="en-US" altLang="en-US" sz="1400"/>
              <a:t>а</a:t>
            </a:r>
            <a:r>
              <a:rPr lang="en-US" altLang="ru-RU" sz="1400"/>
              <a:t> </a:t>
            </a:r>
            <a:r>
              <a:rPr lang="en-US" altLang="en-US" sz="1400"/>
              <a:t>также</a:t>
            </a:r>
            <a:r>
              <a:rPr lang="en-US" altLang="ru-RU" sz="1400"/>
              <a:t> </a:t>
            </a:r>
            <a:r>
              <a:rPr lang="en-US" altLang="en-US" sz="1400"/>
              <a:t>банки</a:t>
            </a:r>
            <a:r>
              <a:rPr lang="en-US" altLang="ru-RU" sz="1400"/>
              <a:t>,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оподельдоков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– </a:t>
            </a:r>
            <a:r>
              <a:rPr lang="en-US" altLang="en-US" sz="1400"/>
              <a:t>флаконы</a:t>
            </a:r>
            <a:r>
              <a:rPr lang="en-US" altLang="ru-RU" sz="1400"/>
              <a:t>. </a:t>
            </a:r>
            <a:r>
              <a:rPr lang="en-US" altLang="en-US" sz="1400"/>
              <a:t>Упаковка</a:t>
            </a:r>
            <a:r>
              <a:rPr lang="en-US" altLang="ru-RU" sz="1400"/>
              <a:t> </a:t>
            </a:r>
            <a:r>
              <a:rPr lang="en-US" altLang="en-US" sz="1400"/>
              <a:t>стерильных</a:t>
            </a:r>
            <a:r>
              <a:rPr lang="en-US" altLang="ru-RU" sz="1400"/>
              <a:t> </a:t>
            </a:r>
            <a:r>
              <a:rPr lang="en-US" altLang="en-US" sz="1400"/>
              <a:t>мазей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оподельдоков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должна</a:t>
            </a:r>
            <a:r>
              <a:rPr lang="en-US" altLang="ru-RU" sz="1400"/>
              <a:t> </a:t>
            </a:r>
            <a:r>
              <a:rPr lang="en-US" altLang="en-US" sz="1400"/>
              <a:t>быть</a:t>
            </a:r>
            <a:r>
              <a:rPr lang="en-US" altLang="ru-RU" sz="1400"/>
              <a:t> </a:t>
            </a:r>
            <a:r>
              <a:rPr lang="en-US" altLang="en-US" sz="1400"/>
              <a:t>герметичной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иметь</a:t>
            </a:r>
            <a:r>
              <a:rPr lang="en-US" altLang="ru-RU" sz="1400"/>
              <a:t> </a:t>
            </a:r>
            <a:r>
              <a:rPr lang="en-US" altLang="en-US" sz="1400"/>
              <a:t>устройство</a:t>
            </a:r>
            <a:r>
              <a:rPr lang="en-US" altLang="ru-RU" sz="1400"/>
              <a:t>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контроля</a:t>
            </a:r>
            <a:r>
              <a:rPr lang="en-US" altLang="ru-RU" sz="1400"/>
              <a:t> </a:t>
            </a:r>
            <a:r>
              <a:rPr lang="en-US" altLang="en-US" sz="1400"/>
              <a:t>первого</a:t>
            </a:r>
            <a:r>
              <a:rPr lang="en-US" altLang="ru-RU" sz="1400"/>
              <a:t> </a:t>
            </a:r>
            <a:r>
              <a:rPr lang="en-US" altLang="en-US" sz="1400"/>
              <a:t>вскрытия</a:t>
            </a:r>
            <a:r>
              <a:rPr lang="en-US" altLang="ru-RU" sz="1400"/>
              <a:t>, </a:t>
            </a:r>
            <a:r>
              <a:rPr lang="en-US" altLang="en-US" sz="1400"/>
              <a:t>например</a:t>
            </a:r>
            <a:r>
              <a:rPr lang="en-US" altLang="ru-RU" sz="1400"/>
              <a:t>, </a:t>
            </a:r>
            <a:r>
              <a:rPr lang="en-US" altLang="en-US" sz="1400"/>
              <a:t>защитную</a:t>
            </a:r>
            <a:r>
              <a:rPr lang="en-US" altLang="ru-RU" sz="1400"/>
              <a:t> </a:t>
            </a:r>
            <a:r>
              <a:rPr lang="en-US" altLang="en-US" sz="1400"/>
              <a:t>мембрану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Маркировка</a:t>
            </a:r>
            <a:r>
              <a:rPr lang="ru-RU" altLang="en-US" sz="1400"/>
              <a:t>.</a:t>
            </a:r>
            <a:r>
              <a:rPr lang="en-US" altLang="en-US" sz="1400"/>
              <a:t>Требования</a:t>
            </a:r>
            <a:r>
              <a:rPr lang="en-US" altLang="ru-RU" sz="1400"/>
              <a:t>, </a:t>
            </a:r>
            <a:r>
              <a:rPr lang="en-US" altLang="en-US" sz="1400"/>
              <a:t>предъявляемые</a:t>
            </a:r>
            <a:r>
              <a:rPr lang="en-US" altLang="ru-RU" sz="1400"/>
              <a:t> </a:t>
            </a:r>
            <a:r>
              <a:rPr lang="en-US" altLang="en-US" sz="1400"/>
              <a:t>к</a:t>
            </a:r>
            <a:r>
              <a:rPr lang="en-US" altLang="ru-RU" sz="1400"/>
              <a:t> </a:t>
            </a:r>
            <a:r>
              <a:rPr lang="en-US" altLang="en-US" sz="1400"/>
              <a:t>маркировке</a:t>
            </a:r>
            <a:r>
              <a:rPr lang="en-US" altLang="ru-RU" sz="1400"/>
              <a:t>, </a:t>
            </a:r>
            <a:r>
              <a:rPr lang="en-US" altLang="en-US" sz="1400"/>
              <a:t>изложены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Лекарственные</a:t>
            </a:r>
            <a:r>
              <a:rPr lang="en-US" altLang="ru-RU" sz="1400"/>
              <a:t> </a:t>
            </a:r>
            <a:r>
              <a:rPr lang="en-US" altLang="en-US" sz="1400"/>
              <a:t>формы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лекарственных</a:t>
            </a:r>
            <a:r>
              <a:rPr lang="en-US" altLang="ru-RU" sz="1400"/>
              <a:t> </a:t>
            </a:r>
            <a:r>
              <a:rPr lang="en-US" altLang="en-US" sz="1400"/>
              <a:t>препаратов</a:t>
            </a:r>
            <a:r>
              <a:rPr lang="" altLang="en-US" sz="1400"/>
              <a:t>»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Хранение</a:t>
            </a:r>
            <a:r>
              <a:rPr lang="ru-RU" altLang="en-US" sz="1400"/>
              <a:t>.</a:t>
            </a:r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температуре</a:t>
            </a:r>
            <a:r>
              <a:rPr lang="en-US" altLang="ru-RU" sz="1400"/>
              <a:t> </a:t>
            </a:r>
            <a:r>
              <a:rPr lang="en-US" altLang="en-US" sz="1400"/>
              <a:t>от</a:t>
            </a:r>
            <a:r>
              <a:rPr lang="en-US" altLang="ru-RU" sz="1400"/>
              <a:t> 8 </a:t>
            </a:r>
            <a:r>
              <a:rPr lang="en-US" altLang="en-US" sz="1400"/>
              <a:t>до</a:t>
            </a:r>
            <a:r>
              <a:rPr lang="en-US" altLang="ru-RU" sz="1400"/>
              <a:t> 15 </a:t>
            </a:r>
            <a:r>
              <a:rPr lang="" altLang="en-US" sz="1400"/>
              <a:t>°</a:t>
            </a:r>
            <a:r>
              <a:rPr lang="en-US" altLang="en-US" sz="1400"/>
              <a:t>С</a:t>
            </a:r>
            <a:r>
              <a:rPr lang="en-US" altLang="ru-RU" sz="1400"/>
              <a:t>, </a:t>
            </a:r>
            <a:r>
              <a:rPr lang="en-US" altLang="en-US" sz="1400"/>
              <a:t>если</a:t>
            </a:r>
            <a:r>
              <a:rPr lang="en-US" altLang="ru-RU" sz="1400"/>
              <a:t> </a:t>
            </a:r>
            <a:r>
              <a:rPr lang="en-US" altLang="en-US" sz="1400"/>
              <a:t>нет</a:t>
            </a:r>
            <a:r>
              <a:rPr lang="en-US" altLang="ru-RU" sz="1400"/>
              <a:t> </a:t>
            </a:r>
            <a:r>
              <a:rPr lang="en-US" altLang="en-US" sz="1400"/>
              <a:t>других</a:t>
            </a:r>
            <a:r>
              <a:rPr lang="en-US" altLang="ru-RU" sz="1400"/>
              <a:t> </a:t>
            </a:r>
            <a:r>
              <a:rPr lang="en-US" altLang="en-US" sz="1400"/>
              <a:t>указаний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фармакопейной</a:t>
            </a:r>
            <a:r>
              <a:rPr lang="en-US" altLang="ru-RU" sz="1400"/>
              <a:t> </a:t>
            </a:r>
            <a:r>
              <a:rPr lang="en-US" altLang="en-US" sz="1400"/>
              <a:t>статье</a:t>
            </a:r>
            <a:r>
              <a:rPr lang="en-US" altLang="ru-RU" sz="1400"/>
              <a:t>.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стерильных</a:t>
            </a:r>
            <a:r>
              <a:rPr lang="en-US" altLang="ru-RU" sz="1400"/>
              <a:t> </a:t>
            </a:r>
            <a:r>
              <a:rPr lang="en-US" altLang="en-US" sz="1400"/>
              <a:t>мазей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оподельдоков</a:t>
            </a:r>
            <a:r>
              <a:rPr lang="en-US" altLang="ru-RU" sz="1400"/>
              <a:t> </a:t>
            </a:r>
            <a:r>
              <a:rPr lang="en-US" altLang="en-US" sz="1400"/>
              <a:t>дополнительно</a:t>
            </a:r>
            <a:r>
              <a:rPr lang="en-US" altLang="ru-RU" sz="1400"/>
              <a:t> </a:t>
            </a:r>
            <a:r>
              <a:rPr lang="en-US" altLang="en-US" sz="1400"/>
              <a:t>указывают</a:t>
            </a:r>
            <a:r>
              <a:rPr lang="en-US" altLang="ru-RU" sz="1400"/>
              <a:t> </a:t>
            </a:r>
            <a:r>
              <a:rPr lang="en-US" altLang="en-US" sz="1400"/>
              <a:t>срок</a:t>
            </a:r>
            <a:r>
              <a:rPr lang="en-US" altLang="ru-RU" sz="1400"/>
              <a:t> </a:t>
            </a:r>
            <a:r>
              <a:rPr lang="en-US" altLang="en-US" sz="1400"/>
              <a:t>хранения</a:t>
            </a:r>
            <a:r>
              <a:rPr lang="en-US" altLang="ru-RU" sz="1400"/>
              <a:t> </a:t>
            </a:r>
            <a:r>
              <a:rPr lang="en-US" altLang="en-US" sz="1400"/>
              <a:t>после</a:t>
            </a:r>
            <a:r>
              <a:rPr lang="en-US" altLang="ru-RU" sz="1400"/>
              <a:t> </a:t>
            </a:r>
            <a:r>
              <a:rPr lang="en-US" altLang="en-US" sz="1400"/>
              <a:t>первого</a:t>
            </a:r>
            <a:r>
              <a:rPr lang="en-US" altLang="ru-RU" sz="1400"/>
              <a:t> </a:t>
            </a:r>
            <a:r>
              <a:rPr lang="en-US" altLang="en-US" sz="1400"/>
              <a:t>вскрытия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/>
          </a:p>
          <a:p>
            <a:r>
              <a:rPr lang="en-US" altLang="ru-RU"/>
              <a:t> </a:t>
            </a:r>
            <a:endParaRPr lang="en-US" altLang="ru-RU"/>
          </a:p>
          <a:p>
            <a:endParaRPr lang="en-US" altLang="ru-RU"/>
          </a:p>
          <a:p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мази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6665" y="290195"/>
            <a:ext cx="9471025" cy="6276340"/>
          </a:xfrm>
        </p:spPr>
        <p:txBody>
          <a:bodyPr>
            <a:normAutofit fontScale="55000"/>
          </a:bodyPr>
          <a:p>
            <a:r>
              <a:rPr lang="en-US" altLang="en-US" b="1"/>
              <a:t>Особенности</a:t>
            </a:r>
            <a:r>
              <a:rPr lang="en-US" altLang="ru-RU" b="1"/>
              <a:t> </a:t>
            </a:r>
            <a:r>
              <a:rPr lang="en-US" altLang="en-US" b="1"/>
              <a:t>технологии</a:t>
            </a:r>
            <a:r>
              <a:rPr lang="ru-RU" altLang="en-US"/>
              <a:t>.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производстве</a:t>
            </a:r>
            <a:r>
              <a:rPr lang="en-US" altLang="ru-RU"/>
              <a:t> (</a:t>
            </a:r>
            <a:r>
              <a:rPr lang="en-US" altLang="en-US"/>
              <a:t>изготовлении</a:t>
            </a:r>
            <a:r>
              <a:rPr lang="en-US" altLang="ru-RU"/>
              <a:t>) </a:t>
            </a:r>
            <a:r>
              <a:rPr lang="en-US" altLang="en-US"/>
              <a:t>мазей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обычно</a:t>
            </a:r>
            <a:r>
              <a:rPr lang="en-US" altLang="ru-RU"/>
              <a:t> </a:t>
            </a:r>
            <a:r>
              <a:rPr lang="en-US" altLang="en-US"/>
              <a:t>основы</a:t>
            </a:r>
            <a:r>
              <a:rPr lang="en-US" altLang="ru-RU"/>
              <a:t> </a:t>
            </a:r>
            <a:r>
              <a:rPr lang="en-US" altLang="en-US"/>
              <a:t>природного</a:t>
            </a:r>
            <a:r>
              <a:rPr lang="en-US" altLang="ru-RU"/>
              <a:t> </a:t>
            </a:r>
            <a:r>
              <a:rPr lang="en-US" altLang="en-US"/>
              <a:t>происхождения</a:t>
            </a:r>
            <a:r>
              <a:rPr lang="en-US" altLang="ru-RU"/>
              <a:t>: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гидрофобные</a:t>
            </a:r>
            <a:r>
              <a:rPr lang="en-US" altLang="ru-RU"/>
              <a:t> – </a:t>
            </a:r>
            <a:r>
              <a:rPr lang="en-US" altLang="en-US"/>
              <a:t>жировые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углеводородные</a:t>
            </a:r>
            <a:r>
              <a:rPr lang="en-US" altLang="ru-RU"/>
              <a:t> (</a:t>
            </a:r>
            <a:r>
              <a:rPr lang="en-US" altLang="en-US"/>
              <a:t>ланолин</a:t>
            </a:r>
            <a:r>
              <a:rPr lang="en-US" altLang="ru-RU"/>
              <a:t>, </a:t>
            </a:r>
            <a:r>
              <a:rPr lang="en-US" altLang="en-US"/>
              <a:t>масла</a:t>
            </a:r>
            <a:r>
              <a:rPr lang="en-US" altLang="ru-RU"/>
              <a:t> </a:t>
            </a:r>
            <a:r>
              <a:rPr lang="en-US" altLang="en-US"/>
              <a:t>растительные</a:t>
            </a:r>
            <a:r>
              <a:rPr lang="en-US" altLang="ru-RU"/>
              <a:t>, </a:t>
            </a:r>
            <a:r>
              <a:rPr lang="en-US" altLang="en-US"/>
              <a:t>воск</a:t>
            </a:r>
            <a:r>
              <a:rPr lang="en-US" altLang="ru-RU"/>
              <a:t> </a:t>
            </a:r>
            <a:r>
              <a:rPr lang="en-US" altLang="en-US"/>
              <a:t>пчелиный</a:t>
            </a:r>
            <a:r>
              <a:rPr lang="en-US" altLang="ru-RU"/>
              <a:t>, </a:t>
            </a:r>
            <a:r>
              <a:rPr lang="en-US" altLang="en-US"/>
              <a:t>спермацет</a:t>
            </a:r>
            <a:r>
              <a:rPr lang="en-US" altLang="ru-RU"/>
              <a:t>, </a:t>
            </a:r>
            <a:r>
              <a:rPr lang="en-US" altLang="en-US"/>
              <a:t>вазелин</a:t>
            </a:r>
            <a:r>
              <a:rPr lang="en-US" altLang="ru-RU"/>
              <a:t>, </a:t>
            </a:r>
            <a:r>
              <a:rPr lang="en-US" altLang="en-US"/>
              <a:t>масло</a:t>
            </a:r>
            <a:r>
              <a:rPr lang="en-US" altLang="ru-RU"/>
              <a:t> </a:t>
            </a:r>
            <a:r>
              <a:rPr lang="en-US" altLang="en-US"/>
              <a:t>вазелиновое</a:t>
            </a:r>
            <a:r>
              <a:rPr lang="en-US" altLang="ru-RU"/>
              <a:t>, </a:t>
            </a:r>
            <a:r>
              <a:rPr lang="en-US" altLang="en-US"/>
              <a:t>парафин</a:t>
            </a:r>
            <a:r>
              <a:rPr lang="en-US" altLang="ru-RU"/>
              <a:t>);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гидрофильные</a:t>
            </a:r>
            <a:r>
              <a:rPr lang="en-US" altLang="ru-RU"/>
              <a:t> – </a:t>
            </a:r>
            <a:r>
              <a:rPr lang="en-US" altLang="en-US"/>
              <a:t>гели</a:t>
            </a:r>
            <a:r>
              <a:rPr lang="en-US" altLang="ru-RU"/>
              <a:t> </a:t>
            </a:r>
            <a:r>
              <a:rPr lang="en-US" altLang="en-US"/>
              <a:t>высокомолекулярных</a:t>
            </a:r>
            <a:r>
              <a:rPr lang="en-US" altLang="ru-RU"/>
              <a:t> </a:t>
            </a:r>
            <a:r>
              <a:rPr lang="en-US" altLang="en-US"/>
              <a:t>углеводов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белков</a:t>
            </a:r>
            <a:r>
              <a:rPr lang="en-US" altLang="ru-RU"/>
              <a:t> (</a:t>
            </a:r>
            <a:r>
              <a:rPr lang="en-US" altLang="en-US"/>
              <a:t>трагакант</a:t>
            </a:r>
            <a:r>
              <a:rPr lang="en-US" altLang="ru-RU"/>
              <a:t>, </a:t>
            </a:r>
            <a:r>
              <a:rPr lang="en-US" altLang="en-US"/>
              <a:t>агар</a:t>
            </a:r>
            <a:r>
              <a:rPr lang="en-US" altLang="ru-RU"/>
              <a:t>, </a:t>
            </a:r>
            <a:r>
              <a:rPr lang="en-US" altLang="en-US"/>
              <a:t>желатин</a:t>
            </a:r>
            <a:r>
              <a:rPr lang="en-US" altLang="ru-RU"/>
              <a:t>, </a:t>
            </a:r>
            <a:r>
              <a:rPr lang="en-US" altLang="en-US"/>
              <a:t>крахмал</a:t>
            </a:r>
            <a:r>
              <a:rPr lang="en-US" altLang="ru-RU"/>
              <a:t>, </a:t>
            </a:r>
            <a:r>
              <a:rPr lang="en-US" altLang="en-US"/>
              <a:t>мёд</a:t>
            </a:r>
            <a:r>
              <a:rPr lang="en-US" altLang="ru-RU"/>
              <a:t>, </a:t>
            </a:r>
            <a:r>
              <a:rPr lang="en-US" altLang="en-US"/>
              <a:t>глицерин</a:t>
            </a:r>
            <a:r>
              <a:rPr lang="en-US" altLang="ru-RU"/>
              <a:t>)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другие</a:t>
            </a:r>
            <a:r>
              <a:rPr lang="en-US" altLang="ru-RU"/>
              <a:t>, </a:t>
            </a:r>
            <a:r>
              <a:rPr lang="en-US" altLang="en-US"/>
              <a:t>указанные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мази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активные</a:t>
            </a:r>
            <a:r>
              <a:rPr lang="en-US" altLang="ru-RU"/>
              <a:t> </a:t>
            </a:r>
            <a:r>
              <a:rPr lang="en-US" altLang="en-US"/>
              <a:t>компоненты</a:t>
            </a:r>
            <a:r>
              <a:rPr lang="en-US" altLang="ru-RU"/>
              <a:t> </a:t>
            </a:r>
            <a:r>
              <a:rPr lang="en-US" altLang="en-US"/>
              <a:t>вводят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виде</a:t>
            </a:r>
            <a:r>
              <a:rPr lang="en-US" altLang="ru-RU"/>
              <a:t>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/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их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, </a:t>
            </a:r>
            <a:r>
              <a:rPr lang="en-US" altLang="en-US"/>
              <a:t>тритураций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,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жидких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, </a:t>
            </a:r>
            <a:r>
              <a:rPr lang="en-US" altLang="en-US"/>
              <a:t>субстанций</a:t>
            </a:r>
            <a:r>
              <a:rPr lang="en-US" altLang="ru-RU"/>
              <a:t> </a:t>
            </a:r>
            <a:r>
              <a:rPr lang="en-US" altLang="en-US"/>
              <a:t>синтетического</a:t>
            </a:r>
            <a:r>
              <a:rPr lang="en-US" altLang="ru-RU"/>
              <a:t>, </a:t>
            </a:r>
            <a:r>
              <a:rPr lang="en-US" altLang="en-US"/>
              <a:t>минерального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природного</a:t>
            </a:r>
            <a:r>
              <a:rPr lang="en-US" altLang="ru-RU"/>
              <a:t> </a:t>
            </a:r>
            <a:r>
              <a:rPr lang="en-US" altLang="en-US"/>
              <a:t>происхождения</a:t>
            </a:r>
            <a:r>
              <a:rPr lang="en-US" altLang="ru-RU"/>
              <a:t>. </a:t>
            </a:r>
            <a:r>
              <a:rPr lang="en-US" altLang="en-US"/>
              <a:t>Качество</a:t>
            </a:r>
            <a:r>
              <a:rPr lang="en-US" altLang="ru-RU"/>
              <a:t> </a:t>
            </a:r>
            <a:r>
              <a:rPr lang="en-US" altLang="en-US"/>
              <a:t>используемых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составе</a:t>
            </a:r>
            <a:r>
              <a:rPr lang="en-US" altLang="ru-RU"/>
              <a:t> </a:t>
            </a:r>
            <a:r>
              <a:rPr lang="en-US" altLang="en-US"/>
              <a:t>мазей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регламентировано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" altLang="en-US"/>
              <a:t>«</a:t>
            </a:r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" altLang="en-US"/>
              <a:t>«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др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, </a:t>
            </a:r>
            <a:r>
              <a:rPr lang="en-US" altLang="en-US"/>
              <a:t>входящие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состав</a:t>
            </a:r>
            <a:r>
              <a:rPr lang="en-US" altLang="ru-RU"/>
              <a:t> </a:t>
            </a:r>
            <a:r>
              <a:rPr lang="en-US" altLang="en-US"/>
              <a:t>мазей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концентрации</a:t>
            </a:r>
            <a:r>
              <a:rPr lang="en-US" altLang="ru-RU"/>
              <a:t> </a:t>
            </a:r>
            <a:r>
              <a:rPr lang="en-US" altLang="en-US"/>
              <a:t>более</a:t>
            </a:r>
            <a:r>
              <a:rPr lang="en-US" altLang="ru-RU"/>
              <a:t> 5 %, </a:t>
            </a:r>
            <a:r>
              <a:rPr lang="en-US" altLang="en-US"/>
              <a:t>перед</a:t>
            </a:r>
            <a:r>
              <a:rPr lang="en-US" altLang="ru-RU"/>
              <a:t> </a:t>
            </a:r>
            <a:r>
              <a:rPr lang="en-US" altLang="en-US"/>
              <a:t>смешиванием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основой</a:t>
            </a:r>
            <a:r>
              <a:rPr lang="en-US" altLang="ru-RU"/>
              <a:t> </a:t>
            </a:r>
            <a:r>
              <a:rPr lang="en-US" altLang="en-US"/>
              <a:t>либо</a:t>
            </a:r>
            <a:r>
              <a:rPr lang="en-US" altLang="ru-RU"/>
              <a:t> </a:t>
            </a:r>
            <a:r>
              <a:rPr lang="en-US" altLang="en-US"/>
              <a:t>выпаривают</a:t>
            </a:r>
            <a:r>
              <a:rPr lang="en-US" altLang="ru-RU"/>
              <a:t> (</a:t>
            </a:r>
            <a:r>
              <a:rPr lang="en-US" altLang="en-US"/>
              <a:t>под</a:t>
            </a:r>
            <a:r>
              <a:rPr lang="en-US" altLang="ru-RU"/>
              <a:t> </a:t>
            </a:r>
            <a:r>
              <a:rPr lang="en-US" altLang="en-US"/>
              <a:t>вакуумом</a:t>
            </a:r>
            <a:r>
              <a:rPr lang="en-US" altLang="ru-RU"/>
              <a:t>)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половины</a:t>
            </a:r>
            <a:r>
              <a:rPr lang="en-US" altLang="ru-RU"/>
              <a:t> </a:t>
            </a:r>
            <a:r>
              <a:rPr lang="en-US" altLang="en-US"/>
              <a:t>взятого</a:t>
            </a:r>
            <a:r>
              <a:rPr lang="en-US" altLang="ru-RU"/>
              <a:t> </a:t>
            </a:r>
            <a:r>
              <a:rPr lang="en-US" altLang="en-US"/>
              <a:t>количества</a:t>
            </a:r>
            <a:r>
              <a:rPr lang="en-US" altLang="ru-RU"/>
              <a:t>, </a:t>
            </a:r>
            <a:r>
              <a:rPr lang="en-US" altLang="en-US"/>
              <a:t>либо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их</a:t>
            </a:r>
            <a:r>
              <a:rPr lang="en-US" altLang="ru-RU"/>
              <a:t> </a:t>
            </a:r>
            <a:r>
              <a:rPr lang="en-US" altLang="en-US"/>
              <a:t>инкорпорирования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вазелин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нему</a:t>
            </a:r>
            <a:r>
              <a:rPr lang="en-US" altLang="ru-RU"/>
              <a:t> </a:t>
            </a:r>
            <a:r>
              <a:rPr lang="en-US" altLang="en-US"/>
              <a:t>добавляют</a:t>
            </a:r>
            <a:r>
              <a:rPr lang="en-US" altLang="ru-RU"/>
              <a:t> 5–10 % </a:t>
            </a:r>
            <a:r>
              <a:rPr lang="en-US" altLang="en-US"/>
              <a:t>ланолина</a:t>
            </a:r>
            <a:r>
              <a:rPr lang="en-US" altLang="ru-RU"/>
              <a:t> </a:t>
            </a:r>
            <a:r>
              <a:rPr lang="en-US" altLang="en-US"/>
              <a:t>безводного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Содержание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мазях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должно</a:t>
            </a:r>
            <a:r>
              <a:rPr lang="en-US" altLang="ru-RU"/>
              <a:t> </a:t>
            </a:r>
            <a:r>
              <a:rPr lang="en-US" altLang="en-US"/>
              <a:t>быть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виде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, </a:t>
            </a:r>
            <a:r>
              <a:rPr lang="en-US" altLang="en-US"/>
              <a:t>как</a:t>
            </a:r>
            <a:r>
              <a:rPr lang="en-US" altLang="ru-RU"/>
              <a:t> </a:t>
            </a:r>
            <a:r>
              <a:rPr lang="en-US" altLang="en-US"/>
              <a:t>принято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гомеопатии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производстве</a:t>
            </a:r>
            <a:r>
              <a:rPr lang="en-US" altLang="ru-RU"/>
              <a:t> (</a:t>
            </a:r>
            <a:r>
              <a:rPr lang="en-US" altLang="en-US"/>
              <a:t>изготовлении</a:t>
            </a:r>
            <a:r>
              <a:rPr lang="en-US" altLang="ru-RU"/>
              <a:t>) </a:t>
            </a:r>
            <a:r>
              <a:rPr lang="en-US" altLang="en-US"/>
              <a:t>оподельдоков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жидких</a:t>
            </a:r>
            <a:r>
              <a:rPr lang="en-US" altLang="ru-RU"/>
              <a:t> </a:t>
            </a:r>
            <a:r>
              <a:rPr lang="en-US" altLang="en-US"/>
              <a:t>основу</a:t>
            </a:r>
            <a:r>
              <a:rPr lang="en-US" altLang="ru-RU"/>
              <a:t> </a:t>
            </a:r>
            <a:r>
              <a:rPr lang="en-US" altLang="en-US"/>
              <a:t>обычно</a:t>
            </a:r>
            <a:r>
              <a:rPr lang="en-US" altLang="ru-RU"/>
              <a:t> </a:t>
            </a:r>
            <a:r>
              <a:rPr lang="en-US" altLang="en-US"/>
              <a:t>получают</a:t>
            </a:r>
            <a:r>
              <a:rPr lang="en-US" altLang="ru-RU"/>
              <a:t> </a:t>
            </a:r>
            <a:r>
              <a:rPr lang="en-US" altLang="en-US"/>
              <a:t>смешиванием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</a:t>
            </a:r>
            <a:r>
              <a:rPr lang="en-US" altLang="en-US"/>
              <a:t>мыльного</a:t>
            </a:r>
            <a:r>
              <a:rPr lang="en-US" altLang="ru-RU"/>
              <a:t>,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очищенной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96 %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соотношении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массе</a:t>
            </a:r>
            <a:r>
              <a:rPr lang="en-US" altLang="ru-RU"/>
              <a:t> 2:1:1. </a:t>
            </a:r>
            <a:r>
              <a:rPr lang="en-US" altLang="en-US"/>
              <a:t>Активные</a:t>
            </a:r>
            <a:r>
              <a:rPr lang="en-US" altLang="ru-RU"/>
              <a:t> </a:t>
            </a:r>
            <a:r>
              <a:rPr lang="en-US" altLang="en-US"/>
              <a:t>компоненты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оподельдоки</a:t>
            </a:r>
            <a:r>
              <a:rPr lang="en-US" altLang="ru-RU"/>
              <a:t> </a:t>
            </a:r>
            <a:r>
              <a:rPr lang="en-US" altLang="en-US"/>
              <a:t>вводят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основу</a:t>
            </a:r>
            <a:r>
              <a:rPr lang="en-US" altLang="ru-RU"/>
              <a:t>, </a:t>
            </a:r>
            <a:r>
              <a:rPr lang="en-US" altLang="en-US"/>
              <a:t>обычно</a:t>
            </a:r>
            <a:r>
              <a:rPr lang="en-US" altLang="ru-RU"/>
              <a:t> </a:t>
            </a:r>
            <a:r>
              <a:rPr lang="en-US" altLang="en-US"/>
              <a:t>соблюдая</a:t>
            </a:r>
            <a:r>
              <a:rPr lang="en-US" altLang="ru-RU"/>
              <a:t> </a:t>
            </a:r>
            <a:r>
              <a:rPr lang="en-US" altLang="en-US"/>
              <a:t>соотношение</a:t>
            </a:r>
            <a:r>
              <a:rPr lang="en-US" altLang="ru-RU"/>
              <a:t> 1:10.</a:t>
            </a:r>
            <a:endParaRPr lang="en-US" altLang="ru-RU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оподельдоках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: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(</a:t>
            </a:r>
            <a:r>
              <a:rPr lang="en-US" altLang="en-US"/>
              <a:t>чаще</a:t>
            </a:r>
            <a:r>
              <a:rPr lang="en-US" altLang="ru-RU"/>
              <a:t> </a:t>
            </a:r>
            <a:r>
              <a:rPr lang="en-US" altLang="en-US"/>
              <a:t>всего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концентрации</a:t>
            </a:r>
            <a:r>
              <a:rPr lang="en-US" altLang="ru-RU"/>
              <a:t> 3 %, 5 % </a:t>
            </a:r>
            <a:r>
              <a:rPr lang="en-US" altLang="en-US"/>
              <a:t>или</a:t>
            </a:r>
            <a:r>
              <a:rPr lang="en-US" altLang="ru-RU"/>
              <a:t> 10 %);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;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др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Летучие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пахучие</a:t>
            </a:r>
            <a:r>
              <a:rPr lang="en-US" altLang="ru-RU"/>
              <a:t> </a:t>
            </a:r>
            <a:r>
              <a:rPr lang="en-US" altLang="en-US"/>
              <a:t>ингредиенты</a:t>
            </a:r>
            <a:r>
              <a:rPr lang="en-US" altLang="ru-RU"/>
              <a:t> </a:t>
            </a:r>
            <a:r>
              <a:rPr lang="en-US" altLang="en-US"/>
              <a:t>добавляют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последнюю</a:t>
            </a:r>
            <a:r>
              <a:rPr lang="en-US" altLang="ru-RU"/>
              <a:t> </a:t>
            </a:r>
            <a:r>
              <a:rPr lang="en-US" altLang="en-US"/>
              <a:t>очередь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Получение</a:t>
            </a:r>
            <a:r>
              <a:rPr lang="en-US" altLang="ru-RU"/>
              <a:t> </a:t>
            </a:r>
            <a:r>
              <a:rPr lang="en-US" altLang="en-US"/>
              <a:t>мазей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, </a:t>
            </a:r>
            <a:r>
              <a:rPr lang="en-US" altLang="en-US"/>
              <a:t>содержащих</a:t>
            </a:r>
            <a:r>
              <a:rPr lang="en-US" altLang="ru-RU"/>
              <a:t> </a:t>
            </a:r>
            <a:r>
              <a:rPr lang="en-US" altLang="en-US"/>
              <a:t>порошки</a:t>
            </a:r>
            <a:r>
              <a:rPr lang="en-US" altLang="ru-RU"/>
              <a:t> </a:t>
            </a:r>
            <a:r>
              <a:rPr lang="en-US" altLang="en-US"/>
              <a:t>металлов</a:t>
            </a:r>
            <a:r>
              <a:rPr lang="en-US" altLang="ru-RU"/>
              <a:t>, </a:t>
            </a:r>
            <a:r>
              <a:rPr lang="en-US" altLang="en-US"/>
              <a:t>проводят</a:t>
            </a:r>
            <a:r>
              <a:rPr lang="en-US" altLang="ru-RU"/>
              <a:t> </a:t>
            </a:r>
            <a:r>
              <a:rPr lang="en-US" altLang="en-US"/>
              <a:t>путём</a:t>
            </a:r>
            <a:r>
              <a:rPr lang="en-US" altLang="ru-RU"/>
              <a:t> </a:t>
            </a:r>
            <a:r>
              <a:rPr lang="en-US" altLang="en-US"/>
              <a:t>смешивания</a:t>
            </a:r>
            <a:r>
              <a:rPr lang="en-US" altLang="ru-RU"/>
              <a:t> 1 </a:t>
            </a:r>
            <a:r>
              <a:rPr lang="en-US" altLang="en-US"/>
              <a:t>части</a:t>
            </a:r>
            <a:r>
              <a:rPr lang="en-US" altLang="ru-RU"/>
              <a:t> </a:t>
            </a:r>
            <a:r>
              <a:rPr lang="en-US" altLang="en-US"/>
              <a:t>порошка</a:t>
            </a:r>
            <a:r>
              <a:rPr lang="en-US" altLang="ru-RU"/>
              <a:t> </a:t>
            </a:r>
            <a:r>
              <a:rPr lang="en-US" altLang="en-US"/>
              <a:t>металла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9 </a:t>
            </a:r>
            <a:r>
              <a:rPr lang="en-US" altLang="en-US"/>
              <a:t>частями</a:t>
            </a:r>
            <a:r>
              <a:rPr lang="en-US" altLang="ru-RU"/>
              <a:t> </a:t>
            </a:r>
            <a:r>
              <a:rPr lang="en-US" altLang="en-US"/>
              <a:t>мазевой</a:t>
            </a:r>
            <a:r>
              <a:rPr lang="en-US" altLang="ru-RU"/>
              <a:t> </a:t>
            </a:r>
            <a:r>
              <a:rPr lang="en-US" altLang="en-US"/>
              <a:t>основы</a:t>
            </a:r>
            <a:r>
              <a:rPr lang="en-US" altLang="ru-RU"/>
              <a:t>.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этом</a:t>
            </a:r>
            <a:r>
              <a:rPr lang="en-US" altLang="ru-RU"/>
              <a:t> </a:t>
            </a:r>
            <a:r>
              <a:rPr lang="en-US" altLang="en-US"/>
              <a:t>размер</a:t>
            </a:r>
            <a:r>
              <a:rPr lang="en-US" altLang="ru-RU"/>
              <a:t> 80 % </a:t>
            </a:r>
            <a:r>
              <a:rPr lang="en-US" altLang="en-US"/>
              <a:t>частиц</a:t>
            </a:r>
            <a:r>
              <a:rPr lang="en-US" altLang="ru-RU"/>
              <a:t> </a:t>
            </a:r>
            <a:r>
              <a:rPr lang="en-US" altLang="en-US"/>
              <a:t>металла</a:t>
            </a:r>
            <a:r>
              <a:rPr lang="en-US" altLang="ru-RU"/>
              <a:t> </a:t>
            </a:r>
            <a:r>
              <a:rPr lang="en-US" altLang="en-US"/>
              <a:t>должен</a:t>
            </a:r>
            <a:r>
              <a:rPr lang="en-US" altLang="ru-RU"/>
              <a:t> </a:t>
            </a:r>
            <a:r>
              <a:rPr lang="en-US" altLang="en-US"/>
              <a:t>быть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более</a:t>
            </a:r>
            <a:r>
              <a:rPr lang="en-US" altLang="ru-RU"/>
              <a:t> 10 </a:t>
            </a:r>
            <a:r>
              <a:rPr lang="en-US" altLang="en-US"/>
              <a:t>мкм</a:t>
            </a:r>
            <a:r>
              <a:rPr lang="en-US" altLang="ru-RU"/>
              <a:t>, </a:t>
            </a:r>
            <a:r>
              <a:rPr lang="en-US" altLang="en-US"/>
              <a:t>частицы</a:t>
            </a:r>
            <a:r>
              <a:rPr lang="en-US" altLang="ru-RU"/>
              <a:t> </a:t>
            </a:r>
            <a:r>
              <a:rPr lang="en-US" altLang="en-US"/>
              <a:t>размером</a:t>
            </a:r>
            <a:r>
              <a:rPr lang="en-US" altLang="ru-RU"/>
              <a:t> 50 </a:t>
            </a:r>
            <a:r>
              <a:rPr lang="en-US" altLang="en-US"/>
              <a:t>мкм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более</a:t>
            </a:r>
            <a:r>
              <a:rPr lang="en-US" altLang="ru-RU"/>
              <a:t> </a:t>
            </a:r>
            <a:r>
              <a:rPr lang="en-US" altLang="en-US"/>
              <a:t>должны</a:t>
            </a:r>
            <a:r>
              <a:rPr lang="en-US" altLang="ru-RU"/>
              <a:t> </a:t>
            </a:r>
            <a:r>
              <a:rPr lang="en-US" altLang="en-US"/>
              <a:t>отсутствовать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мази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, </a:t>
            </a:r>
            <a:r>
              <a:rPr lang="en-US" altLang="en-US"/>
              <a:t>как</a:t>
            </a:r>
            <a:r>
              <a:rPr lang="en-US" altLang="ru-RU"/>
              <a:t> </a:t>
            </a:r>
            <a:r>
              <a:rPr lang="en-US" altLang="en-US"/>
              <a:t>правило</a:t>
            </a:r>
            <a:r>
              <a:rPr lang="en-US" altLang="ru-RU"/>
              <a:t>,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вводят</a:t>
            </a:r>
            <a:r>
              <a:rPr lang="en-US" altLang="ru-RU"/>
              <a:t> </a:t>
            </a:r>
            <a:r>
              <a:rPr lang="en-US" altLang="en-US"/>
              <a:t>стабилизаторы</a:t>
            </a:r>
            <a:r>
              <a:rPr lang="en-US" altLang="ru-RU"/>
              <a:t>, </a:t>
            </a:r>
            <a:r>
              <a:rPr lang="en-US" altLang="en-US"/>
              <a:t>антиоксиданты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консерванты</a:t>
            </a:r>
            <a:r>
              <a:rPr lang="en-US" altLang="ru-RU"/>
              <a:t>. </a:t>
            </a:r>
            <a:r>
              <a:rPr lang="en-US" altLang="en-US"/>
              <a:t>Добавление</a:t>
            </a:r>
            <a:r>
              <a:rPr lang="en-US" altLang="ru-RU"/>
              <a:t> </a:t>
            </a:r>
            <a:r>
              <a:rPr lang="en-US" altLang="en-US"/>
              <a:t>консервантов</a:t>
            </a:r>
            <a:r>
              <a:rPr lang="en-US" altLang="ru-RU"/>
              <a:t> </a:t>
            </a:r>
            <a:r>
              <a:rPr lang="en-US" altLang="en-US"/>
              <a:t>допускается</a:t>
            </a:r>
            <a:r>
              <a:rPr lang="en-US" altLang="ru-RU"/>
              <a:t> </a:t>
            </a:r>
            <a:r>
              <a:rPr lang="en-US" altLang="en-US"/>
              <a:t>только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тех</a:t>
            </a:r>
            <a:r>
              <a:rPr lang="en-US" altLang="ru-RU"/>
              <a:t> </a:t>
            </a:r>
            <a:r>
              <a:rPr lang="en-US" altLang="en-US"/>
              <a:t>случаях</a:t>
            </a:r>
            <a:r>
              <a:rPr lang="en-US" altLang="ru-RU"/>
              <a:t>, </a:t>
            </a:r>
            <a:r>
              <a:rPr lang="en-US" altLang="en-US"/>
              <a:t>когда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основы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гели</a:t>
            </a:r>
            <a:r>
              <a:rPr lang="en-US" altLang="ru-RU"/>
              <a:t>, </a:t>
            </a:r>
            <a:r>
              <a:rPr lang="en-US" altLang="en-US"/>
              <a:t>содержащие</a:t>
            </a:r>
            <a:r>
              <a:rPr lang="en-US" altLang="ru-RU"/>
              <a:t> </a:t>
            </a:r>
            <a:r>
              <a:rPr lang="en-US" altLang="en-US"/>
              <a:t>воду</a:t>
            </a:r>
            <a:r>
              <a:rPr lang="en-US" altLang="ru-RU"/>
              <a:t>,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эмульсии</a:t>
            </a:r>
            <a:r>
              <a:rPr lang="en-US" altLang="ru-RU"/>
              <a:t> </a:t>
            </a:r>
            <a:r>
              <a:rPr lang="en-US" altLang="en-US"/>
              <a:t>типа</a:t>
            </a:r>
            <a:r>
              <a:rPr lang="en-US" altLang="ru-RU"/>
              <a:t> </a:t>
            </a:r>
            <a:r>
              <a:rPr lang="en-US" altLang="en-US"/>
              <a:t>масло</a:t>
            </a:r>
            <a:r>
              <a:rPr lang="en-US" altLang="ru-RU"/>
              <a:t>/</a:t>
            </a:r>
            <a:r>
              <a:rPr lang="en-US" altLang="en-US"/>
              <a:t>вода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настои и отвары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350520"/>
            <a:ext cx="4859655" cy="6280150"/>
          </a:xfrm>
        </p:spPr>
        <p:txBody>
          <a:bodyPr/>
          <a:p>
            <a:pPr marL="0" indent="0">
              <a:buNone/>
            </a:pPr>
            <a:r>
              <a:rPr lang="en-US" altLang="en-US" sz="1400"/>
              <a:t>Настои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отвары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– </a:t>
            </a:r>
            <a:r>
              <a:rPr lang="en-US" altLang="en-US" sz="1400"/>
              <a:t>жидкие</a:t>
            </a:r>
            <a:r>
              <a:rPr lang="en-US" altLang="ru-RU" sz="1400"/>
              <a:t> </a:t>
            </a:r>
            <a:r>
              <a:rPr lang="en-US" altLang="en-US" sz="1400"/>
              <a:t>лекарственные</a:t>
            </a:r>
            <a:r>
              <a:rPr lang="en-US" altLang="ru-RU" sz="1400"/>
              <a:t> </a:t>
            </a:r>
            <a:r>
              <a:rPr lang="en-US" altLang="en-US" sz="1400"/>
              <a:t>формы</a:t>
            </a:r>
            <a:r>
              <a:rPr lang="en-US" altLang="ru-RU" sz="1400"/>
              <a:t>, </a:t>
            </a:r>
            <a:r>
              <a:rPr lang="en-US" altLang="en-US" sz="1400"/>
              <a:t>представляющие</a:t>
            </a:r>
            <a:r>
              <a:rPr lang="en-US" altLang="ru-RU" sz="1400"/>
              <a:t> </a:t>
            </a:r>
            <a:r>
              <a:rPr lang="en-US" altLang="en-US" sz="1400"/>
              <a:t>собой</a:t>
            </a:r>
            <a:r>
              <a:rPr lang="en-US" altLang="ru-RU" sz="1400"/>
              <a:t> </a:t>
            </a:r>
            <a:r>
              <a:rPr lang="en-US" altLang="en-US" sz="1400"/>
              <a:t>водные</a:t>
            </a:r>
            <a:r>
              <a:rPr lang="en-US" altLang="ru-RU" sz="1400"/>
              <a:t> </a:t>
            </a:r>
            <a:r>
              <a:rPr lang="en-US" altLang="en-US" sz="1400"/>
              <a:t>извлечения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лекарственного</a:t>
            </a:r>
            <a:r>
              <a:rPr lang="en-US" altLang="ru-RU" sz="1400"/>
              <a:t> </a:t>
            </a:r>
            <a:r>
              <a:rPr lang="en-US" altLang="en-US" sz="1400"/>
              <a:t>растительного</a:t>
            </a:r>
            <a:r>
              <a:rPr lang="en-US" altLang="ru-RU" sz="1400"/>
              <a:t> </a:t>
            </a:r>
            <a:r>
              <a:rPr lang="en-US" altLang="en-US" sz="1400"/>
              <a:t>сырья</a:t>
            </a:r>
            <a:r>
              <a:rPr lang="en-US" altLang="ru-RU" sz="1400"/>
              <a:t>, </a:t>
            </a:r>
            <a:r>
              <a:rPr lang="en-US" altLang="en-US" sz="1400"/>
              <a:t>используемые</a:t>
            </a:r>
            <a:r>
              <a:rPr lang="en-US" altLang="ru-RU" sz="1400"/>
              <a:t>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получения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лекарственных</a:t>
            </a:r>
            <a:r>
              <a:rPr lang="en-US" altLang="ru-RU" sz="1400"/>
              <a:t> </a:t>
            </a:r>
            <a:r>
              <a:rPr lang="en-US" altLang="en-US" sz="1400"/>
              <a:t>форм</a:t>
            </a:r>
            <a:r>
              <a:rPr lang="en-US" altLang="ru-RU" sz="1400"/>
              <a:t>.</a:t>
            </a:r>
            <a:endParaRPr lang="en-US" altLang="ru-RU" sz="1400"/>
          </a:p>
          <a:p>
            <a:pPr marL="0" indent="0">
              <a:buNone/>
            </a:pPr>
            <a:endParaRPr lang="en-US" altLang="ru-RU" sz="1400"/>
          </a:p>
          <a:p>
            <a:pPr marL="0" indent="0">
              <a:buNone/>
            </a:pPr>
            <a:r>
              <a:rPr lang="en-US" altLang="en-US" sz="1400"/>
              <a:t>Настои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отвары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используются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качестве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субстанций</a:t>
            </a:r>
            <a:r>
              <a:rPr lang="en-US" altLang="ru-RU" sz="1400"/>
              <a:t>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производства</a:t>
            </a:r>
            <a:r>
              <a:rPr lang="en-US" altLang="ru-RU" sz="1400"/>
              <a:t> (</a:t>
            </a:r>
            <a:r>
              <a:rPr lang="en-US" altLang="en-US" sz="1400"/>
              <a:t>изготовления</a:t>
            </a:r>
            <a:r>
              <a:rPr lang="en-US" altLang="ru-RU" sz="1400"/>
              <a:t>)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лекарственных</a:t>
            </a:r>
            <a:r>
              <a:rPr lang="en-US" altLang="ru-RU" sz="1400"/>
              <a:t> </a:t>
            </a:r>
            <a:r>
              <a:rPr lang="en-US" altLang="en-US" sz="1400"/>
              <a:t>препаратов</a:t>
            </a:r>
            <a:r>
              <a:rPr lang="en-US" altLang="ru-RU" sz="1400"/>
              <a:t> (</a:t>
            </a:r>
            <a:r>
              <a:rPr lang="en-US" altLang="en-US" sz="1400"/>
              <a:t>растворы</a:t>
            </a:r>
            <a:r>
              <a:rPr lang="en-US" altLang="ru-RU" sz="1400"/>
              <a:t>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инъекций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, </a:t>
            </a:r>
            <a:r>
              <a:rPr lang="en-US" altLang="en-US" sz="1400"/>
              <a:t>капли</a:t>
            </a:r>
            <a:r>
              <a:rPr lang="en-US" altLang="ru-RU" sz="1400"/>
              <a:t> </a:t>
            </a:r>
            <a:r>
              <a:rPr lang="en-US" altLang="en-US" sz="1400"/>
              <a:t>глазные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др</a:t>
            </a:r>
            <a:r>
              <a:rPr lang="en-US" altLang="ru-RU" sz="1400"/>
              <a:t>.).</a:t>
            </a:r>
            <a:endParaRPr lang="en-US" altLang="ru-RU" sz="1400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4"/>
          </p:nvPr>
        </p:nvSpPr>
        <p:spPr>
          <a:xfrm>
            <a:off x="7327265" y="290195"/>
            <a:ext cx="4574540" cy="6277610"/>
          </a:xfrm>
        </p:spPr>
        <p:txBody>
          <a:bodyPr>
            <a:noAutofit/>
          </a:bodyPr>
          <a:p>
            <a:r>
              <a:rPr lang="en-US" altLang="en-US" sz="1300"/>
              <a:t>Упаковка</a:t>
            </a:r>
            <a:r>
              <a:rPr lang="ru-RU" altLang="en-US" sz="1300"/>
              <a:t>.</a:t>
            </a:r>
            <a:r>
              <a:rPr lang="en-US" altLang="en-US" sz="1300"/>
              <a:t>Упаковка</a:t>
            </a:r>
            <a:r>
              <a:rPr lang="en-US" altLang="ru-RU" sz="1300"/>
              <a:t> </a:t>
            </a:r>
            <a:r>
              <a:rPr lang="en-US" altLang="en-US" sz="1300"/>
              <a:t>должна</a:t>
            </a:r>
            <a:r>
              <a:rPr lang="en-US" altLang="ru-RU" sz="1300"/>
              <a:t> </a:t>
            </a:r>
            <a:r>
              <a:rPr lang="en-US" altLang="en-US" sz="1300"/>
              <a:t>обеспечивать</a:t>
            </a:r>
            <a:r>
              <a:rPr lang="en-US" altLang="ru-RU" sz="1300"/>
              <a:t> </a:t>
            </a:r>
            <a:r>
              <a:rPr lang="en-US" altLang="en-US" sz="1300"/>
              <a:t>стабильность</a:t>
            </a:r>
            <a:r>
              <a:rPr lang="en-US" altLang="ru-RU" sz="1300"/>
              <a:t> </a:t>
            </a:r>
            <a:r>
              <a:rPr lang="en-US" altLang="en-US" sz="1300"/>
              <a:t>водного</a:t>
            </a:r>
            <a:r>
              <a:rPr lang="en-US" altLang="ru-RU" sz="1300"/>
              <a:t> </a:t>
            </a:r>
            <a:r>
              <a:rPr lang="en-US" altLang="en-US" sz="1300"/>
              <a:t>извлечения</a:t>
            </a:r>
            <a:r>
              <a:rPr lang="en-US" altLang="ru-RU" sz="1300"/>
              <a:t> </a:t>
            </a:r>
            <a:r>
              <a:rPr lang="en-US" altLang="en-US" sz="1300"/>
              <a:t>в</a:t>
            </a:r>
            <a:r>
              <a:rPr lang="en-US" altLang="ru-RU" sz="1300"/>
              <a:t> </a:t>
            </a:r>
            <a:r>
              <a:rPr lang="en-US" altLang="en-US" sz="1300"/>
              <a:t>течение</a:t>
            </a:r>
            <a:r>
              <a:rPr lang="en-US" altLang="ru-RU" sz="1300"/>
              <a:t> </a:t>
            </a:r>
            <a:r>
              <a:rPr lang="en-US" altLang="en-US" sz="1300"/>
              <a:t>установленного</a:t>
            </a:r>
            <a:r>
              <a:rPr lang="en-US" altLang="ru-RU" sz="1300"/>
              <a:t> </a:t>
            </a:r>
            <a:r>
              <a:rPr lang="en-US" altLang="en-US" sz="1300"/>
              <a:t>срока</a:t>
            </a:r>
            <a:r>
              <a:rPr lang="en-US" altLang="ru-RU" sz="1300"/>
              <a:t> </a:t>
            </a:r>
            <a:r>
              <a:rPr lang="en-US" altLang="en-US" sz="1300"/>
              <a:t>годности</a:t>
            </a:r>
            <a:r>
              <a:rPr lang="en-US" altLang="ru-RU" sz="1300"/>
              <a:t> (</a:t>
            </a:r>
            <a:r>
              <a:rPr lang="en-US" altLang="en-US" sz="1300"/>
              <a:t>ОФС</a:t>
            </a:r>
            <a:r>
              <a:rPr lang="en-US" altLang="ru-RU" sz="1300"/>
              <a:t> </a:t>
            </a:r>
            <a:r>
              <a:rPr lang="" altLang="en-US" sz="1300"/>
              <a:t>«</a:t>
            </a:r>
            <a:r>
              <a:rPr lang="en-US" altLang="en-US" sz="1300"/>
              <a:t>Лекарственные</a:t>
            </a:r>
            <a:r>
              <a:rPr lang="en-US" altLang="ru-RU" sz="1300"/>
              <a:t> </a:t>
            </a:r>
            <a:r>
              <a:rPr lang="en-US" altLang="en-US" sz="1300"/>
              <a:t>формы</a:t>
            </a:r>
            <a:r>
              <a:rPr lang="en-US" altLang="ru-RU" sz="1300"/>
              <a:t> </a:t>
            </a:r>
            <a:r>
              <a:rPr lang="en-US" altLang="en-US" sz="1300"/>
              <a:t>гомеопатических</a:t>
            </a:r>
            <a:r>
              <a:rPr lang="en-US" altLang="ru-RU" sz="1300"/>
              <a:t> </a:t>
            </a:r>
            <a:r>
              <a:rPr lang="en-US" altLang="en-US" sz="1300"/>
              <a:t>лекарственных</a:t>
            </a:r>
            <a:r>
              <a:rPr lang="en-US" altLang="ru-RU" sz="1300"/>
              <a:t> </a:t>
            </a:r>
            <a:r>
              <a:rPr lang="en-US" altLang="en-US" sz="1300"/>
              <a:t>препаратов</a:t>
            </a:r>
            <a:r>
              <a:rPr lang="" altLang="en-US" sz="1300"/>
              <a:t>»</a:t>
            </a:r>
            <a:r>
              <a:rPr lang="en-US" altLang="ru-RU" sz="1300"/>
              <a:t>).</a:t>
            </a:r>
            <a:endParaRPr lang="en-US" altLang="ru-RU" sz="1300"/>
          </a:p>
          <a:p>
            <a:r>
              <a:rPr lang="en-US" altLang="en-US" sz="1300"/>
              <a:t>Маркировка</a:t>
            </a:r>
            <a:r>
              <a:rPr lang="ru-RU" altLang="en-US" sz="1300"/>
              <a:t>.</a:t>
            </a:r>
            <a:r>
              <a:rPr lang="en-US" altLang="en-US" sz="1300"/>
              <a:t>Требования</a:t>
            </a:r>
            <a:r>
              <a:rPr lang="en-US" altLang="ru-RU" sz="1300"/>
              <a:t>, </a:t>
            </a:r>
            <a:r>
              <a:rPr lang="en-US" altLang="en-US" sz="1300"/>
              <a:t>предъявляемые</a:t>
            </a:r>
            <a:r>
              <a:rPr lang="en-US" altLang="ru-RU" sz="1300"/>
              <a:t> </a:t>
            </a:r>
            <a:r>
              <a:rPr lang="en-US" altLang="en-US" sz="1300"/>
              <a:t>к</a:t>
            </a:r>
            <a:r>
              <a:rPr lang="en-US" altLang="ru-RU" sz="1300"/>
              <a:t> </a:t>
            </a:r>
            <a:r>
              <a:rPr lang="en-US" altLang="en-US" sz="1300"/>
              <a:t>маркировке</a:t>
            </a:r>
            <a:r>
              <a:rPr lang="en-US" altLang="ru-RU" sz="1300"/>
              <a:t>, </a:t>
            </a:r>
            <a:r>
              <a:rPr lang="en-US" altLang="en-US" sz="1300"/>
              <a:t>изложены</a:t>
            </a:r>
            <a:r>
              <a:rPr lang="en-US" altLang="ru-RU" sz="1300"/>
              <a:t> </a:t>
            </a:r>
            <a:r>
              <a:rPr lang="en-US" altLang="en-US" sz="1300"/>
              <a:t>в</a:t>
            </a:r>
            <a:r>
              <a:rPr lang="en-US" altLang="ru-RU" sz="1300"/>
              <a:t> </a:t>
            </a:r>
            <a:r>
              <a:rPr lang="en-US" altLang="en-US" sz="1300"/>
              <a:t>ОФС</a:t>
            </a:r>
            <a:r>
              <a:rPr lang="en-US" altLang="ru-RU" sz="1300"/>
              <a:t> </a:t>
            </a:r>
            <a:r>
              <a:rPr lang="" altLang="en-US" sz="1300"/>
              <a:t>«</a:t>
            </a:r>
            <a:r>
              <a:rPr lang="en-US" altLang="en-US" sz="1300"/>
              <a:t>Лекарственные</a:t>
            </a:r>
            <a:r>
              <a:rPr lang="en-US" altLang="ru-RU" sz="1300"/>
              <a:t> </a:t>
            </a:r>
            <a:r>
              <a:rPr lang="en-US" altLang="en-US" sz="1300"/>
              <a:t>формы</a:t>
            </a:r>
            <a:r>
              <a:rPr lang="en-US" altLang="ru-RU" sz="1300"/>
              <a:t> </a:t>
            </a:r>
            <a:r>
              <a:rPr lang="en-US" altLang="en-US" sz="1300"/>
              <a:t>гомеопатических</a:t>
            </a:r>
            <a:r>
              <a:rPr lang="en-US" altLang="ru-RU" sz="1300"/>
              <a:t> </a:t>
            </a:r>
            <a:r>
              <a:rPr lang="en-US" altLang="en-US" sz="1300"/>
              <a:t>лекарственных</a:t>
            </a:r>
            <a:r>
              <a:rPr lang="en-US" altLang="ru-RU" sz="1300"/>
              <a:t> </a:t>
            </a:r>
            <a:r>
              <a:rPr lang="en-US" altLang="en-US" sz="1300"/>
              <a:t>препаратов</a:t>
            </a:r>
            <a:r>
              <a:rPr lang="" altLang="en-US" sz="1300"/>
              <a:t>»</a:t>
            </a:r>
            <a:r>
              <a:rPr lang="en-US" altLang="ru-RU" sz="1300"/>
              <a:t>. </a:t>
            </a:r>
            <a:r>
              <a:rPr lang="en-US" altLang="en-US" sz="1300"/>
              <a:t>Отвары</a:t>
            </a:r>
            <a:r>
              <a:rPr lang="en-US" altLang="ru-RU" sz="1300"/>
              <a:t> </a:t>
            </a:r>
            <a:r>
              <a:rPr lang="en-US" altLang="en-US" sz="1300"/>
              <a:t>и</a:t>
            </a:r>
            <a:r>
              <a:rPr lang="en-US" altLang="ru-RU" sz="1300"/>
              <a:t> </a:t>
            </a:r>
            <a:r>
              <a:rPr lang="en-US" altLang="en-US" sz="1300"/>
              <a:t>их</a:t>
            </a:r>
            <a:r>
              <a:rPr lang="en-US" altLang="ru-RU" sz="1300"/>
              <a:t> </a:t>
            </a:r>
            <a:r>
              <a:rPr lang="en-US" altLang="en-US" sz="1300"/>
              <a:t>разведения</a:t>
            </a:r>
            <a:r>
              <a:rPr lang="en-US" altLang="ru-RU" sz="1300"/>
              <a:t>, </a:t>
            </a:r>
            <a:r>
              <a:rPr lang="en-US" altLang="en-US" sz="1300"/>
              <a:t>полученные</a:t>
            </a:r>
            <a:r>
              <a:rPr lang="en-US" altLang="ru-RU" sz="1300"/>
              <a:t> </a:t>
            </a:r>
            <a:r>
              <a:rPr lang="en-US" altLang="en-US" sz="1300"/>
              <a:t>по</a:t>
            </a:r>
            <a:r>
              <a:rPr lang="en-US" altLang="ru-RU" sz="1300"/>
              <a:t> </a:t>
            </a:r>
            <a:r>
              <a:rPr lang="en-US" altLang="en-US" sz="1300"/>
              <a:t>методу</a:t>
            </a:r>
            <a:r>
              <a:rPr lang="en-US" altLang="ru-RU" sz="1300"/>
              <a:t> 1 </a:t>
            </a:r>
            <a:r>
              <a:rPr lang="en-US" altLang="en-US" sz="1300"/>
              <a:t>и</a:t>
            </a:r>
            <a:r>
              <a:rPr lang="en-US" altLang="ru-RU" sz="1300"/>
              <a:t> 2, </a:t>
            </a:r>
            <a:r>
              <a:rPr lang="en-US" altLang="en-US" sz="1300"/>
              <a:t>обозначают</a:t>
            </a:r>
            <a:r>
              <a:rPr lang="en-US" altLang="ru-RU" sz="1300"/>
              <a:t> </a:t>
            </a:r>
            <a:r>
              <a:rPr lang="" altLang="en-US" sz="1300"/>
              <a:t>«</a:t>
            </a:r>
            <a:r>
              <a:rPr lang="en-US" altLang="ru-RU" sz="1300"/>
              <a:t>Decoctum</a:t>
            </a:r>
            <a:r>
              <a:rPr lang="" altLang="en-US" sz="1300"/>
              <a:t>»</a:t>
            </a:r>
            <a:r>
              <a:rPr lang="en-US" altLang="ru-RU" sz="1300"/>
              <a:t>, </a:t>
            </a:r>
            <a:r>
              <a:rPr lang="en-US" altLang="en-US" sz="1300"/>
              <a:t>настои</a:t>
            </a:r>
            <a:r>
              <a:rPr lang="en-US" altLang="ru-RU" sz="1300"/>
              <a:t> </a:t>
            </a:r>
            <a:r>
              <a:rPr lang="en-US" altLang="en-US" sz="1300"/>
              <a:t>и</a:t>
            </a:r>
            <a:r>
              <a:rPr lang="en-US" altLang="ru-RU" sz="1300"/>
              <a:t> </a:t>
            </a:r>
            <a:r>
              <a:rPr lang="en-US" altLang="en-US" sz="1300"/>
              <a:t>их</a:t>
            </a:r>
            <a:r>
              <a:rPr lang="en-US" altLang="ru-RU" sz="1300"/>
              <a:t> </a:t>
            </a:r>
            <a:r>
              <a:rPr lang="en-US" altLang="en-US" sz="1300"/>
              <a:t>разведения</a:t>
            </a:r>
            <a:r>
              <a:rPr lang="en-US" altLang="ru-RU" sz="1300"/>
              <a:t>, </a:t>
            </a:r>
            <a:r>
              <a:rPr lang="en-US" altLang="en-US" sz="1300"/>
              <a:t>полученные</a:t>
            </a:r>
            <a:r>
              <a:rPr lang="en-US" altLang="ru-RU" sz="1300"/>
              <a:t> </a:t>
            </a:r>
            <a:r>
              <a:rPr lang="en-US" altLang="en-US" sz="1300"/>
              <a:t>по</a:t>
            </a:r>
            <a:r>
              <a:rPr lang="en-US" altLang="ru-RU" sz="1300"/>
              <a:t> </a:t>
            </a:r>
            <a:r>
              <a:rPr lang="en-US" altLang="en-US" sz="1300"/>
              <a:t>методу</a:t>
            </a:r>
            <a:r>
              <a:rPr lang="en-US" altLang="ru-RU" sz="1300"/>
              <a:t> 3, </a:t>
            </a:r>
            <a:r>
              <a:rPr lang="en-US" altLang="en-US" sz="1300"/>
              <a:t>обозначают</a:t>
            </a:r>
            <a:r>
              <a:rPr lang="en-US" altLang="ru-RU" sz="1300"/>
              <a:t> </a:t>
            </a:r>
            <a:r>
              <a:rPr lang="" altLang="en-US" sz="1300"/>
              <a:t>«</a:t>
            </a:r>
            <a:r>
              <a:rPr lang="en-US" altLang="ru-RU" sz="1300"/>
              <a:t>Infusum</a:t>
            </a:r>
            <a:r>
              <a:rPr lang="" altLang="en-US" sz="1300"/>
              <a:t>»</a:t>
            </a:r>
            <a:r>
              <a:rPr lang="en-US" altLang="ru-RU" sz="1300"/>
              <a:t>, </a:t>
            </a:r>
            <a:r>
              <a:rPr lang="en-US" altLang="en-US" sz="1300"/>
              <a:t>настои</a:t>
            </a:r>
            <a:r>
              <a:rPr lang="en-US" altLang="ru-RU" sz="1300"/>
              <a:t> </a:t>
            </a:r>
            <a:r>
              <a:rPr lang="en-US" altLang="en-US" sz="1300"/>
              <a:t>и</a:t>
            </a:r>
            <a:r>
              <a:rPr lang="en-US" altLang="ru-RU" sz="1300"/>
              <a:t> </a:t>
            </a:r>
            <a:r>
              <a:rPr lang="en-US" altLang="en-US" sz="1300"/>
              <a:t>их</a:t>
            </a:r>
            <a:r>
              <a:rPr lang="en-US" altLang="ru-RU" sz="1300"/>
              <a:t> </a:t>
            </a:r>
            <a:r>
              <a:rPr lang="en-US" altLang="en-US" sz="1300"/>
              <a:t>разведения</a:t>
            </a:r>
            <a:r>
              <a:rPr lang="en-US" altLang="ru-RU" sz="1300"/>
              <a:t>, </a:t>
            </a:r>
            <a:r>
              <a:rPr lang="en-US" altLang="en-US" sz="1300"/>
              <a:t>полученные</a:t>
            </a:r>
            <a:r>
              <a:rPr lang="en-US" altLang="ru-RU" sz="1300"/>
              <a:t> </a:t>
            </a:r>
            <a:r>
              <a:rPr lang="en-US" altLang="en-US" sz="1300"/>
              <a:t>по</a:t>
            </a:r>
            <a:r>
              <a:rPr lang="en-US" altLang="ru-RU" sz="1300"/>
              <a:t> </a:t>
            </a:r>
            <a:r>
              <a:rPr lang="en-US" altLang="en-US" sz="1300"/>
              <a:t>методу</a:t>
            </a:r>
            <a:r>
              <a:rPr lang="en-US" altLang="ru-RU" sz="1300"/>
              <a:t> 4, </a:t>
            </a:r>
            <a:r>
              <a:rPr lang="en-US" altLang="en-US" sz="1300"/>
              <a:t>обозначают</a:t>
            </a:r>
            <a:r>
              <a:rPr lang="en-US" altLang="ru-RU" sz="1300"/>
              <a:t> </a:t>
            </a:r>
            <a:r>
              <a:rPr lang="" altLang="en-US" sz="1300"/>
              <a:t>«</a:t>
            </a:r>
            <a:r>
              <a:rPr lang="en-US" altLang="ru-RU" sz="1300"/>
              <a:t>Digestio</a:t>
            </a:r>
            <a:r>
              <a:rPr lang="" altLang="en-US" sz="1300"/>
              <a:t>»</a:t>
            </a:r>
            <a:r>
              <a:rPr lang="en-US" altLang="ru-RU" sz="1300"/>
              <a:t>, </a:t>
            </a:r>
            <a:r>
              <a:rPr lang="en-US" altLang="en-US" sz="1300"/>
              <a:t>настои</a:t>
            </a:r>
            <a:r>
              <a:rPr lang="en-US" altLang="ru-RU" sz="1300"/>
              <a:t> </a:t>
            </a:r>
            <a:r>
              <a:rPr lang="en-US" altLang="en-US" sz="1300"/>
              <a:t>и</a:t>
            </a:r>
            <a:r>
              <a:rPr lang="en-US" altLang="ru-RU" sz="1300"/>
              <a:t> </a:t>
            </a:r>
            <a:r>
              <a:rPr lang="en-US" altLang="en-US" sz="1300"/>
              <a:t>их</a:t>
            </a:r>
            <a:r>
              <a:rPr lang="en-US" altLang="ru-RU" sz="1300"/>
              <a:t> </a:t>
            </a:r>
            <a:r>
              <a:rPr lang="en-US" altLang="en-US" sz="1300"/>
              <a:t>разведения</a:t>
            </a:r>
            <a:r>
              <a:rPr lang="en-US" altLang="ru-RU" sz="1300"/>
              <a:t>, </a:t>
            </a:r>
            <a:r>
              <a:rPr lang="en-US" altLang="en-US" sz="1300"/>
              <a:t>полученные</a:t>
            </a:r>
            <a:r>
              <a:rPr lang="en-US" altLang="ru-RU" sz="1300"/>
              <a:t> </a:t>
            </a:r>
            <a:r>
              <a:rPr lang="en-US" altLang="en-US" sz="1300"/>
              <a:t>по</a:t>
            </a:r>
            <a:r>
              <a:rPr lang="en-US" altLang="ru-RU" sz="1300"/>
              <a:t> </a:t>
            </a:r>
            <a:r>
              <a:rPr lang="en-US" altLang="en-US" sz="1300"/>
              <a:t>методу</a:t>
            </a:r>
            <a:r>
              <a:rPr lang="en-US" altLang="ru-RU" sz="1300"/>
              <a:t> 5, </a:t>
            </a:r>
            <a:r>
              <a:rPr lang="en-US" altLang="en-US" sz="1300"/>
              <a:t>обозначают</a:t>
            </a:r>
            <a:r>
              <a:rPr lang="en-US" altLang="ru-RU" sz="1300"/>
              <a:t> </a:t>
            </a:r>
            <a:r>
              <a:rPr lang="" altLang="en-US" sz="1300"/>
              <a:t>«</a:t>
            </a:r>
            <a:r>
              <a:rPr lang="en-US" altLang="ru-RU" sz="1300"/>
              <a:t>Aquos</a:t>
            </a:r>
            <a:r>
              <a:rPr lang="" altLang="en-US" sz="1300"/>
              <a:t>»</a:t>
            </a:r>
            <a:r>
              <a:rPr lang="en-US" altLang="ru-RU" sz="1300"/>
              <a:t>. </a:t>
            </a:r>
            <a:r>
              <a:rPr lang="en-US" altLang="en-US" sz="1300"/>
              <a:t>На</a:t>
            </a:r>
            <a:r>
              <a:rPr lang="en-US" altLang="ru-RU" sz="1300"/>
              <a:t> </a:t>
            </a:r>
            <a:r>
              <a:rPr lang="en-US" altLang="en-US" sz="1300"/>
              <a:t>этикетках</a:t>
            </a:r>
            <a:r>
              <a:rPr lang="en-US" altLang="ru-RU" sz="1300"/>
              <a:t> </a:t>
            </a:r>
            <a:r>
              <a:rPr lang="en-US" altLang="en-US" sz="1300"/>
              <a:t>также</a:t>
            </a:r>
            <a:r>
              <a:rPr lang="en-US" altLang="ru-RU" sz="1300"/>
              <a:t> </a:t>
            </a:r>
            <a:r>
              <a:rPr lang="en-US" altLang="en-US" sz="1300"/>
              <a:t>указывают</a:t>
            </a:r>
            <a:r>
              <a:rPr lang="en-US" altLang="ru-RU" sz="1300"/>
              <a:t> </a:t>
            </a:r>
            <a:r>
              <a:rPr lang="en-US" altLang="en-US" sz="1300"/>
              <a:t>наименование</a:t>
            </a:r>
            <a:r>
              <a:rPr lang="en-US" altLang="ru-RU" sz="1300"/>
              <a:t> </a:t>
            </a:r>
            <a:r>
              <a:rPr lang="en-US" altLang="en-US" sz="1300"/>
              <a:t>лекарственного</a:t>
            </a:r>
            <a:r>
              <a:rPr lang="en-US" altLang="ru-RU" sz="1300"/>
              <a:t> </a:t>
            </a:r>
            <a:r>
              <a:rPr lang="en-US" altLang="en-US" sz="1300"/>
              <a:t>растительного</a:t>
            </a:r>
            <a:r>
              <a:rPr lang="en-US" altLang="ru-RU" sz="1300"/>
              <a:t> </a:t>
            </a:r>
            <a:r>
              <a:rPr lang="en-US" altLang="en-US" sz="1300"/>
              <a:t>сырья</a:t>
            </a:r>
            <a:r>
              <a:rPr lang="en-US" altLang="ru-RU" sz="1300"/>
              <a:t>, </a:t>
            </a:r>
            <a:r>
              <a:rPr lang="en-US" altLang="en-US" sz="1300"/>
              <a:t>степень</a:t>
            </a:r>
            <a:r>
              <a:rPr lang="en-US" altLang="ru-RU" sz="1300"/>
              <a:t> </a:t>
            </a:r>
            <a:r>
              <a:rPr lang="en-US" altLang="en-US" sz="1300"/>
              <a:t>разведения</a:t>
            </a:r>
            <a:r>
              <a:rPr lang="en-US" altLang="ru-RU" sz="1300"/>
              <a:t> </a:t>
            </a:r>
            <a:r>
              <a:rPr lang="en-US" altLang="en-US" sz="1300"/>
              <a:t>настоя</a:t>
            </a:r>
            <a:r>
              <a:rPr lang="en-US" altLang="ru-RU" sz="1300"/>
              <a:t> </a:t>
            </a:r>
            <a:r>
              <a:rPr lang="en-US" altLang="en-US" sz="1300"/>
              <a:t>или</a:t>
            </a:r>
            <a:r>
              <a:rPr lang="en-US" altLang="ru-RU" sz="1300"/>
              <a:t> </a:t>
            </a:r>
            <a:r>
              <a:rPr lang="en-US" altLang="en-US" sz="1300"/>
              <a:t>отвара</a:t>
            </a:r>
            <a:r>
              <a:rPr lang="en-US" altLang="ru-RU" sz="1300"/>
              <a:t>, </a:t>
            </a:r>
            <a:r>
              <a:rPr lang="en-US" altLang="en-US" sz="1300"/>
              <a:t>дату</a:t>
            </a:r>
            <a:r>
              <a:rPr lang="en-US" altLang="ru-RU" sz="1300"/>
              <a:t> </a:t>
            </a:r>
            <a:r>
              <a:rPr lang="en-US" altLang="en-US" sz="1300"/>
              <a:t>производства</a:t>
            </a:r>
            <a:r>
              <a:rPr lang="en-US" altLang="ru-RU" sz="1300"/>
              <a:t> (</a:t>
            </a:r>
            <a:r>
              <a:rPr lang="en-US" altLang="en-US" sz="1300"/>
              <a:t>изготовления</a:t>
            </a:r>
            <a:r>
              <a:rPr lang="en-US" altLang="ru-RU" sz="1300"/>
              <a:t>) </a:t>
            </a:r>
            <a:r>
              <a:rPr lang="en-US" altLang="en-US" sz="1300"/>
              <a:t>и</a:t>
            </a:r>
            <a:r>
              <a:rPr lang="en-US" altLang="ru-RU" sz="1300"/>
              <a:t> </a:t>
            </a:r>
            <a:r>
              <a:rPr lang="en-US" altLang="en-US" sz="1300"/>
              <a:t>предупредительные</a:t>
            </a:r>
            <a:r>
              <a:rPr lang="en-US" altLang="ru-RU" sz="1300"/>
              <a:t> </a:t>
            </a:r>
            <a:r>
              <a:rPr lang="en-US" altLang="en-US" sz="1300"/>
              <a:t>надписи</a:t>
            </a:r>
            <a:r>
              <a:rPr lang="en-US" altLang="ru-RU" sz="1300"/>
              <a:t> </a:t>
            </a:r>
            <a:r>
              <a:rPr lang="" altLang="en-US" sz="1300"/>
              <a:t>«</a:t>
            </a:r>
            <a:r>
              <a:rPr lang="en-US" altLang="en-US" sz="1300"/>
              <a:t>Перед</a:t>
            </a:r>
            <a:r>
              <a:rPr lang="en-US" altLang="ru-RU" sz="1300"/>
              <a:t> </a:t>
            </a:r>
            <a:r>
              <a:rPr lang="en-US" altLang="en-US" sz="1300"/>
              <a:t>употреблением</a:t>
            </a:r>
            <a:r>
              <a:rPr lang="en-US" altLang="ru-RU" sz="1300"/>
              <a:t> </a:t>
            </a:r>
            <a:r>
              <a:rPr lang="en-US" altLang="en-US" sz="1300"/>
              <a:t>взбалтывать</a:t>
            </a:r>
            <a:r>
              <a:rPr lang="" altLang="en-US" sz="1300"/>
              <a:t>»</a:t>
            </a:r>
            <a:r>
              <a:rPr lang="en-US" altLang="ru-RU" sz="1300"/>
              <a:t>, </a:t>
            </a:r>
            <a:r>
              <a:rPr lang="" altLang="en-US" sz="1300"/>
              <a:t>«</a:t>
            </a:r>
            <a:r>
              <a:rPr lang="en-US" altLang="en-US" sz="1300"/>
              <a:t>Хранить</a:t>
            </a:r>
            <a:r>
              <a:rPr lang="en-US" altLang="ru-RU" sz="1300"/>
              <a:t> </a:t>
            </a:r>
            <a:r>
              <a:rPr lang="en-US" altLang="en-US" sz="1300"/>
              <a:t>при</a:t>
            </a:r>
            <a:r>
              <a:rPr lang="en-US" altLang="ru-RU" sz="1300"/>
              <a:t> </a:t>
            </a:r>
            <a:r>
              <a:rPr lang="en-US" altLang="en-US" sz="1300"/>
              <a:t>температуре</a:t>
            </a:r>
            <a:r>
              <a:rPr lang="en-US" altLang="ru-RU" sz="1300"/>
              <a:t> </a:t>
            </a:r>
            <a:r>
              <a:rPr lang="en-US" altLang="en-US" sz="1300"/>
              <a:t>не</a:t>
            </a:r>
            <a:r>
              <a:rPr lang="en-US" altLang="ru-RU" sz="1300"/>
              <a:t> </a:t>
            </a:r>
            <a:r>
              <a:rPr lang="en-US" altLang="en-US" sz="1300"/>
              <a:t>выше</a:t>
            </a:r>
            <a:r>
              <a:rPr lang="en-US" altLang="ru-RU" sz="1300"/>
              <a:t> 8 </a:t>
            </a:r>
            <a:r>
              <a:rPr lang="" altLang="en-US" sz="1300"/>
              <a:t>°</a:t>
            </a:r>
            <a:r>
              <a:rPr lang="en-US" altLang="ru-RU" sz="1300"/>
              <a:t>C</a:t>
            </a:r>
            <a:r>
              <a:rPr lang="" altLang="en-US" sz="1300"/>
              <a:t>»</a:t>
            </a:r>
            <a:r>
              <a:rPr lang="en-US" altLang="ru-RU" sz="1300"/>
              <a:t>.</a:t>
            </a:r>
            <a:endParaRPr lang="en-US" altLang="ru-RU" sz="1300"/>
          </a:p>
          <a:p>
            <a:r>
              <a:rPr lang="en-US" altLang="en-US" sz="1300"/>
              <a:t>Хранение</a:t>
            </a:r>
            <a:r>
              <a:rPr lang="ru-RU" altLang="en-US" sz="1300"/>
              <a:t>.</a:t>
            </a:r>
            <a:r>
              <a:rPr lang="en-US" altLang="en-US" sz="1300"/>
              <a:t>Настои</a:t>
            </a:r>
            <a:r>
              <a:rPr lang="en-US" altLang="ru-RU" sz="1300"/>
              <a:t> </a:t>
            </a:r>
            <a:r>
              <a:rPr lang="en-US" altLang="en-US" sz="1300"/>
              <a:t>и</a:t>
            </a:r>
            <a:r>
              <a:rPr lang="en-US" altLang="ru-RU" sz="1300"/>
              <a:t> </a:t>
            </a:r>
            <a:r>
              <a:rPr lang="en-US" altLang="en-US" sz="1300"/>
              <a:t>отвары</a:t>
            </a:r>
            <a:r>
              <a:rPr lang="en-US" altLang="ru-RU" sz="1300"/>
              <a:t> </a:t>
            </a:r>
            <a:r>
              <a:rPr lang="en-US" altLang="en-US" sz="1300"/>
              <a:t>гомеопатические</a:t>
            </a:r>
            <a:r>
              <a:rPr lang="en-US" altLang="ru-RU" sz="1300"/>
              <a:t>, </a:t>
            </a:r>
            <a:r>
              <a:rPr lang="en-US" altLang="en-US" sz="1300"/>
              <a:t>а</a:t>
            </a:r>
            <a:r>
              <a:rPr lang="en-US" altLang="ru-RU" sz="1300"/>
              <a:t> </a:t>
            </a:r>
            <a:r>
              <a:rPr lang="en-US" altLang="en-US" sz="1300"/>
              <a:t>также</a:t>
            </a:r>
            <a:r>
              <a:rPr lang="en-US" altLang="ru-RU" sz="1300"/>
              <a:t> </a:t>
            </a:r>
            <a:r>
              <a:rPr lang="en-US" altLang="en-US" sz="1300"/>
              <a:t>их</a:t>
            </a:r>
            <a:r>
              <a:rPr lang="en-US" altLang="ru-RU" sz="1300"/>
              <a:t> </a:t>
            </a:r>
            <a:r>
              <a:rPr lang="en-US" altLang="en-US" sz="1300"/>
              <a:t>разведения</a:t>
            </a:r>
            <a:r>
              <a:rPr lang="en-US" altLang="ru-RU" sz="1300"/>
              <a:t>, </a:t>
            </a:r>
            <a:r>
              <a:rPr lang="en-US" altLang="en-US" sz="1300"/>
              <a:t>как</a:t>
            </a:r>
            <a:r>
              <a:rPr lang="en-US" altLang="ru-RU" sz="1300"/>
              <a:t> </a:t>
            </a:r>
            <a:r>
              <a:rPr lang="en-US" altLang="en-US" sz="1300"/>
              <a:t>правило</a:t>
            </a:r>
            <a:r>
              <a:rPr lang="en-US" altLang="ru-RU" sz="1300"/>
              <a:t>, </a:t>
            </a:r>
            <a:r>
              <a:rPr lang="en-US" altLang="en-US" sz="1300"/>
              <a:t>используют</a:t>
            </a:r>
            <a:r>
              <a:rPr lang="en-US" altLang="ru-RU" sz="1300"/>
              <a:t> </a:t>
            </a:r>
            <a:r>
              <a:rPr lang="en-US" altLang="en-US" sz="1300"/>
              <a:t>свежеприготовленные</a:t>
            </a:r>
            <a:r>
              <a:rPr lang="en-US" altLang="ru-RU" sz="1300"/>
              <a:t>.</a:t>
            </a:r>
            <a:endParaRPr lang="en-US" altLang="ru-RU" sz="1300"/>
          </a:p>
          <a:p>
            <a:r>
              <a:rPr lang="en-US" altLang="en-US" sz="1300"/>
              <a:t>При</a:t>
            </a:r>
            <a:r>
              <a:rPr lang="en-US" altLang="ru-RU" sz="1300"/>
              <a:t> </a:t>
            </a:r>
            <a:r>
              <a:rPr lang="en-US" altLang="en-US" sz="1300"/>
              <a:t>необходимости</a:t>
            </a:r>
            <a:r>
              <a:rPr lang="en-US" altLang="ru-RU" sz="1300"/>
              <a:t> </a:t>
            </a:r>
            <a:r>
              <a:rPr lang="en-US" altLang="en-US" sz="1300"/>
              <a:t>настои</a:t>
            </a:r>
            <a:r>
              <a:rPr lang="en-US" altLang="ru-RU" sz="1300"/>
              <a:t> </a:t>
            </a:r>
            <a:r>
              <a:rPr lang="en-US" altLang="en-US" sz="1300"/>
              <a:t>и</a:t>
            </a:r>
            <a:r>
              <a:rPr lang="en-US" altLang="ru-RU" sz="1300"/>
              <a:t> </a:t>
            </a:r>
            <a:r>
              <a:rPr lang="en-US" altLang="en-US" sz="1300"/>
              <a:t>отвары</a:t>
            </a:r>
            <a:r>
              <a:rPr lang="en-US" altLang="ru-RU" sz="1300"/>
              <a:t> </a:t>
            </a:r>
            <a:r>
              <a:rPr lang="en-US" altLang="en-US" sz="1300"/>
              <a:t>гомеопатические</a:t>
            </a:r>
            <a:r>
              <a:rPr lang="en-US" altLang="ru-RU" sz="1300"/>
              <a:t> </a:t>
            </a:r>
            <a:r>
              <a:rPr lang="en-US" altLang="en-US" sz="1300"/>
              <a:t>хранят</a:t>
            </a:r>
            <a:r>
              <a:rPr lang="en-US" altLang="ru-RU" sz="1300"/>
              <a:t> </a:t>
            </a:r>
            <a:r>
              <a:rPr lang="en-US" altLang="en-US" sz="1300"/>
              <a:t>при</a:t>
            </a:r>
            <a:r>
              <a:rPr lang="en-US" altLang="ru-RU" sz="1300"/>
              <a:t> </a:t>
            </a:r>
            <a:r>
              <a:rPr lang="en-US" altLang="en-US" sz="1300"/>
              <a:t>температуре</a:t>
            </a:r>
            <a:r>
              <a:rPr lang="en-US" altLang="ru-RU" sz="1300"/>
              <a:t> </a:t>
            </a:r>
            <a:r>
              <a:rPr lang="en-US" altLang="en-US" sz="1300"/>
              <a:t>от</a:t>
            </a:r>
            <a:r>
              <a:rPr lang="en-US" altLang="ru-RU" sz="1300"/>
              <a:t> 2 </a:t>
            </a:r>
            <a:r>
              <a:rPr lang="en-US" altLang="en-US" sz="1300"/>
              <a:t>до</a:t>
            </a:r>
            <a:r>
              <a:rPr lang="en-US" altLang="ru-RU" sz="1300"/>
              <a:t> 8 </a:t>
            </a:r>
            <a:r>
              <a:rPr lang="en-US" altLang="en-US" sz="1300"/>
              <a:t>оС</a:t>
            </a:r>
            <a:r>
              <a:rPr lang="en-US" altLang="ru-RU" sz="1300"/>
              <a:t>, </a:t>
            </a:r>
            <a:r>
              <a:rPr lang="en-US" altLang="en-US" sz="1300"/>
              <a:t>в</a:t>
            </a:r>
            <a:r>
              <a:rPr lang="en-US" altLang="ru-RU" sz="1300"/>
              <a:t> </a:t>
            </a:r>
            <a:r>
              <a:rPr lang="en-US" altLang="en-US" sz="1300"/>
              <a:t>защищённом</a:t>
            </a:r>
            <a:r>
              <a:rPr lang="en-US" altLang="ru-RU" sz="1300"/>
              <a:t> </a:t>
            </a:r>
            <a:r>
              <a:rPr lang="en-US" altLang="en-US" sz="1300"/>
              <a:t>от</a:t>
            </a:r>
            <a:r>
              <a:rPr lang="en-US" altLang="ru-RU" sz="1300"/>
              <a:t> </a:t>
            </a:r>
            <a:r>
              <a:rPr lang="en-US" altLang="en-US" sz="1300"/>
              <a:t>света</a:t>
            </a:r>
            <a:r>
              <a:rPr lang="en-US" altLang="ru-RU" sz="1300"/>
              <a:t> </a:t>
            </a:r>
            <a:r>
              <a:rPr lang="en-US" altLang="en-US" sz="1300"/>
              <a:t>месте</a:t>
            </a:r>
            <a:r>
              <a:rPr lang="en-US" altLang="ru-RU" sz="1300"/>
              <a:t>, </a:t>
            </a:r>
            <a:r>
              <a:rPr lang="en-US" altLang="en-US" sz="1300"/>
              <a:t>от</a:t>
            </a:r>
            <a:r>
              <a:rPr lang="en-US" altLang="ru-RU" sz="1300"/>
              <a:t> 2–3 </a:t>
            </a:r>
            <a:r>
              <a:rPr lang="en-US" altLang="en-US" sz="1300"/>
              <a:t>ч</a:t>
            </a:r>
            <a:r>
              <a:rPr lang="en-US" altLang="ru-RU" sz="1300"/>
              <a:t> </a:t>
            </a:r>
            <a:r>
              <a:rPr lang="en-US" altLang="en-US" sz="1300"/>
              <a:t>до</a:t>
            </a:r>
            <a:r>
              <a:rPr lang="en-US" altLang="ru-RU" sz="1300"/>
              <a:t> 2 </a:t>
            </a:r>
            <a:r>
              <a:rPr lang="en-US" altLang="en-US" sz="1300"/>
              <a:t>сут</a:t>
            </a:r>
            <a:r>
              <a:rPr lang="en-US" altLang="ru-RU" sz="1300"/>
              <a:t>, </a:t>
            </a:r>
            <a:r>
              <a:rPr lang="en-US" altLang="en-US" sz="1300"/>
              <a:t>если</a:t>
            </a:r>
            <a:r>
              <a:rPr lang="en-US" altLang="ru-RU" sz="1300"/>
              <a:t> </a:t>
            </a:r>
            <a:r>
              <a:rPr lang="en-US" altLang="en-US" sz="1300"/>
              <a:t>нет</a:t>
            </a:r>
            <a:r>
              <a:rPr lang="en-US" altLang="ru-RU" sz="1300"/>
              <a:t> </a:t>
            </a:r>
            <a:r>
              <a:rPr lang="en-US" altLang="en-US" sz="1300"/>
              <a:t>других</a:t>
            </a:r>
            <a:r>
              <a:rPr lang="en-US" altLang="ru-RU" sz="1300"/>
              <a:t> </a:t>
            </a:r>
            <a:r>
              <a:rPr lang="en-US" altLang="en-US" sz="1300"/>
              <a:t>указаний</a:t>
            </a:r>
            <a:r>
              <a:rPr lang="en-US" altLang="ru-RU" sz="1300"/>
              <a:t> </a:t>
            </a:r>
            <a:r>
              <a:rPr lang="en-US" altLang="en-US" sz="1300"/>
              <a:t>в</a:t>
            </a:r>
            <a:r>
              <a:rPr lang="en-US" altLang="ru-RU" sz="1300"/>
              <a:t> </a:t>
            </a:r>
            <a:r>
              <a:rPr lang="en-US" altLang="en-US" sz="1300"/>
              <a:t>фармакопейной</a:t>
            </a:r>
            <a:r>
              <a:rPr lang="en-US" altLang="ru-RU" sz="1300"/>
              <a:t> </a:t>
            </a:r>
            <a:r>
              <a:rPr lang="en-US" altLang="en-US" sz="1300"/>
              <a:t>статье</a:t>
            </a:r>
            <a:r>
              <a:rPr lang="en-US" altLang="ru-RU" sz="1300"/>
              <a:t>.</a:t>
            </a:r>
            <a:endParaRPr lang="en-US" altLang="ru-RU" sz="1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настои и отвары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350520"/>
            <a:ext cx="9356725" cy="5023485"/>
          </a:xfrm>
        </p:spPr>
        <p:txBody>
          <a:bodyPr/>
          <a:p>
            <a:pPr marL="0" indent="0">
              <a:buNone/>
            </a:pPr>
            <a:r>
              <a:rPr lang="en-US" altLang="en-US"/>
              <a:t>Особенности</a:t>
            </a:r>
            <a:r>
              <a:rPr lang="en-US" altLang="ru-RU"/>
              <a:t> </a:t>
            </a:r>
            <a:r>
              <a:rPr lang="en-US" altLang="en-US"/>
              <a:t>технологии</a:t>
            </a:r>
            <a:endParaRPr lang="en-US" altLang="en-US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водных</a:t>
            </a:r>
            <a:r>
              <a:rPr lang="en-US" altLang="ru-RU"/>
              <a:t> </a:t>
            </a:r>
            <a:r>
              <a:rPr lang="en-US" altLang="en-US"/>
              <a:t>извлечений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свежее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высушенное</a:t>
            </a:r>
            <a:r>
              <a:rPr lang="en-US" altLang="ru-RU"/>
              <a:t> </a:t>
            </a:r>
            <a:r>
              <a:rPr lang="en-US" altLang="en-US"/>
              <a:t>лекарственное</a:t>
            </a:r>
            <a:r>
              <a:rPr lang="en-US" altLang="ru-RU"/>
              <a:t> </a:t>
            </a:r>
            <a:r>
              <a:rPr lang="en-US" altLang="en-US"/>
              <a:t>растительное</a:t>
            </a:r>
            <a:r>
              <a:rPr lang="en-US" altLang="ru-RU"/>
              <a:t> </a:t>
            </a:r>
            <a:r>
              <a:rPr lang="en-US" altLang="en-US"/>
              <a:t>сырьё</a:t>
            </a:r>
            <a:r>
              <a:rPr lang="en-US" altLang="ru-RU"/>
              <a:t>, </a:t>
            </a:r>
            <a:r>
              <a:rPr lang="en-US" altLang="en-US"/>
              <a:t>разрешённое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применению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гомеопатии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отвечающее</a:t>
            </a:r>
            <a:r>
              <a:rPr lang="en-US" altLang="ru-RU"/>
              <a:t> </a:t>
            </a:r>
            <a:r>
              <a:rPr lang="en-US" altLang="en-US"/>
              <a:t>требованиям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Лекарственное</a:t>
            </a:r>
            <a:r>
              <a:rPr lang="en-US" altLang="ru-RU"/>
              <a:t> </a:t>
            </a:r>
            <a:r>
              <a:rPr lang="en-US" altLang="en-US"/>
              <a:t>растительное</a:t>
            </a:r>
            <a:r>
              <a:rPr lang="en-US" altLang="ru-RU"/>
              <a:t> </a:t>
            </a:r>
            <a:r>
              <a:rPr lang="en-US" altLang="en-US"/>
              <a:t>сырьё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" altLang="en-US"/>
              <a:t>»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соответствующих</a:t>
            </a:r>
            <a:r>
              <a:rPr lang="en-US" altLang="ru-RU"/>
              <a:t> </a:t>
            </a:r>
            <a:r>
              <a:rPr lang="en-US" altLang="en-US"/>
              <a:t>фармакопейных</a:t>
            </a:r>
            <a:r>
              <a:rPr lang="en-US" altLang="ru-RU"/>
              <a:t> </a:t>
            </a:r>
            <a:r>
              <a:rPr lang="en-US" altLang="en-US"/>
              <a:t>статей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r>
              <a:rPr lang="en-US" altLang="en-US"/>
              <a:t>Перед</a:t>
            </a:r>
            <a:r>
              <a:rPr lang="en-US" altLang="ru-RU"/>
              <a:t> </a:t>
            </a:r>
            <a:r>
              <a:rPr lang="en-US" altLang="en-US"/>
              <a:t>получением</a:t>
            </a:r>
            <a:r>
              <a:rPr lang="en-US" altLang="ru-RU"/>
              <a:t> </a:t>
            </a:r>
            <a:r>
              <a:rPr lang="en-US" altLang="en-US"/>
              <a:t>водных</a:t>
            </a:r>
            <a:r>
              <a:rPr lang="en-US" altLang="ru-RU"/>
              <a:t> </a:t>
            </a:r>
            <a:r>
              <a:rPr lang="en-US" altLang="en-US"/>
              <a:t>извлечений</a:t>
            </a:r>
            <a:r>
              <a:rPr lang="en-US" altLang="ru-RU"/>
              <a:t> </a:t>
            </a:r>
            <a:r>
              <a:rPr lang="en-US" altLang="en-US"/>
              <a:t>высушенное</a:t>
            </a:r>
            <a:r>
              <a:rPr lang="en-US" altLang="ru-RU"/>
              <a:t> </a:t>
            </a:r>
            <a:r>
              <a:rPr lang="en-US" altLang="en-US"/>
              <a:t>лекарственное</a:t>
            </a:r>
            <a:r>
              <a:rPr lang="en-US" altLang="ru-RU"/>
              <a:t> </a:t>
            </a:r>
            <a:r>
              <a:rPr lang="en-US" altLang="en-US"/>
              <a:t>растительное</a:t>
            </a:r>
            <a:r>
              <a:rPr lang="en-US" altLang="ru-RU"/>
              <a:t> </a:t>
            </a:r>
            <a:r>
              <a:rPr lang="en-US" altLang="en-US"/>
              <a:t>сырьё</a:t>
            </a:r>
            <a:r>
              <a:rPr lang="en-US" altLang="ru-RU"/>
              <a:t> </a:t>
            </a:r>
            <a:r>
              <a:rPr lang="en-US" altLang="en-US"/>
              <a:t>предварительно</a:t>
            </a:r>
            <a:r>
              <a:rPr lang="en-US" altLang="ru-RU"/>
              <a:t> </a:t>
            </a:r>
            <a:r>
              <a:rPr lang="en-US" altLang="en-US"/>
              <a:t>измельчают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Настои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отвары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иное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; </a:t>
            </a:r>
            <a:r>
              <a:rPr lang="en-US" altLang="en-US"/>
              <a:t>свежее</a:t>
            </a:r>
            <a:r>
              <a:rPr lang="en-US" altLang="ru-RU"/>
              <a:t> </a:t>
            </a:r>
            <a:r>
              <a:rPr lang="en-US" altLang="en-US"/>
              <a:t>лекарственное</a:t>
            </a:r>
            <a:r>
              <a:rPr lang="en-US" altLang="ru-RU"/>
              <a:t> </a:t>
            </a:r>
            <a:r>
              <a:rPr lang="en-US" altLang="en-US"/>
              <a:t>растительное</a:t>
            </a:r>
            <a:r>
              <a:rPr lang="en-US" altLang="ru-RU"/>
              <a:t> </a:t>
            </a:r>
            <a:r>
              <a:rPr lang="en-US" altLang="en-US"/>
              <a:t>сырьё</a:t>
            </a:r>
            <a:r>
              <a:rPr lang="en-US" altLang="ru-RU"/>
              <a:t> </a:t>
            </a:r>
            <a:r>
              <a:rPr lang="en-US" altLang="en-US"/>
              <a:t>измельчают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кашицы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нет</a:t>
            </a:r>
            <a:r>
              <a:rPr lang="en-US" altLang="ru-RU"/>
              <a:t> </a:t>
            </a:r>
            <a:r>
              <a:rPr lang="en-US" altLang="en-US"/>
              <a:t>других</a:t>
            </a:r>
            <a:r>
              <a:rPr lang="en-US" altLang="ru-RU"/>
              <a:t> </a:t>
            </a:r>
            <a:r>
              <a:rPr lang="en-US" altLang="en-US"/>
              <a:t>указаний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настои и отвары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195"/>
            <a:ext cx="9450705" cy="6277610"/>
          </a:xfrm>
        </p:spPr>
        <p:txBody>
          <a:bodyPr>
            <a:normAutofit fontScale="25000"/>
          </a:bodyPr>
          <a:p>
            <a:pPr marL="0" indent="0">
              <a:buNone/>
            </a:pPr>
            <a:r>
              <a:rPr lang="en-US" altLang="en-US" sz="4445"/>
              <a:t>Метод</a:t>
            </a:r>
            <a:r>
              <a:rPr lang="en-US" altLang="ru-RU" sz="4445"/>
              <a:t> 1</a:t>
            </a:r>
            <a:r>
              <a:rPr lang="ru-RU" altLang="en-US" sz="4445"/>
              <a:t>.</a:t>
            </a:r>
            <a:r>
              <a:rPr lang="en-US" altLang="en-US" sz="4445"/>
              <a:t>Отвары</a:t>
            </a:r>
            <a:r>
              <a:rPr lang="en-US" altLang="ru-RU" sz="4445"/>
              <a:t> </a:t>
            </a:r>
            <a:r>
              <a:rPr lang="en-US" altLang="en-US" sz="4445"/>
              <a:t>гомеопатические</a:t>
            </a:r>
            <a:r>
              <a:rPr lang="en-US" altLang="ru-RU" sz="4445"/>
              <a:t> </a:t>
            </a:r>
            <a:r>
              <a:rPr lang="en-US" altLang="en-US" sz="4445"/>
              <a:t>из</a:t>
            </a:r>
            <a:r>
              <a:rPr lang="en-US" altLang="ru-RU" sz="4445"/>
              <a:t> </a:t>
            </a:r>
            <a:r>
              <a:rPr lang="en-US" altLang="en-US" sz="4445"/>
              <a:t>высушенного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ru-RU" altLang="en-US" sz="4445"/>
              <a:t>.</a:t>
            </a:r>
            <a:r>
              <a:rPr lang="en-US" altLang="en-US" sz="4445"/>
              <a:t>Отвары</a:t>
            </a:r>
            <a:r>
              <a:rPr lang="en-US" altLang="ru-RU" sz="4445"/>
              <a:t> </a:t>
            </a:r>
            <a:r>
              <a:rPr lang="en-US" altLang="en-US" sz="4445"/>
              <a:t>из</a:t>
            </a:r>
            <a:r>
              <a:rPr lang="en-US" altLang="ru-RU" sz="4445"/>
              <a:t> </a:t>
            </a:r>
            <a:r>
              <a:rPr lang="en-US" altLang="en-US" sz="4445"/>
              <a:t>высушенного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 (D1) </a:t>
            </a:r>
            <a:r>
              <a:rPr lang="en-US" altLang="en-US" sz="4445"/>
              <a:t>производят</a:t>
            </a:r>
            <a:r>
              <a:rPr lang="en-US" altLang="ru-RU" sz="4445"/>
              <a:t> (</a:t>
            </a:r>
            <a:r>
              <a:rPr lang="en-US" altLang="en-US" sz="4445"/>
              <a:t>изготавливают</a:t>
            </a:r>
            <a:r>
              <a:rPr lang="en-US" altLang="ru-RU" sz="4445"/>
              <a:t>) </a:t>
            </a:r>
            <a:r>
              <a:rPr lang="en-US" altLang="en-US" sz="4445"/>
              <a:t>из</a:t>
            </a:r>
            <a:r>
              <a:rPr lang="en-US" altLang="ru-RU" sz="4445"/>
              <a:t> 1 </a:t>
            </a:r>
            <a:r>
              <a:rPr lang="en-US" altLang="en-US" sz="4445"/>
              <a:t>части</a:t>
            </a:r>
            <a:r>
              <a:rPr lang="en-US" altLang="ru-RU" sz="4445"/>
              <a:t> </a:t>
            </a:r>
            <a:r>
              <a:rPr lang="en-US" altLang="en-US" sz="4445"/>
              <a:t>высушенного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10 </a:t>
            </a:r>
            <a:r>
              <a:rPr lang="en-US" altLang="en-US" sz="4445"/>
              <a:t>частей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.</a:t>
            </a:r>
            <a:r>
              <a:rPr lang="en-US" altLang="en-US" sz="4445"/>
              <a:t>Измельчённую</a:t>
            </a:r>
            <a:r>
              <a:rPr lang="en-US" altLang="ru-RU" sz="4445"/>
              <a:t> 1 </a:t>
            </a:r>
            <a:r>
              <a:rPr lang="en-US" altLang="en-US" sz="4445"/>
              <a:t>часть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 </a:t>
            </a:r>
            <a:r>
              <a:rPr lang="en-US" altLang="en-US" sz="4445"/>
              <a:t>заливают</a:t>
            </a:r>
            <a:r>
              <a:rPr lang="en-US" altLang="ru-RU" sz="4445"/>
              <a:t> 10 </a:t>
            </a:r>
            <a:r>
              <a:rPr lang="en-US" altLang="en-US" sz="4445"/>
              <a:t>частями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, </a:t>
            </a:r>
            <a:r>
              <a:rPr lang="en-US" altLang="en-US" sz="4445"/>
              <a:t>предварительно</a:t>
            </a:r>
            <a:r>
              <a:rPr lang="en-US" altLang="ru-RU" sz="4445"/>
              <a:t> </a:t>
            </a:r>
            <a:r>
              <a:rPr lang="en-US" altLang="en-US" sz="4445"/>
              <a:t>нагретой</a:t>
            </a:r>
            <a:r>
              <a:rPr lang="en-US" altLang="ru-RU" sz="4445"/>
              <a:t> </a:t>
            </a:r>
            <a:r>
              <a:rPr lang="en-US" altLang="en-US" sz="4445"/>
              <a:t>до</a:t>
            </a:r>
            <a:r>
              <a:rPr lang="en-US" altLang="ru-RU" sz="4445"/>
              <a:t> </a:t>
            </a:r>
            <a:r>
              <a:rPr lang="en-US" altLang="en-US" sz="4445"/>
              <a:t>кипения</a:t>
            </a:r>
            <a:r>
              <a:rPr lang="en-US" altLang="ru-RU" sz="4445"/>
              <a:t>,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настаивают</a:t>
            </a:r>
            <a:r>
              <a:rPr lang="en-US" altLang="ru-RU" sz="4445"/>
              <a:t> </a:t>
            </a:r>
            <a:r>
              <a:rPr lang="en-US" altLang="en-US" sz="4445"/>
              <a:t>в</a:t>
            </a:r>
            <a:r>
              <a:rPr lang="en-US" altLang="ru-RU" sz="4445"/>
              <a:t> </a:t>
            </a:r>
            <a:r>
              <a:rPr lang="en-US" altLang="en-US" sz="4445"/>
              <a:t>колбе</a:t>
            </a:r>
            <a:r>
              <a:rPr lang="en-US" altLang="ru-RU" sz="4445"/>
              <a:t> </a:t>
            </a:r>
            <a:r>
              <a:rPr lang="en-US" altLang="en-US" sz="4445"/>
              <a:t>с</a:t>
            </a:r>
            <a:r>
              <a:rPr lang="en-US" altLang="ru-RU" sz="4445"/>
              <a:t> </a:t>
            </a:r>
            <a:r>
              <a:rPr lang="en-US" altLang="en-US" sz="4445"/>
              <a:t>обратным</a:t>
            </a:r>
            <a:r>
              <a:rPr lang="en-US" altLang="ru-RU" sz="4445"/>
              <a:t> </a:t>
            </a:r>
            <a:r>
              <a:rPr lang="en-US" altLang="en-US" sz="4445"/>
              <a:t>холодильником</a:t>
            </a:r>
            <a:r>
              <a:rPr lang="en-US" altLang="ru-RU" sz="4445"/>
              <a:t> </a:t>
            </a:r>
            <a:r>
              <a:rPr lang="en-US" altLang="en-US" sz="4445"/>
              <a:t>на</a:t>
            </a:r>
            <a:r>
              <a:rPr lang="en-US" altLang="ru-RU" sz="4445"/>
              <a:t> </a:t>
            </a:r>
            <a:r>
              <a:rPr lang="en-US" altLang="en-US" sz="4445"/>
              <a:t>водяной</a:t>
            </a:r>
            <a:r>
              <a:rPr lang="en-US" altLang="ru-RU" sz="4445"/>
              <a:t> </a:t>
            </a:r>
            <a:r>
              <a:rPr lang="en-US" altLang="en-US" sz="4445"/>
              <a:t>бане</a:t>
            </a:r>
            <a:r>
              <a:rPr lang="en-US" altLang="ru-RU" sz="4445"/>
              <a:t> </a:t>
            </a:r>
            <a:r>
              <a:rPr lang="en-US" altLang="en-US" sz="4445"/>
              <a:t>в</a:t>
            </a:r>
            <a:r>
              <a:rPr lang="en-US" altLang="ru-RU" sz="4445"/>
              <a:t> </a:t>
            </a:r>
            <a:r>
              <a:rPr lang="en-US" altLang="en-US" sz="4445"/>
              <a:t>течение</a:t>
            </a:r>
            <a:r>
              <a:rPr lang="en-US" altLang="ru-RU" sz="4445"/>
              <a:t> 30 </a:t>
            </a:r>
            <a:r>
              <a:rPr lang="en-US" altLang="en-US" sz="4445"/>
              <a:t>мин</a:t>
            </a:r>
            <a:r>
              <a:rPr lang="en-US" altLang="ru-RU" sz="4445"/>
              <a:t>. </a:t>
            </a:r>
            <a:r>
              <a:rPr lang="en-US" altLang="en-US" sz="4445"/>
              <a:t>По</a:t>
            </a:r>
            <a:r>
              <a:rPr lang="en-US" altLang="ru-RU" sz="4445"/>
              <a:t> </a:t>
            </a:r>
            <a:r>
              <a:rPr lang="en-US" altLang="en-US" sz="4445"/>
              <a:t>истечении</a:t>
            </a:r>
            <a:r>
              <a:rPr lang="en-US" altLang="ru-RU" sz="4445"/>
              <a:t> </a:t>
            </a:r>
            <a:r>
              <a:rPr lang="en-US" altLang="en-US" sz="4445"/>
              <a:t>указанного</a:t>
            </a:r>
            <a:r>
              <a:rPr lang="en-US" altLang="ru-RU" sz="4445"/>
              <a:t> </a:t>
            </a:r>
            <a:r>
              <a:rPr lang="en-US" altLang="en-US" sz="4445"/>
              <a:t>времени</a:t>
            </a:r>
            <a:r>
              <a:rPr lang="en-US" altLang="ru-RU" sz="4445"/>
              <a:t> </a:t>
            </a:r>
            <a:r>
              <a:rPr lang="en-US" altLang="en-US" sz="4445"/>
              <a:t>отвар</a:t>
            </a:r>
            <a:r>
              <a:rPr lang="en-US" altLang="ru-RU" sz="4445"/>
              <a:t> </a:t>
            </a:r>
            <a:r>
              <a:rPr lang="en-US" altLang="en-US" sz="4445"/>
              <a:t>сразу</a:t>
            </a:r>
            <a:r>
              <a:rPr lang="en-US" altLang="ru-RU" sz="4445"/>
              <a:t> </a:t>
            </a:r>
            <a:r>
              <a:rPr lang="en-US" altLang="en-US" sz="4445"/>
              <a:t>фильтруют</a:t>
            </a:r>
            <a:r>
              <a:rPr lang="en-US" altLang="ru-RU" sz="4445"/>
              <a:t> (</a:t>
            </a:r>
            <a:r>
              <a:rPr lang="en-US" altLang="en-US" sz="4445"/>
              <a:t>мягко</a:t>
            </a:r>
            <a:r>
              <a:rPr lang="en-US" altLang="ru-RU" sz="4445"/>
              <a:t> </a:t>
            </a:r>
            <a:r>
              <a:rPr lang="en-US" altLang="en-US" sz="4445"/>
              <a:t>отжимая</a:t>
            </a:r>
            <a:r>
              <a:rPr lang="en-US" altLang="ru-RU" sz="4445"/>
              <a:t> </a:t>
            </a:r>
            <a:r>
              <a:rPr lang="en-US" altLang="en-US" sz="4445"/>
              <a:t>растительное</a:t>
            </a:r>
            <a:r>
              <a:rPr lang="en-US" altLang="ru-RU" sz="4445"/>
              <a:t> </a:t>
            </a:r>
            <a:r>
              <a:rPr lang="en-US" altLang="en-US" sz="4445"/>
              <a:t>сырьё</a:t>
            </a:r>
            <a:r>
              <a:rPr lang="en-US" altLang="ru-RU" sz="4445"/>
              <a:t>) </a:t>
            </a:r>
            <a:r>
              <a:rPr lang="en-US" altLang="en-US" sz="4445"/>
              <a:t>через</a:t>
            </a:r>
            <a:r>
              <a:rPr lang="en-US" altLang="ru-RU" sz="4445"/>
              <a:t> </a:t>
            </a:r>
            <a:r>
              <a:rPr lang="en-US" altLang="en-US" sz="4445"/>
              <a:t>стерильную</a:t>
            </a:r>
            <a:r>
              <a:rPr lang="en-US" altLang="ru-RU" sz="4445"/>
              <a:t> </a:t>
            </a:r>
            <a:r>
              <a:rPr lang="en-US" altLang="en-US" sz="4445"/>
              <a:t>ткань</a:t>
            </a:r>
            <a:r>
              <a:rPr lang="en-US" altLang="ru-RU" sz="4445"/>
              <a:t>. </a:t>
            </a:r>
            <a:r>
              <a:rPr lang="en-US" altLang="en-US" sz="4445"/>
              <a:t>Если</a:t>
            </a:r>
            <a:r>
              <a:rPr lang="en-US" altLang="ru-RU" sz="4445"/>
              <a:t> </a:t>
            </a:r>
            <a:r>
              <a:rPr lang="en-US" altLang="en-US" sz="4445"/>
              <a:t>полученный</a:t>
            </a:r>
            <a:r>
              <a:rPr lang="en-US" altLang="ru-RU" sz="4445"/>
              <a:t> </a:t>
            </a:r>
            <a:r>
              <a:rPr lang="en-US" altLang="en-US" sz="4445"/>
              <a:t>отвар</a:t>
            </a:r>
            <a:r>
              <a:rPr lang="en-US" altLang="ru-RU" sz="4445"/>
              <a:t> </a:t>
            </a:r>
            <a:r>
              <a:rPr lang="en-US" altLang="en-US" sz="4445"/>
              <a:t>не</a:t>
            </a:r>
            <a:r>
              <a:rPr lang="en-US" altLang="ru-RU" sz="4445"/>
              <a:t> </a:t>
            </a:r>
            <a:r>
              <a:rPr lang="en-US" altLang="en-US" sz="4445"/>
              <a:t>соответствует</a:t>
            </a:r>
            <a:r>
              <a:rPr lang="en-US" altLang="ru-RU" sz="4445"/>
              <a:t> </a:t>
            </a:r>
            <a:r>
              <a:rPr lang="en-US" altLang="en-US" sz="4445"/>
              <a:t>предписанному</a:t>
            </a:r>
            <a:r>
              <a:rPr lang="en-US" altLang="ru-RU" sz="4445"/>
              <a:t> </a:t>
            </a:r>
            <a:r>
              <a:rPr lang="en-US" altLang="en-US" sz="4445"/>
              <a:t>объёму</a:t>
            </a:r>
            <a:r>
              <a:rPr lang="en-US" altLang="ru-RU" sz="4445"/>
              <a:t> (10 </a:t>
            </a:r>
            <a:r>
              <a:rPr lang="en-US" altLang="en-US" sz="4445"/>
              <a:t>частей</a:t>
            </a:r>
            <a:r>
              <a:rPr lang="en-US" altLang="ru-RU" sz="4445"/>
              <a:t>), </a:t>
            </a:r>
            <a:r>
              <a:rPr lang="en-US" altLang="en-US" sz="4445"/>
              <a:t>сырьё</a:t>
            </a:r>
            <a:r>
              <a:rPr lang="en-US" altLang="ru-RU" sz="4445"/>
              <a:t> </a:t>
            </a:r>
            <a:r>
              <a:rPr lang="en-US" altLang="en-US" sz="4445"/>
              <a:t>вновь</a:t>
            </a:r>
            <a:r>
              <a:rPr lang="en-US" altLang="ru-RU" sz="4445"/>
              <a:t> </a:t>
            </a:r>
            <a:r>
              <a:rPr lang="en-US" altLang="en-US" sz="4445"/>
              <a:t>заливают</a:t>
            </a:r>
            <a:r>
              <a:rPr lang="en-US" altLang="ru-RU" sz="4445"/>
              <a:t> </a:t>
            </a:r>
            <a:r>
              <a:rPr lang="en-US" altLang="en-US" sz="4445"/>
              <a:t>достаточным</a:t>
            </a:r>
            <a:r>
              <a:rPr lang="en-US" altLang="ru-RU" sz="4445"/>
              <a:t> </a:t>
            </a:r>
            <a:r>
              <a:rPr lang="en-US" altLang="en-US" sz="4445"/>
              <a:t>количеством</a:t>
            </a:r>
            <a:r>
              <a:rPr lang="en-US" altLang="ru-RU" sz="4445"/>
              <a:t> </a:t>
            </a:r>
            <a:r>
              <a:rPr lang="en-US" altLang="en-US" sz="4445"/>
              <a:t>кипящей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осторожно</a:t>
            </a:r>
            <a:r>
              <a:rPr lang="en-US" altLang="ru-RU" sz="4445"/>
              <a:t> </a:t>
            </a:r>
            <a:r>
              <a:rPr lang="en-US" altLang="en-US" sz="4445"/>
              <a:t>фильтруют</a:t>
            </a:r>
            <a:r>
              <a:rPr lang="en-US" altLang="ru-RU" sz="4445"/>
              <a:t> </a:t>
            </a:r>
            <a:r>
              <a:rPr lang="en-US" altLang="en-US" sz="4445"/>
              <a:t>до</a:t>
            </a:r>
            <a:r>
              <a:rPr lang="en-US" altLang="ru-RU" sz="4445"/>
              <a:t> </a:t>
            </a:r>
            <a:r>
              <a:rPr lang="en-US" altLang="en-US" sz="4445"/>
              <a:t>получения</a:t>
            </a:r>
            <a:r>
              <a:rPr lang="en-US" altLang="ru-RU" sz="4445"/>
              <a:t> </a:t>
            </a:r>
            <a:r>
              <a:rPr lang="en-US" altLang="en-US" sz="4445"/>
              <a:t>объёма</a:t>
            </a:r>
            <a:r>
              <a:rPr lang="en-US" altLang="ru-RU" sz="4445"/>
              <a:t> </a:t>
            </a:r>
            <a:r>
              <a:rPr lang="en-US" altLang="en-US" sz="4445"/>
              <a:t>отвара</a:t>
            </a:r>
            <a:r>
              <a:rPr lang="en-US" altLang="ru-RU" sz="4445"/>
              <a:t>, </a:t>
            </a:r>
            <a:r>
              <a:rPr lang="en-US" altLang="en-US" sz="4445"/>
              <a:t>равного</a:t>
            </a:r>
            <a:r>
              <a:rPr lang="en-US" altLang="ru-RU" sz="4445"/>
              <a:t> 10 </a:t>
            </a:r>
            <a:r>
              <a:rPr lang="en-US" altLang="en-US" sz="4445"/>
              <a:t>частям</a:t>
            </a:r>
            <a:r>
              <a:rPr lang="en-US" altLang="ru-RU" sz="4445"/>
              <a:t>.</a:t>
            </a:r>
            <a:r>
              <a:rPr lang="en-US" altLang="en-US" sz="4445"/>
              <a:t>Полученный</a:t>
            </a:r>
            <a:r>
              <a:rPr lang="en-US" altLang="ru-RU" sz="4445"/>
              <a:t> </a:t>
            </a:r>
            <a:r>
              <a:rPr lang="en-US" altLang="en-US" sz="4445"/>
              <a:t>отвар</a:t>
            </a:r>
            <a:r>
              <a:rPr lang="en-US" altLang="ru-RU" sz="4445"/>
              <a:t> </a:t>
            </a:r>
            <a:r>
              <a:rPr lang="en-US" altLang="en-US" sz="4445"/>
              <a:t>соответствует</a:t>
            </a:r>
            <a:r>
              <a:rPr lang="en-US" altLang="ru-RU" sz="4445"/>
              <a:t> </a:t>
            </a:r>
            <a:r>
              <a:rPr lang="en-US" altLang="en-US" sz="4445"/>
              <a:t>первому</a:t>
            </a:r>
            <a:r>
              <a:rPr lang="en-US" altLang="ru-RU" sz="4445"/>
              <a:t> </a:t>
            </a:r>
            <a:r>
              <a:rPr lang="en-US" altLang="en-US" sz="4445"/>
              <a:t>десятичному</a:t>
            </a:r>
            <a:r>
              <a:rPr lang="en-US" altLang="ru-RU" sz="4445"/>
              <a:t> </a:t>
            </a:r>
            <a:r>
              <a:rPr lang="en-US" altLang="en-US" sz="4445"/>
              <a:t>разведению</a:t>
            </a:r>
            <a:r>
              <a:rPr lang="en-US" altLang="ru-RU" sz="4445"/>
              <a:t> (D1).</a:t>
            </a:r>
            <a:r>
              <a:rPr lang="en-US" altLang="en-US" sz="4445"/>
              <a:t>Второе</a:t>
            </a:r>
            <a:r>
              <a:rPr lang="en-US" altLang="ru-RU" sz="4445"/>
              <a:t> </a:t>
            </a:r>
            <a:r>
              <a:rPr lang="en-US" altLang="en-US" sz="4445"/>
              <a:t>десятичное</a:t>
            </a:r>
            <a:r>
              <a:rPr lang="en-US" altLang="ru-RU" sz="4445"/>
              <a:t> </a:t>
            </a:r>
            <a:r>
              <a:rPr lang="en-US" altLang="en-US" sz="4445"/>
              <a:t>разведение</a:t>
            </a:r>
            <a:r>
              <a:rPr lang="en-US" altLang="ru-RU" sz="4445"/>
              <a:t> (D2) </a:t>
            </a:r>
            <a:r>
              <a:rPr lang="en-US" altLang="en-US" sz="4445"/>
              <a:t>производят</a:t>
            </a:r>
            <a:r>
              <a:rPr lang="en-US" altLang="ru-RU" sz="4445"/>
              <a:t> (</a:t>
            </a:r>
            <a:r>
              <a:rPr lang="en-US" altLang="en-US" sz="4445"/>
              <a:t>изготавливают</a:t>
            </a:r>
            <a:r>
              <a:rPr lang="en-US" altLang="ru-RU" sz="4445"/>
              <a:t>) </a:t>
            </a:r>
            <a:r>
              <a:rPr lang="en-US" altLang="en-US" sz="4445"/>
              <a:t>из</a:t>
            </a:r>
            <a:r>
              <a:rPr lang="en-US" altLang="ru-RU" sz="4445"/>
              <a:t> 1 </a:t>
            </a:r>
            <a:r>
              <a:rPr lang="en-US" altLang="en-US" sz="4445"/>
              <a:t>части</a:t>
            </a:r>
            <a:r>
              <a:rPr lang="en-US" altLang="ru-RU" sz="4445"/>
              <a:t> </a:t>
            </a:r>
            <a:r>
              <a:rPr lang="en-US" altLang="en-US" sz="4445"/>
              <a:t>отвара</a:t>
            </a:r>
            <a:r>
              <a:rPr lang="en-US" altLang="ru-RU" sz="4445"/>
              <a:t> (D1) </a:t>
            </a:r>
            <a:r>
              <a:rPr lang="en-US" altLang="en-US" sz="4445"/>
              <a:t>и</a:t>
            </a:r>
            <a:r>
              <a:rPr lang="en-US" altLang="ru-RU" sz="4445"/>
              <a:t> 9 </a:t>
            </a:r>
            <a:r>
              <a:rPr lang="en-US" altLang="en-US" sz="4445"/>
              <a:t>частей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инъекций</a:t>
            </a:r>
            <a:r>
              <a:rPr lang="en-US" altLang="ru-RU" sz="4445"/>
              <a:t>. </a:t>
            </a:r>
            <a:r>
              <a:rPr lang="en-US" altLang="en-US" sz="4445"/>
              <a:t>Последующие</a:t>
            </a:r>
            <a:r>
              <a:rPr lang="en-US" altLang="ru-RU" sz="4445"/>
              <a:t> </a:t>
            </a:r>
            <a:r>
              <a:rPr lang="en-US" altLang="en-US" sz="4445"/>
              <a:t>разведения</a:t>
            </a:r>
            <a:r>
              <a:rPr lang="en-US" altLang="ru-RU" sz="4445"/>
              <a:t> </a:t>
            </a:r>
            <a:r>
              <a:rPr lang="en-US" altLang="en-US" sz="4445"/>
              <a:t>получают</a:t>
            </a:r>
            <a:r>
              <a:rPr lang="en-US" altLang="ru-RU" sz="4445"/>
              <a:t> </a:t>
            </a:r>
            <a:r>
              <a:rPr lang="en-US" altLang="en-US" sz="4445"/>
              <a:t>аналогично</a:t>
            </a:r>
            <a:r>
              <a:rPr lang="en-US" altLang="ru-RU" sz="4445"/>
              <a:t> </a:t>
            </a:r>
            <a:r>
              <a:rPr lang="en-US" altLang="en-US" sz="4445"/>
              <a:t>из</a:t>
            </a:r>
            <a:r>
              <a:rPr lang="en-US" altLang="ru-RU" sz="4445"/>
              <a:t> </a:t>
            </a:r>
            <a:r>
              <a:rPr lang="en-US" altLang="en-US" sz="4445"/>
              <a:t>одной</a:t>
            </a:r>
            <a:r>
              <a:rPr lang="en-US" altLang="ru-RU" sz="4445"/>
              <a:t> </a:t>
            </a:r>
            <a:r>
              <a:rPr lang="en-US" altLang="en-US" sz="4445"/>
              <a:t>части</a:t>
            </a:r>
            <a:r>
              <a:rPr lang="en-US" altLang="ru-RU" sz="4445"/>
              <a:t> </a:t>
            </a:r>
            <a:r>
              <a:rPr lang="en-US" altLang="en-US" sz="4445"/>
              <a:t>предыдущего</a:t>
            </a:r>
            <a:r>
              <a:rPr lang="en-US" altLang="ru-RU" sz="4445"/>
              <a:t> </a:t>
            </a:r>
            <a:r>
              <a:rPr lang="en-US" altLang="en-US" sz="4445"/>
              <a:t>разведения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9 </a:t>
            </a:r>
            <a:r>
              <a:rPr lang="en-US" altLang="en-US" sz="4445"/>
              <a:t>частей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инъекций</a:t>
            </a:r>
            <a:r>
              <a:rPr lang="en-US" altLang="ru-RU" sz="4445"/>
              <a:t>.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получения</a:t>
            </a:r>
            <a:r>
              <a:rPr lang="en-US" altLang="ru-RU" sz="4445"/>
              <a:t> </a:t>
            </a:r>
            <a:r>
              <a:rPr lang="en-US" altLang="en-US" sz="4445"/>
              <a:t>крахмалсодержащих</a:t>
            </a:r>
            <a:r>
              <a:rPr lang="en-US" altLang="ru-RU" sz="4445"/>
              <a:t> </a:t>
            </a:r>
            <a:r>
              <a:rPr lang="en-US" altLang="en-US" sz="4445"/>
              <a:t>отваров</a:t>
            </a:r>
            <a:r>
              <a:rPr lang="en-US" altLang="ru-RU" sz="4445"/>
              <a:t> </a:t>
            </a:r>
            <a:r>
              <a:rPr lang="en-US" altLang="en-US" sz="4445"/>
              <a:t>гомеопатических</a:t>
            </a:r>
            <a:r>
              <a:rPr lang="en-US" altLang="ru-RU" sz="4445"/>
              <a:t> 1 </a:t>
            </a:r>
            <a:r>
              <a:rPr lang="en-US" altLang="en-US" sz="4445"/>
              <a:t>часть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 </a:t>
            </a:r>
            <a:r>
              <a:rPr lang="en-US" altLang="en-US" sz="4445"/>
              <a:t>заливают</a:t>
            </a:r>
            <a:r>
              <a:rPr lang="en-US" altLang="ru-RU" sz="4445"/>
              <a:t> 100 </a:t>
            </a:r>
            <a:r>
              <a:rPr lang="en-US" altLang="en-US" sz="4445"/>
              <a:t>частями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</a:t>
            </a:r>
            <a:r>
              <a:rPr lang="en-US" altLang="en-US" sz="4445"/>
              <a:t>при</a:t>
            </a:r>
            <a:r>
              <a:rPr lang="en-US" altLang="ru-RU" sz="4445"/>
              <a:t> </a:t>
            </a:r>
            <a:r>
              <a:rPr lang="en-US" altLang="en-US" sz="4445"/>
              <a:t>тех</a:t>
            </a:r>
            <a:r>
              <a:rPr lang="en-US" altLang="ru-RU" sz="4445"/>
              <a:t> </a:t>
            </a:r>
            <a:r>
              <a:rPr lang="en-US" altLang="en-US" sz="4445"/>
              <a:t>же</a:t>
            </a:r>
            <a:r>
              <a:rPr lang="en-US" altLang="ru-RU" sz="4445"/>
              <a:t> </a:t>
            </a:r>
            <a:r>
              <a:rPr lang="en-US" altLang="en-US" sz="4445"/>
              <a:t>условиях</a:t>
            </a:r>
            <a:r>
              <a:rPr lang="en-US" altLang="ru-RU" sz="4445"/>
              <a:t>, </a:t>
            </a:r>
            <a:r>
              <a:rPr lang="en-US" altLang="en-US" sz="4445"/>
              <a:t>как</a:t>
            </a:r>
            <a:r>
              <a:rPr lang="en-US" altLang="ru-RU" sz="4445"/>
              <a:t> </a:t>
            </a:r>
            <a:r>
              <a:rPr lang="en-US" altLang="en-US" sz="4445"/>
              <a:t>указано</a:t>
            </a:r>
            <a:r>
              <a:rPr lang="en-US" altLang="ru-RU" sz="4445"/>
              <a:t> </a:t>
            </a:r>
            <a:r>
              <a:rPr lang="en-US" altLang="en-US" sz="4445"/>
              <a:t>выше</a:t>
            </a:r>
            <a:r>
              <a:rPr lang="en-US" altLang="ru-RU" sz="4445"/>
              <a:t>. </a:t>
            </a:r>
            <a:r>
              <a:rPr lang="en-US" altLang="en-US" sz="4445"/>
              <a:t>В</a:t>
            </a:r>
            <a:r>
              <a:rPr lang="en-US" altLang="ru-RU" sz="4445"/>
              <a:t> </a:t>
            </a:r>
            <a:r>
              <a:rPr lang="en-US" altLang="en-US" sz="4445"/>
              <a:t>этом</a:t>
            </a:r>
            <a:r>
              <a:rPr lang="en-US" altLang="ru-RU" sz="4445"/>
              <a:t> </a:t>
            </a:r>
            <a:r>
              <a:rPr lang="en-US" altLang="en-US" sz="4445"/>
              <a:t>случае</a:t>
            </a:r>
            <a:r>
              <a:rPr lang="en-US" altLang="ru-RU" sz="4445"/>
              <a:t> </a:t>
            </a:r>
            <a:r>
              <a:rPr lang="en-US" altLang="en-US" sz="4445"/>
              <a:t>отвар</a:t>
            </a:r>
            <a:r>
              <a:rPr lang="en-US" altLang="ru-RU" sz="4445"/>
              <a:t> </a:t>
            </a:r>
            <a:r>
              <a:rPr lang="en-US" altLang="en-US" sz="4445"/>
              <a:t>гомеопатический</a:t>
            </a:r>
            <a:r>
              <a:rPr lang="en-US" altLang="ru-RU" sz="4445"/>
              <a:t> </a:t>
            </a:r>
            <a:r>
              <a:rPr lang="en-US" altLang="en-US" sz="4445"/>
              <a:t>соответствует</a:t>
            </a:r>
            <a:r>
              <a:rPr lang="en-US" altLang="ru-RU" sz="4445"/>
              <a:t> </a:t>
            </a:r>
            <a:r>
              <a:rPr lang="en-US" altLang="en-US" sz="4445"/>
              <a:t>второму</a:t>
            </a:r>
            <a:r>
              <a:rPr lang="en-US" altLang="ru-RU" sz="4445"/>
              <a:t> </a:t>
            </a:r>
            <a:r>
              <a:rPr lang="en-US" altLang="en-US" sz="4445"/>
              <a:t>десятичному</a:t>
            </a:r>
            <a:r>
              <a:rPr lang="en-US" altLang="ru-RU" sz="4445"/>
              <a:t> </a:t>
            </a:r>
            <a:r>
              <a:rPr lang="en-US" altLang="en-US" sz="4445"/>
              <a:t>разведению</a:t>
            </a:r>
            <a:r>
              <a:rPr lang="en-US" altLang="ru-RU" sz="4445"/>
              <a:t> (D2).</a:t>
            </a:r>
            <a:r>
              <a:rPr lang="en-US" altLang="en-US" sz="4445"/>
              <a:t>Отвары</a:t>
            </a:r>
            <a:r>
              <a:rPr lang="en-US" altLang="ru-RU" sz="4445"/>
              <a:t> </a:t>
            </a:r>
            <a:r>
              <a:rPr lang="en-US" altLang="en-US" sz="4445"/>
              <a:t>обычно</a:t>
            </a:r>
            <a:r>
              <a:rPr lang="en-US" altLang="ru-RU" sz="4445"/>
              <a:t> </a:t>
            </a:r>
            <a:r>
              <a:rPr lang="en-US" altLang="en-US" sz="4445"/>
              <a:t>обрабатываются</a:t>
            </a:r>
            <a:r>
              <a:rPr lang="en-US" altLang="ru-RU" sz="4445"/>
              <a:t> </a:t>
            </a:r>
            <a:r>
              <a:rPr lang="en-US" altLang="en-US" sz="4445"/>
              <a:t>немедленно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используются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производства</a:t>
            </a:r>
            <a:r>
              <a:rPr lang="en-US" altLang="ru-RU" sz="4445"/>
              <a:t> (</a:t>
            </a:r>
            <a:r>
              <a:rPr lang="en-US" altLang="en-US" sz="4445"/>
              <a:t>изготовления</a:t>
            </a:r>
            <a:r>
              <a:rPr lang="en-US" altLang="ru-RU" sz="4445"/>
              <a:t>) </a:t>
            </a:r>
            <a:r>
              <a:rPr lang="en-US" altLang="en-US" sz="4445"/>
              <a:t>растворов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инъекций</a:t>
            </a:r>
            <a:r>
              <a:rPr lang="en-US" altLang="ru-RU" sz="4445"/>
              <a:t> </a:t>
            </a:r>
            <a:r>
              <a:rPr lang="en-US" altLang="en-US" sz="4445"/>
              <a:t>гомеопатических</a:t>
            </a:r>
            <a:r>
              <a:rPr lang="en-US" altLang="ru-RU" sz="4445"/>
              <a:t>, </a:t>
            </a:r>
            <a:r>
              <a:rPr lang="en-US" altLang="en-US" sz="4445"/>
              <a:t>капель</a:t>
            </a:r>
            <a:r>
              <a:rPr lang="en-US" altLang="ru-RU" sz="4445"/>
              <a:t> </a:t>
            </a:r>
            <a:r>
              <a:rPr lang="en-US" altLang="en-US" sz="4445"/>
              <a:t>глазных</a:t>
            </a:r>
            <a:r>
              <a:rPr lang="en-US" altLang="ru-RU" sz="4445"/>
              <a:t> </a:t>
            </a:r>
            <a:r>
              <a:rPr lang="en-US" altLang="en-US" sz="4445"/>
              <a:t>гомеопатических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смесей</a:t>
            </a:r>
            <a:r>
              <a:rPr lang="en-US" altLang="ru-RU" sz="4445"/>
              <a:t> </a:t>
            </a:r>
            <a:r>
              <a:rPr lang="en-US" altLang="en-US" sz="4445"/>
              <a:t>гомеопатических</a:t>
            </a:r>
            <a:r>
              <a:rPr lang="en-US" altLang="ru-RU" sz="4445"/>
              <a:t>.</a:t>
            </a:r>
            <a:endParaRPr lang="en-US" altLang="ru-RU" sz="4445"/>
          </a:p>
          <a:p>
            <a:pPr marL="0" indent="0">
              <a:buNone/>
            </a:pPr>
            <a:r>
              <a:rPr lang="en-US" altLang="en-US" sz="4445"/>
              <a:t>Метод</a:t>
            </a:r>
            <a:r>
              <a:rPr lang="en-US" altLang="ru-RU" sz="4445"/>
              <a:t> 2</a:t>
            </a:r>
            <a:r>
              <a:rPr lang="ru-RU" altLang="en-US" sz="4445"/>
              <a:t>.</a:t>
            </a:r>
            <a:r>
              <a:rPr lang="en-US" altLang="en-US" sz="4445"/>
              <a:t>Отвары</a:t>
            </a:r>
            <a:r>
              <a:rPr lang="en-US" altLang="ru-RU" sz="4445"/>
              <a:t> </a:t>
            </a:r>
            <a:r>
              <a:rPr lang="en-US" altLang="en-US" sz="4445"/>
              <a:t>гомеопатические</a:t>
            </a:r>
            <a:r>
              <a:rPr lang="en-US" altLang="ru-RU" sz="4445"/>
              <a:t> </a:t>
            </a:r>
            <a:r>
              <a:rPr lang="en-US" altLang="en-US" sz="4445"/>
              <a:t>из</a:t>
            </a:r>
            <a:r>
              <a:rPr lang="en-US" altLang="ru-RU" sz="4445"/>
              <a:t> </a:t>
            </a:r>
            <a:r>
              <a:rPr lang="en-US" altLang="en-US" sz="4445"/>
              <a:t>свежего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ru-RU" altLang="en-US" sz="4445"/>
              <a:t>.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получения</a:t>
            </a:r>
            <a:r>
              <a:rPr lang="en-US" altLang="ru-RU" sz="4445"/>
              <a:t> </a:t>
            </a:r>
            <a:r>
              <a:rPr lang="en-US" altLang="en-US" sz="4445"/>
              <a:t>отвара</a:t>
            </a:r>
            <a:r>
              <a:rPr lang="en-US" altLang="ru-RU" sz="4445"/>
              <a:t> </a:t>
            </a:r>
            <a:r>
              <a:rPr lang="en-US" altLang="en-US" sz="4445"/>
              <a:t>гомеопатического</a:t>
            </a:r>
            <a:r>
              <a:rPr lang="en-US" altLang="ru-RU" sz="4445"/>
              <a:t> </a:t>
            </a:r>
            <a:r>
              <a:rPr lang="en-US" altLang="en-US" sz="4445"/>
              <a:t>из</a:t>
            </a:r>
            <a:r>
              <a:rPr lang="en-US" altLang="ru-RU" sz="4445"/>
              <a:t> </a:t>
            </a:r>
            <a:r>
              <a:rPr lang="en-US" altLang="en-US" sz="4445"/>
              <a:t>свежего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 </a:t>
            </a:r>
            <a:r>
              <a:rPr lang="en-US" altLang="en-US" sz="4445"/>
              <a:t>вначале</a:t>
            </a:r>
            <a:r>
              <a:rPr lang="en-US" altLang="ru-RU" sz="4445"/>
              <a:t> </a:t>
            </a:r>
            <a:r>
              <a:rPr lang="en-US" altLang="en-US" sz="4445"/>
              <a:t>проводят</a:t>
            </a:r>
            <a:r>
              <a:rPr lang="en-US" altLang="ru-RU" sz="4445"/>
              <a:t> </a:t>
            </a:r>
            <a:r>
              <a:rPr lang="en-US" altLang="en-US" sz="4445"/>
              <a:t>определение</a:t>
            </a:r>
            <a:r>
              <a:rPr lang="en-US" altLang="ru-RU" sz="4445"/>
              <a:t> </a:t>
            </a:r>
            <a:r>
              <a:rPr lang="en-US" altLang="en-US" sz="4445"/>
              <a:t>влажности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 </a:t>
            </a:r>
            <a:r>
              <a:rPr lang="en-US" altLang="en-US" sz="4445"/>
              <a:t>в</a:t>
            </a:r>
            <a:r>
              <a:rPr lang="en-US" altLang="ru-RU" sz="4445"/>
              <a:t> </a:t>
            </a:r>
            <a:r>
              <a:rPr lang="en-US" altLang="en-US" sz="4445"/>
              <a:t>соответствии</a:t>
            </a:r>
            <a:r>
              <a:rPr lang="en-US" altLang="ru-RU" sz="4445"/>
              <a:t> </a:t>
            </a:r>
            <a:r>
              <a:rPr lang="en-US" altLang="en-US" sz="4445"/>
              <a:t>с</a:t>
            </a:r>
            <a:r>
              <a:rPr lang="en-US" altLang="ru-RU" sz="4445"/>
              <a:t> </a:t>
            </a:r>
            <a:r>
              <a:rPr lang="en-US" altLang="en-US" sz="4445"/>
              <a:t>ОФС</a:t>
            </a:r>
            <a:r>
              <a:rPr lang="en-US" altLang="ru-RU" sz="4445"/>
              <a:t> </a:t>
            </a:r>
            <a:r>
              <a:rPr lang="" altLang="en-US" sz="4445"/>
              <a:t>«</a:t>
            </a:r>
            <a:r>
              <a:rPr lang="en-US" altLang="en-US" sz="4445"/>
              <a:t>Определение</a:t>
            </a:r>
            <a:r>
              <a:rPr lang="en-US" altLang="ru-RU" sz="4445"/>
              <a:t> </a:t>
            </a:r>
            <a:r>
              <a:rPr lang="en-US" altLang="en-US" sz="4445"/>
              <a:t>влажности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лекарственных</a:t>
            </a:r>
            <a:r>
              <a:rPr lang="en-US" altLang="ru-RU" sz="4445"/>
              <a:t> </a:t>
            </a:r>
            <a:r>
              <a:rPr lang="en-US" altLang="en-US" sz="4445"/>
              <a:t>средств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происхождения</a:t>
            </a:r>
            <a:r>
              <a:rPr lang="" altLang="en-US" sz="4445"/>
              <a:t>»</a:t>
            </a:r>
            <a:r>
              <a:rPr lang="en-US" altLang="ru-RU" sz="4445"/>
              <a:t>.</a:t>
            </a:r>
            <a:r>
              <a:rPr lang="en-US" altLang="en-US" sz="4445"/>
              <a:t>Количество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(</a:t>
            </a:r>
            <a:r>
              <a:rPr lang="en-US" altLang="en-US" sz="4445"/>
              <a:t>Х</a:t>
            </a:r>
            <a:r>
              <a:rPr lang="en-US" altLang="ru-RU" sz="4445"/>
              <a:t>, </a:t>
            </a:r>
            <a:r>
              <a:rPr lang="en-US" altLang="en-US" sz="4445"/>
              <a:t>кг</a:t>
            </a:r>
            <a:r>
              <a:rPr lang="en-US" altLang="ru-RU" sz="4445"/>
              <a:t>), </a:t>
            </a:r>
            <a:r>
              <a:rPr lang="en-US" altLang="en-US" sz="4445"/>
              <a:t>необходимое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получения</a:t>
            </a:r>
            <a:r>
              <a:rPr lang="en-US" altLang="ru-RU" sz="4445"/>
              <a:t> </a:t>
            </a:r>
            <a:r>
              <a:rPr lang="en-US" altLang="en-US" sz="4445"/>
              <a:t>водных</a:t>
            </a:r>
            <a:r>
              <a:rPr lang="en-US" altLang="ru-RU" sz="4445"/>
              <a:t> </a:t>
            </a:r>
            <a:r>
              <a:rPr lang="en-US" altLang="en-US" sz="4445"/>
              <a:t>извлечений</a:t>
            </a:r>
            <a:r>
              <a:rPr lang="en-US" altLang="ru-RU" sz="4445"/>
              <a:t>, </a:t>
            </a:r>
            <a:r>
              <a:rPr lang="en-US" altLang="en-US" sz="4445"/>
              <a:t>вычисляют</a:t>
            </a:r>
            <a:r>
              <a:rPr lang="en-US" altLang="ru-RU" sz="4445"/>
              <a:t> </a:t>
            </a:r>
            <a:r>
              <a:rPr lang="en-US" altLang="en-US" sz="4445"/>
              <a:t>по</a:t>
            </a:r>
            <a:r>
              <a:rPr lang="en-US" altLang="ru-RU" sz="4445"/>
              <a:t> </a:t>
            </a:r>
            <a:r>
              <a:rPr lang="en-US" altLang="en-US" sz="4445"/>
              <a:t>формуле</a:t>
            </a:r>
            <a:r>
              <a:rPr lang="en-US" altLang="ru-RU" sz="4445"/>
              <a:t>:</a:t>
            </a:r>
            <a:endParaRPr lang="en-US" altLang="ru-RU" sz="4445"/>
          </a:p>
          <a:p>
            <a:pPr marL="0" indent="0">
              <a:buNone/>
            </a:pPr>
            <a:endParaRPr lang="en-US" altLang="ru-RU" sz="4445"/>
          </a:p>
          <a:p>
            <a:pPr marL="0" indent="0">
              <a:buNone/>
            </a:pPr>
            <a:endParaRPr lang="en-US" altLang="ru-RU" sz="4445"/>
          </a:p>
          <a:p>
            <a:pPr marL="0" indent="0">
              <a:buNone/>
            </a:pPr>
            <a:r>
              <a:rPr lang="ru-RU" altLang="en-US" sz="4445"/>
              <a:t>где </a:t>
            </a:r>
            <a:r>
              <a:rPr lang="en-US" altLang="ru-RU" sz="4445"/>
              <a:t>m-</a:t>
            </a:r>
            <a:r>
              <a:rPr lang="en-US" altLang="en-US" sz="4445"/>
              <a:t>масса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, </a:t>
            </a:r>
            <a:r>
              <a:rPr lang="en-US" altLang="en-US" sz="4445"/>
              <a:t>кг</a:t>
            </a:r>
            <a:r>
              <a:rPr lang="en-US" altLang="ru-RU" sz="4445"/>
              <a:t>;</a:t>
            </a:r>
            <a:endParaRPr lang="en-US" altLang="ru-RU" sz="4445"/>
          </a:p>
          <a:p>
            <a:pPr marL="0" indent="0">
              <a:buNone/>
            </a:pPr>
            <a:r>
              <a:rPr lang="en-US" altLang="ru-RU" sz="4445"/>
              <a:t>W-</a:t>
            </a:r>
            <a:r>
              <a:rPr lang="en-US" altLang="en-US" sz="4445"/>
              <a:t>влажность</a:t>
            </a:r>
            <a:r>
              <a:rPr lang="en-US" altLang="ru-RU" sz="4445"/>
              <a:t> </a:t>
            </a:r>
            <a:r>
              <a:rPr lang="en-US" altLang="en-US" sz="4445"/>
              <a:t>лекарственного</a:t>
            </a:r>
            <a:r>
              <a:rPr lang="en-US" altLang="ru-RU" sz="4445"/>
              <a:t> </a:t>
            </a:r>
            <a:r>
              <a:rPr lang="en-US" altLang="en-US" sz="4445"/>
              <a:t>растительного</a:t>
            </a:r>
            <a:r>
              <a:rPr lang="en-US" altLang="ru-RU" sz="4445"/>
              <a:t> </a:t>
            </a:r>
            <a:r>
              <a:rPr lang="en-US" altLang="en-US" sz="4445"/>
              <a:t>сырья</a:t>
            </a:r>
            <a:r>
              <a:rPr lang="en-US" altLang="ru-RU" sz="4445"/>
              <a:t>, %.</a:t>
            </a:r>
            <a:endParaRPr lang="en-US" altLang="ru-RU" sz="4445"/>
          </a:p>
          <a:p>
            <a:pPr marL="0" indent="0">
              <a:buNone/>
            </a:pPr>
            <a:r>
              <a:rPr lang="en-US" altLang="en-US" sz="4445"/>
              <a:t>Рассчитанным</a:t>
            </a:r>
            <a:r>
              <a:rPr lang="en-US" altLang="ru-RU" sz="4445"/>
              <a:t> </a:t>
            </a:r>
            <a:r>
              <a:rPr lang="en-US" altLang="en-US" sz="4445"/>
              <a:t>количеством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, </a:t>
            </a:r>
            <a:r>
              <a:rPr lang="en-US" altLang="en-US" sz="4445"/>
              <a:t>нагретым</a:t>
            </a:r>
            <a:r>
              <a:rPr lang="en-US" altLang="ru-RU" sz="4445"/>
              <a:t> </a:t>
            </a:r>
            <a:r>
              <a:rPr lang="en-US" altLang="en-US" sz="4445"/>
              <a:t>до</a:t>
            </a:r>
            <a:r>
              <a:rPr lang="en-US" altLang="ru-RU" sz="4445"/>
              <a:t> </a:t>
            </a:r>
            <a:r>
              <a:rPr lang="en-US" altLang="en-US" sz="4445"/>
              <a:t>температуры</a:t>
            </a:r>
            <a:r>
              <a:rPr lang="en-US" altLang="ru-RU" sz="4445"/>
              <a:t> </a:t>
            </a:r>
            <a:r>
              <a:rPr lang="en-US" altLang="en-US" sz="4445"/>
              <a:t>выше</a:t>
            </a:r>
            <a:r>
              <a:rPr lang="en-US" altLang="ru-RU" sz="4445"/>
              <a:t> 90 </a:t>
            </a:r>
            <a:r>
              <a:rPr lang="en-US" altLang="en-US" sz="4445"/>
              <a:t>оС</a:t>
            </a:r>
            <a:r>
              <a:rPr lang="en-US" altLang="ru-RU" sz="4445"/>
              <a:t>, </a:t>
            </a:r>
            <a:r>
              <a:rPr lang="en-US" altLang="en-US" sz="4445"/>
              <a:t>заливают</a:t>
            </a:r>
            <a:r>
              <a:rPr lang="en-US" altLang="ru-RU" sz="4445"/>
              <a:t> </a:t>
            </a:r>
            <a:r>
              <a:rPr lang="en-US" altLang="en-US" sz="4445"/>
              <a:t>измельчённое</a:t>
            </a:r>
            <a:r>
              <a:rPr lang="en-US" altLang="ru-RU" sz="4445"/>
              <a:t> </a:t>
            </a:r>
            <a:r>
              <a:rPr lang="en-US" altLang="en-US" sz="4445"/>
              <a:t>лекарственное</a:t>
            </a:r>
            <a:r>
              <a:rPr lang="en-US" altLang="ru-RU" sz="4445"/>
              <a:t> </a:t>
            </a:r>
            <a:r>
              <a:rPr lang="en-US" altLang="en-US" sz="4445"/>
              <a:t>растительное</a:t>
            </a:r>
            <a:r>
              <a:rPr lang="en-US" altLang="ru-RU" sz="4445"/>
              <a:t> </a:t>
            </a:r>
            <a:r>
              <a:rPr lang="en-US" altLang="en-US" sz="4445"/>
              <a:t>сырьё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настаивают</a:t>
            </a:r>
            <a:r>
              <a:rPr lang="en-US" altLang="ru-RU" sz="4445"/>
              <a:t> </a:t>
            </a:r>
            <a:r>
              <a:rPr lang="en-US" altLang="en-US" sz="4445"/>
              <a:t>при</a:t>
            </a:r>
            <a:r>
              <a:rPr lang="en-US" altLang="ru-RU" sz="4445"/>
              <a:t> </a:t>
            </a:r>
            <a:r>
              <a:rPr lang="en-US" altLang="en-US" sz="4445"/>
              <a:t>этой</a:t>
            </a:r>
            <a:r>
              <a:rPr lang="en-US" altLang="ru-RU" sz="4445"/>
              <a:t> </a:t>
            </a:r>
            <a:r>
              <a:rPr lang="en-US" altLang="en-US" sz="4445"/>
              <a:t>температуре</a:t>
            </a:r>
            <a:r>
              <a:rPr lang="en-US" altLang="ru-RU" sz="4445"/>
              <a:t> </a:t>
            </a:r>
            <a:r>
              <a:rPr lang="en-US" altLang="en-US" sz="4445"/>
              <a:t>в</a:t>
            </a:r>
            <a:r>
              <a:rPr lang="en-US" altLang="ru-RU" sz="4445"/>
              <a:t> </a:t>
            </a:r>
            <a:r>
              <a:rPr lang="en-US" altLang="en-US" sz="4445"/>
              <a:t>колбе</a:t>
            </a:r>
            <a:r>
              <a:rPr lang="en-US" altLang="ru-RU" sz="4445"/>
              <a:t> </a:t>
            </a:r>
            <a:r>
              <a:rPr lang="en-US" altLang="en-US" sz="4445"/>
              <a:t>с</a:t>
            </a:r>
            <a:r>
              <a:rPr lang="en-US" altLang="ru-RU" sz="4445"/>
              <a:t> </a:t>
            </a:r>
            <a:r>
              <a:rPr lang="en-US" altLang="en-US" sz="4445"/>
              <a:t>обратным</a:t>
            </a:r>
            <a:r>
              <a:rPr lang="en-US" altLang="ru-RU" sz="4445"/>
              <a:t> </a:t>
            </a:r>
            <a:r>
              <a:rPr lang="en-US" altLang="en-US" sz="4445"/>
              <a:t>холодильником</a:t>
            </a:r>
            <a:r>
              <a:rPr lang="en-US" altLang="ru-RU" sz="4445"/>
              <a:t> </a:t>
            </a:r>
            <a:r>
              <a:rPr lang="en-US" altLang="en-US" sz="4445"/>
              <a:t>на</a:t>
            </a:r>
            <a:r>
              <a:rPr lang="en-US" altLang="ru-RU" sz="4445"/>
              <a:t> </a:t>
            </a:r>
            <a:r>
              <a:rPr lang="en-US" altLang="en-US" sz="4445"/>
              <a:t>водяной</a:t>
            </a:r>
            <a:r>
              <a:rPr lang="en-US" altLang="ru-RU" sz="4445"/>
              <a:t> </a:t>
            </a:r>
            <a:r>
              <a:rPr lang="en-US" altLang="en-US" sz="4445"/>
              <a:t>бане</a:t>
            </a:r>
            <a:r>
              <a:rPr lang="en-US" altLang="ru-RU" sz="4445"/>
              <a:t> </a:t>
            </a:r>
            <a:r>
              <a:rPr lang="en-US" altLang="en-US" sz="4445"/>
              <a:t>в</a:t>
            </a:r>
            <a:r>
              <a:rPr lang="en-US" altLang="ru-RU" sz="4445"/>
              <a:t> </a:t>
            </a:r>
            <a:r>
              <a:rPr lang="en-US" altLang="en-US" sz="4445"/>
              <a:t>течение</a:t>
            </a:r>
            <a:r>
              <a:rPr lang="en-US" altLang="ru-RU" sz="4445"/>
              <a:t> 30 </a:t>
            </a:r>
            <a:r>
              <a:rPr lang="en-US" altLang="en-US" sz="4445"/>
              <a:t>мин</a:t>
            </a:r>
            <a:r>
              <a:rPr lang="en-US" altLang="ru-RU" sz="4445"/>
              <a:t>, </a:t>
            </a:r>
            <a:r>
              <a:rPr lang="en-US" altLang="en-US" sz="4445"/>
              <a:t>периодически</a:t>
            </a:r>
            <a:r>
              <a:rPr lang="en-US" altLang="ru-RU" sz="4445"/>
              <a:t> </a:t>
            </a:r>
            <a:r>
              <a:rPr lang="en-US" altLang="en-US" sz="4445"/>
              <a:t>помешивая</a:t>
            </a:r>
            <a:r>
              <a:rPr lang="en-US" altLang="ru-RU" sz="4445"/>
              <a:t>. </a:t>
            </a:r>
            <a:r>
              <a:rPr lang="en-US" altLang="en-US" sz="4445"/>
              <a:t>Затем</a:t>
            </a:r>
            <a:r>
              <a:rPr lang="en-US" altLang="ru-RU" sz="4445"/>
              <a:t> </a:t>
            </a:r>
            <a:r>
              <a:rPr lang="en-US" altLang="en-US" sz="4445"/>
              <a:t>фильтруют</a:t>
            </a:r>
            <a:r>
              <a:rPr lang="en-US" altLang="ru-RU" sz="4445"/>
              <a:t>, </a:t>
            </a:r>
            <a:r>
              <a:rPr lang="en-US" altLang="en-US" sz="4445"/>
              <a:t>используя</a:t>
            </a:r>
            <a:r>
              <a:rPr lang="en-US" altLang="ru-RU" sz="4445"/>
              <a:t> </a:t>
            </a:r>
            <a:r>
              <a:rPr lang="en-US" altLang="en-US" sz="4445"/>
              <a:t>стерильную</a:t>
            </a:r>
            <a:r>
              <a:rPr lang="en-US" altLang="ru-RU" sz="4445"/>
              <a:t> </a:t>
            </a:r>
            <a:r>
              <a:rPr lang="en-US" altLang="en-US" sz="4445"/>
              <a:t>ткань</a:t>
            </a:r>
            <a:r>
              <a:rPr lang="en-US" altLang="ru-RU" sz="4445"/>
              <a:t>.</a:t>
            </a:r>
            <a:r>
              <a:rPr lang="en-US" altLang="en-US" sz="4445"/>
              <a:t>Первое</a:t>
            </a:r>
            <a:r>
              <a:rPr lang="en-US" altLang="ru-RU" sz="4445"/>
              <a:t> </a:t>
            </a:r>
            <a:r>
              <a:rPr lang="en-US" altLang="en-US" sz="4445"/>
              <a:t>десятичное</a:t>
            </a:r>
            <a:r>
              <a:rPr lang="en-US" altLang="ru-RU" sz="4445"/>
              <a:t> </a:t>
            </a:r>
            <a:r>
              <a:rPr lang="en-US" altLang="en-US" sz="4445"/>
              <a:t>разведение</a:t>
            </a:r>
            <a:r>
              <a:rPr lang="en-US" altLang="ru-RU" sz="4445"/>
              <a:t> (D1) </a:t>
            </a:r>
            <a:r>
              <a:rPr lang="en-US" altLang="en-US" sz="4445"/>
              <a:t>производят</a:t>
            </a:r>
            <a:r>
              <a:rPr lang="en-US" altLang="ru-RU" sz="4445"/>
              <a:t> (</a:t>
            </a:r>
            <a:r>
              <a:rPr lang="en-US" altLang="en-US" sz="4445"/>
              <a:t>изготавливают</a:t>
            </a:r>
            <a:r>
              <a:rPr lang="en-US" altLang="ru-RU" sz="4445"/>
              <a:t>) </a:t>
            </a:r>
            <a:r>
              <a:rPr lang="en-US" altLang="en-US" sz="4445"/>
              <a:t>из</a:t>
            </a:r>
            <a:r>
              <a:rPr lang="en-US" altLang="ru-RU" sz="4445"/>
              <a:t> 3 </a:t>
            </a:r>
            <a:r>
              <a:rPr lang="en-US" altLang="en-US" sz="4445"/>
              <a:t>частей</a:t>
            </a:r>
            <a:r>
              <a:rPr lang="en-US" altLang="ru-RU" sz="4445"/>
              <a:t> </a:t>
            </a:r>
            <a:r>
              <a:rPr lang="en-US" altLang="en-US" sz="4445"/>
              <a:t>отвара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7 </a:t>
            </a:r>
            <a:r>
              <a:rPr lang="en-US" altLang="en-US" sz="4445"/>
              <a:t>частей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инъекций</a:t>
            </a:r>
            <a:r>
              <a:rPr lang="en-US" altLang="ru-RU" sz="4445"/>
              <a:t>.</a:t>
            </a:r>
            <a:r>
              <a:rPr lang="en-US" altLang="en-US" sz="4445"/>
              <a:t>Второе</a:t>
            </a:r>
            <a:r>
              <a:rPr lang="en-US" altLang="ru-RU" sz="4445"/>
              <a:t> </a:t>
            </a:r>
            <a:r>
              <a:rPr lang="en-US" altLang="en-US" sz="4445"/>
              <a:t>десятичное</a:t>
            </a:r>
            <a:r>
              <a:rPr lang="en-US" altLang="ru-RU" sz="4445"/>
              <a:t> </a:t>
            </a:r>
            <a:r>
              <a:rPr lang="en-US" altLang="en-US" sz="4445"/>
              <a:t>разведение</a:t>
            </a:r>
            <a:r>
              <a:rPr lang="en-US" altLang="ru-RU" sz="4445"/>
              <a:t> (D2) </a:t>
            </a:r>
            <a:r>
              <a:rPr lang="en-US" altLang="en-US" sz="4445"/>
              <a:t>производят</a:t>
            </a:r>
            <a:r>
              <a:rPr lang="en-US" altLang="ru-RU" sz="4445"/>
              <a:t> (</a:t>
            </a:r>
            <a:r>
              <a:rPr lang="en-US" altLang="en-US" sz="4445"/>
              <a:t>изготавливают</a:t>
            </a:r>
            <a:r>
              <a:rPr lang="en-US" altLang="ru-RU" sz="4445"/>
              <a:t>) </a:t>
            </a:r>
            <a:r>
              <a:rPr lang="en-US" altLang="en-US" sz="4445"/>
              <a:t>из</a:t>
            </a:r>
            <a:r>
              <a:rPr lang="en-US" altLang="ru-RU" sz="4445"/>
              <a:t> 1 </a:t>
            </a:r>
            <a:r>
              <a:rPr lang="en-US" altLang="en-US" sz="4445"/>
              <a:t>части</a:t>
            </a:r>
            <a:r>
              <a:rPr lang="en-US" altLang="ru-RU" sz="4445"/>
              <a:t> </a:t>
            </a:r>
            <a:r>
              <a:rPr lang="en-US" altLang="en-US" sz="4445"/>
              <a:t>отвара</a:t>
            </a:r>
            <a:r>
              <a:rPr lang="en-US" altLang="ru-RU" sz="4445"/>
              <a:t> (D1) </a:t>
            </a:r>
            <a:r>
              <a:rPr lang="en-US" altLang="en-US" sz="4445"/>
              <a:t>и</a:t>
            </a:r>
            <a:r>
              <a:rPr lang="en-US" altLang="ru-RU" sz="4445"/>
              <a:t> 9 </a:t>
            </a:r>
            <a:r>
              <a:rPr lang="en-US" altLang="en-US" sz="4445"/>
              <a:t>частей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инъекций</a:t>
            </a:r>
            <a:r>
              <a:rPr lang="en-US" altLang="ru-RU" sz="4445"/>
              <a:t>.</a:t>
            </a:r>
            <a:r>
              <a:rPr lang="en-US" altLang="en-US" sz="4445"/>
              <a:t>оследующие</a:t>
            </a:r>
            <a:r>
              <a:rPr lang="en-US" altLang="ru-RU" sz="4445"/>
              <a:t> </a:t>
            </a:r>
            <a:r>
              <a:rPr lang="en-US" altLang="en-US" sz="4445"/>
              <a:t>разведения</a:t>
            </a:r>
            <a:r>
              <a:rPr lang="en-US" altLang="ru-RU" sz="4445"/>
              <a:t> </a:t>
            </a:r>
            <a:r>
              <a:rPr lang="en-US" altLang="en-US" sz="4445"/>
              <a:t>получают</a:t>
            </a:r>
            <a:r>
              <a:rPr lang="en-US" altLang="ru-RU" sz="4445"/>
              <a:t> </a:t>
            </a:r>
            <a:r>
              <a:rPr lang="en-US" altLang="en-US" sz="4445"/>
              <a:t>из</a:t>
            </a:r>
            <a:r>
              <a:rPr lang="en-US" altLang="ru-RU" sz="4445"/>
              <a:t> </a:t>
            </a:r>
            <a:r>
              <a:rPr lang="en-US" altLang="en-US" sz="4445"/>
              <a:t>одной</a:t>
            </a:r>
            <a:r>
              <a:rPr lang="en-US" altLang="ru-RU" sz="4445"/>
              <a:t> </a:t>
            </a:r>
            <a:r>
              <a:rPr lang="en-US" altLang="en-US" sz="4445"/>
              <a:t>части</a:t>
            </a:r>
            <a:r>
              <a:rPr lang="en-US" altLang="ru-RU" sz="4445"/>
              <a:t> </a:t>
            </a:r>
            <a:r>
              <a:rPr lang="en-US" altLang="en-US" sz="4445"/>
              <a:t>предыдущего</a:t>
            </a:r>
            <a:r>
              <a:rPr lang="en-US" altLang="ru-RU" sz="4445"/>
              <a:t> </a:t>
            </a:r>
            <a:r>
              <a:rPr lang="en-US" altLang="en-US" sz="4445"/>
              <a:t>разведения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9 </a:t>
            </a:r>
            <a:r>
              <a:rPr lang="en-US" altLang="en-US" sz="4445"/>
              <a:t>частей</a:t>
            </a:r>
            <a:r>
              <a:rPr lang="en-US" altLang="ru-RU" sz="4445"/>
              <a:t> </a:t>
            </a:r>
            <a:r>
              <a:rPr lang="en-US" altLang="en-US" sz="4445"/>
              <a:t>воды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инъекций</a:t>
            </a:r>
            <a:r>
              <a:rPr lang="en-US" altLang="ru-RU" sz="4445"/>
              <a:t>.</a:t>
            </a:r>
            <a:r>
              <a:rPr lang="en-US" altLang="en-US" sz="4445"/>
              <a:t>Отвары</a:t>
            </a:r>
            <a:r>
              <a:rPr lang="en-US" altLang="ru-RU" sz="4445"/>
              <a:t> </a:t>
            </a:r>
            <a:r>
              <a:rPr lang="en-US" altLang="en-US" sz="4445"/>
              <a:t>гомеопатические</a:t>
            </a:r>
            <a:r>
              <a:rPr lang="en-US" altLang="ru-RU" sz="4445"/>
              <a:t> </a:t>
            </a:r>
            <a:r>
              <a:rPr lang="en-US" altLang="en-US" sz="4445"/>
              <a:t>обычно</a:t>
            </a:r>
            <a:r>
              <a:rPr lang="en-US" altLang="ru-RU" sz="4445"/>
              <a:t> </a:t>
            </a:r>
            <a:r>
              <a:rPr lang="en-US" altLang="en-US" sz="4445"/>
              <a:t>обрабатываются</a:t>
            </a:r>
            <a:r>
              <a:rPr lang="en-US" altLang="ru-RU" sz="4445"/>
              <a:t> </a:t>
            </a:r>
            <a:r>
              <a:rPr lang="en-US" altLang="en-US" sz="4445"/>
              <a:t>немедленно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используются</a:t>
            </a:r>
            <a:r>
              <a:rPr lang="en-US" altLang="ru-RU" sz="4445"/>
              <a:t> </a:t>
            </a:r>
            <a:r>
              <a:rPr lang="en-US" altLang="en-US" sz="4445"/>
              <a:t>только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изготовления</a:t>
            </a:r>
            <a:r>
              <a:rPr lang="en-US" altLang="ru-RU" sz="4445"/>
              <a:t> </a:t>
            </a:r>
            <a:r>
              <a:rPr lang="en-US" altLang="en-US" sz="4445"/>
              <a:t>растворов</a:t>
            </a:r>
            <a:r>
              <a:rPr lang="en-US" altLang="ru-RU" sz="4445"/>
              <a:t> </a:t>
            </a:r>
            <a:r>
              <a:rPr lang="en-US" altLang="en-US" sz="4445"/>
              <a:t>для</a:t>
            </a:r>
            <a:r>
              <a:rPr lang="en-US" altLang="ru-RU" sz="4445"/>
              <a:t> </a:t>
            </a:r>
            <a:r>
              <a:rPr lang="en-US" altLang="en-US" sz="4445"/>
              <a:t>инъекций</a:t>
            </a:r>
            <a:r>
              <a:rPr lang="en-US" altLang="ru-RU" sz="4445"/>
              <a:t> </a:t>
            </a:r>
            <a:r>
              <a:rPr lang="en-US" altLang="en-US" sz="4445"/>
              <a:t>гомеопатических</a:t>
            </a:r>
            <a:r>
              <a:rPr lang="en-US" altLang="ru-RU" sz="4445"/>
              <a:t> </a:t>
            </a:r>
            <a:r>
              <a:rPr lang="en-US" altLang="en-US" sz="4445"/>
              <a:t>и</a:t>
            </a:r>
            <a:r>
              <a:rPr lang="en-US" altLang="ru-RU" sz="4445"/>
              <a:t> </a:t>
            </a:r>
            <a:r>
              <a:rPr lang="en-US" altLang="en-US" sz="4445"/>
              <a:t>капель</a:t>
            </a:r>
            <a:r>
              <a:rPr lang="en-US" altLang="ru-RU" sz="4445"/>
              <a:t> </a:t>
            </a:r>
            <a:r>
              <a:rPr lang="en-US" altLang="en-US" sz="4445"/>
              <a:t>глазных</a:t>
            </a:r>
            <a:r>
              <a:rPr lang="en-US" altLang="ru-RU" sz="4445"/>
              <a:t> </a:t>
            </a:r>
            <a:r>
              <a:rPr lang="en-US" altLang="en-US" sz="4445"/>
              <a:t>гомеопатических</a:t>
            </a:r>
            <a:r>
              <a:rPr lang="en-US" altLang="ru-RU" sz="4445"/>
              <a:t>.</a:t>
            </a:r>
            <a:endParaRPr lang="en-US" altLang="ru-RU" sz="4445"/>
          </a:p>
          <a:p>
            <a:pPr marL="0" indent="0">
              <a:buNone/>
            </a:pPr>
            <a:endParaRPr lang="en-US" altLang="ru-RU" sz="4445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r>
              <a:rPr lang="en-US" altLang="ru-RU"/>
              <a:t> </a:t>
            </a:r>
            <a:endParaRPr lang="en-US" altLang="ru-RU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endParaRPr lang="en-US" altLang="ru-RU"/>
          </a:p>
        </p:txBody>
      </p:sp>
      <p:pic>
        <p:nvPicPr>
          <p:cNvPr id="5" name="Замещающее содержимое 4" descr="форм"/>
          <p:cNvPicPr>
            <a:picLocks noChangeAspect="1"/>
          </p:cNvPicPr>
          <p:nvPr>
            <p:ph sz="half" idx="14"/>
          </p:nvPr>
        </p:nvPicPr>
        <p:blipFill>
          <a:blip r:embed="rId1"/>
          <a:stretch>
            <a:fillRect/>
          </a:stretch>
        </p:blipFill>
        <p:spPr>
          <a:xfrm>
            <a:off x="5824855" y="3429000"/>
            <a:ext cx="1108710" cy="4381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ru-RU"/>
              <a:t>настои и твары</a:t>
            </a:r>
            <a:endParaRPr lang="ru-RU" altLang="ru-RU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6665" y="290830"/>
            <a:ext cx="9385300" cy="6339205"/>
          </a:xfrm>
        </p:spPr>
        <p:txBody>
          <a:bodyPr>
            <a:normAutofit fontScale="25000"/>
          </a:bodyPr>
          <a:p>
            <a:pPr marL="0" indent="0">
              <a:buNone/>
            </a:pPr>
            <a:r>
              <a:rPr lang="en-US" altLang="en-US" sz="4000"/>
              <a:t>Метод</a:t>
            </a:r>
            <a:r>
              <a:rPr lang="en-US" altLang="ru-RU" sz="4000"/>
              <a:t> 3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Настои</a:t>
            </a:r>
            <a:r>
              <a:rPr lang="en-US" altLang="ru-RU" sz="4000"/>
              <a:t> </a:t>
            </a:r>
            <a:r>
              <a:rPr lang="en-US" altLang="en-US" sz="4000"/>
              <a:t>гомеопатические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</a:t>
            </a:r>
            <a:r>
              <a:rPr lang="en-US" altLang="en-US" sz="4000"/>
              <a:t>высушенного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ru-RU" altLang="en-US" sz="4000"/>
              <a:t>.</a:t>
            </a:r>
            <a:r>
              <a:rPr lang="en-US" altLang="en-US" sz="4000"/>
              <a:t>Настои</a:t>
            </a:r>
            <a:r>
              <a:rPr lang="en-US" altLang="ru-RU" sz="4000"/>
              <a:t> </a:t>
            </a:r>
            <a:r>
              <a:rPr lang="en-US" altLang="en-US" sz="4000"/>
              <a:t>гомеопатические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</a:t>
            </a:r>
            <a:r>
              <a:rPr lang="en-US" altLang="en-US" sz="4000"/>
              <a:t>высушенного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 (D1) </a:t>
            </a:r>
            <a:r>
              <a:rPr lang="en-US" altLang="en-US" sz="4000"/>
              <a:t>производят</a:t>
            </a:r>
            <a:r>
              <a:rPr lang="en-US" altLang="ru-RU" sz="4000"/>
              <a:t> (</a:t>
            </a:r>
            <a:r>
              <a:rPr lang="en-US" altLang="en-US" sz="4000"/>
              <a:t>изготавливают</a:t>
            </a:r>
            <a:r>
              <a:rPr lang="en-US" altLang="ru-RU" sz="4000"/>
              <a:t>) </a:t>
            </a:r>
            <a:r>
              <a:rPr lang="en-US" altLang="en-US" sz="4000"/>
              <a:t>из</a:t>
            </a:r>
            <a:r>
              <a:rPr lang="en-US" altLang="ru-RU" sz="4000"/>
              <a:t> 1 </a:t>
            </a:r>
            <a:r>
              <a:rPr lang="en-US" altLang="en-US" sz="4000"/>
              <a:t>части</a:t>
            </a:r>
            <a:r>
              <a:rPr lang="en-US" altLang="ru-RU" sz="4000"/>
              <a:t> </a:t>
            </a:r>
            <a:r>
              <a:rPr lang="en-US" altLang="en-US" sz="4000"/>
              <a:t>высушенного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10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.</a:t>
            </a:r>
            <a:r>
              <a:rPr lang="en-US" altLang="en-US" sz="4000"/>
              <a:t>Помещают</a:t>
            </a:r>
            <a:r>
              <a:rPr lang="en-US" altLang="ru-RU" sz="4000"/>
              <a:t> 1 </a:t>
            </a:r>
            <a:r>
              <a:rPr lang="en-US" altLang="en-US" sz="4000"/>
              <a:t>часть</a:t>
            </a:r>
            <a:r>
              <a:rPr lang="en-US" altLang="ru-RU" sz="4000"/>
              <a:t> </a:t>
            </a:r>
            <a:r>
              <a:rPr lang="en-US" altLang="en-US" sz="4000"/>
              <a:t>измельчённого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 </a:t>
            </a:r>
            <a:r>
              <a:rPr lang="en-US" altLang="en-US" sz="4000"/>
              <a:t>в</a:t>
            </a:r>
            <a:r>
              <a:rPr lang="en-US" altLang="ru-RU" sz="4000"/>
              <a:t> </a:t>
            </a:r>
            <a:r>
              <a:rPr lang="en-US" altLang="en-US" sz="4000"/>
              <a:t>ступку</a:t>
            </a:r>
            <a:r>
              <a:rPr lang="en-US" altLang="ru-RU" sz="4000"/>
              <a:t>, </a:t>
            </a:r>
            <a:r>
              <a:rPr lang="en-US" altLang="en-US" sz="4000"/>
              <a:t>прибавляют</a:t>
            </a:r>
            <a:r>
              <a:rPr lang="en-US" altLang="ru-RU" sz="4000"/>
              <a:t> 3–5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растирают</a:t>
            </a:r>
            <a:r>
              <a:rPr lang="en-US" altLang="ru-RU" sz="4000"/>
              <a:t> </a:t>
            </a:r>
            <a:r>
              <a:rPr lang="en-US" altLang="en-US" sz="4000"/>
              <a:t>несколько</a:t>
            </a:r>
            <a:r>
              <a:rPr lang="en-US" altLang="ru-RU" sz="4000"/>
              <a:t> </a:t>
            </a:r>
            <a:r>
              <a:rPr lang="en-US" altLang="en-US" sz="4000"/>
              <a:t>раз</a:t>
            </a:r>
            <a:r>
              <a:rPr lang="en-US" altLang="ru-RU" sz="4000"/>
              <a:t>, </a:t>
            </a:r>
            <a:r>
              <a:rPr lang="en-US" altLang="en-US" sz="4000"/>
              <a:t>оставляют</a:t>
            </a:r>
            <a:r>
              <a:rPr lang="en-US" altLang="ru-RU" sz="4000"/>
              <a:t> </a:t>
            </a:r>
            <a:r>
              <a:rPr lang="en-US" altLang="en-US" sz="4000"/>
              <a:t>на</a:t>
            </a:r>
            <a:r>
              <a:rPr lang="en-US" altLang="ru-RU" sz="4000"/>
              <a:t> 15 </a:t>
            </a:r>
            <a:r>
              <a:rPr lang="en-US" altLang="en-US" sz="4000"/>
              <a:t>мин</a:t>
            </a:r>
            <a:r>
              <a:rPr lang="en-US" altLang="ru-RU" sz="4000"/>
              <a:t>, </a:t>
            </a:r>
            <a:r>
              <a:rPr lang="en-US" altLang="en-US" sz="4000"/>
              <a:t>затем</a:t>
            </a:r>
            <a:r>
              <a:rPr lang="en-US" altLang="ru-RU" sz="4000"/>
              <a:t> </a:t>
            </a:r>
            <a:r>
              <a:rPr lang="en-US" altLang="en-US" sz="4000"/>
              <a:t>прибавляют</a:t>
            </a:r>
            <a:r>
              <a:rPr lang="en-US" altLang="ru-RU" sz="4000"/>
              <a:t> </a:t>
            </a:r>
            <a:r>
              <a:rPr lang="en-US" altLang="en-US" sz="4000"/>
              <a:t>оставшуюся</a:t>
            </a:r>
            <a:r>
              <a:rPr lang="en-US" altLang="ru-RU" sz="4000"/>
              <a:t> </a:t>
            </a:r>
            <a:r>
              <a:rPr lang="en-US" altLang="en-US" sz="4000"/>
              <a:t>часть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, </a:t>
            </a:r>
            <a:r>
              <a:rPr lang="en-US" altLang="en-US" sz="4000"/>
              <a:t>нагретую</a:t>
            </a:r>
            <a:r>
              <a:rPr lang="en-US" altLang="ru-RU" sz="4000"/>
              <a:t> </a:t>
            </a:r>
            <a:r>
              <a:rPr lang="en-US" altLang="en-US" sz="4000"/>
              <a:t>до</a:t>
            </a:r>
            <a:r>
              <a:rPr lang="en-US" altLang="ru-RU" sz="4000"/>
              <a:t> </a:t>
            </a:r>
            <a:r>
              <a:rPr lang="en-US" altLang="en-US" sz="4000"/>
              <a:t>кипения</a:t>
            </a:r>
            <a:r>
              <a:rPr lang="en-US" altLang="ru-RU" sz="4000"/>
              <a:t>.</a:t>
            </a:r>
            <a:r>
              <a:rPr lang="en-US" altLang="en-US" sz="4000"/>
              <a:t>Смесь</a:t>
            </a:r>
            <a:r>
              <a:rPr lang="en-US" altLang="ru-RU" sz="4000"/>
              <a:t> </a:t>
            </a:r>
            <a:r>
              <a:rPr lang="en-US" altLang="en-US" sz="4000"/>
              <a:t>помещают</a:t>
            </a:r>
            <a:r>
              <a:rPr lang="en-US" altLang="ru-RU" sz="4000"/>
              <a:t> </a:t>
            </a:r>
            <a:r>
              <a:rPr lang="en-US" altLang="en-US" sz="4000"/>
              <a:t>на</a:t>
            </a:r>
            <a:r>
              <a:rPr lang="en-US" altLang="ru-RU" sz="4000"/>
              <a:t> </a:t>
            </a:r>
            <a:r>
              <a:rPr lang="en-US" altLang="en-US" sz="4000"/>
              <a:t>водяную</a:t>
            </a:r>
            <a:r>
              <a:rPr lang="en-US" altLang="ru-RU" sz="4000"/>
              <a:t> </a:t>
            </a:r>
            <a:r>
              <a:rPr lang="en-US" altLang="en-US" sz="4000"/>
              <a:t>баню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выдерживают</a:t>
            </a:r>
            <a:r>
              <a:rPr lang="en-US" altLang="ru-RU" sz="4000"/>
              <a:t> </a:t>
            </a:r>
            <a:r>
              <a:rPr lang="en-US" altLang="en-US" sz="4000"/>
              <a:t>при</a:t>
            </a:r>
            <a:r>
              <a:rPr lang="en-US" altLang="ru-RU" sz="4000"/>
              <a:t> </a:t>
            </a:r>
            <a:r>
              <a:rPr lang="en-US" altLang="en-US" sz="4000"/>
              <a:t>температуре</a:t>
            </a:r>
            <a:r>
              <a:rPr lang="en-US" altLang="ru-RU" sz="4000"/>
              <a:t> </a:t>
            </a:r>
            <a:r>
              <a:rPr lang="en-US" altLang="en-US" sz="4000"/>
              <a:t>выше</a:t>
            </a:r>
            <a:r>
              <a:rPr lang="en-US" altLang="ru-RU" sz="4000"/>
              <a:t> 90 </a:t>
            </a:r>
            <a:r>
              <a:rPr lang="en-US" altLang="en-US" sz="4000"/>
              <a:t>оС</a:t>
            </a:r>
            <a:r>
              <a:rPr lang="en-US" altLang="ru-RU" sz="4000"/>
              <a:t> </a:t>
            </a:r>
            <a:r>
              <a:rPr lang="en-US" altLang="en-US" sz="4000"/>
              <a:t>в</a:t>
            </a:r>
            <a:r>
              <a:rPr lang="en-US" altLang="ru-RU" sz="4000"/>
              <a:t> </a:t>
            </a:r>
            <a:r>
              <a:rPr lang="en-US" altLang="en-US" sz="4000"/>
              <a:t>течение</a:t>
            </a:r>
            <a:r>
              <a:rPr lang="en-US" altLang="ru-RU" sz="4000"/>
              <a:t> 5 </a:t>
            </a:r>
            <a:r>
              <a:rPr lang="en-US" altLang="en-US" sz="4000"/>
              <a:t>мин</a:t>
            </a:r>
            <a:r>
              <a:rPr lang="en-US" altLang="ru-RU" sz="4000"/>
              <a:t>, </a:t>
            </a:r>
            <a:r>
              <a:rPr lang="en-US" altLang="en-US" sz="4000"/>
              <a:t>периодически</a:t>
            </a:r>
            <a:r>
              <a:rPr lang="en-US" altLang="ru-RU" sz="4000"/>
              <a:t> </a:t>
            </a:r>
            <a:r>
              <a:rPr lang="en-US" altLang="en-US" sz="4000"/>
              <a:t>помешивая</a:t>
            </a:r>
            <a:r>
              <a:rPr lang="en-US" altLang="ru-RU" sz="4000"/>
              <a:t>, </a:t>
            </a:r>
            <a:r>
              <a:rPr lang="en-US" altLang="en-US" sz="4000"/>
              <a:t>накрывают</a:t>
            </a:r>
            <a:r>
              <a:rPr lang="en-US" altLang="ru-RU" sz="4000"/>
              <a:t> </a:t>
            </a:r>
            <a:r>
              <a:rPr lang="en-US" altLang="en-US" sz="4000"/>
              <a:t>крышкой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оставляют</a:t>
            </a:r>
            <a:r>
              <a:rPr lang="en-US" altLang="ru-RU" sz="4000"/>
              <a:t> </a:t>
            </a:r>
            <a:r>
              <a:rPr lang="en-US" altLang="en-US" sz="4000"/>
              <a:t>до</a:t>
            </a:r>
            <a:r>
              <a:rPr lang="en-US" altLang="ru-RU" sz="4000"/>
              <a:t> </a:t>
            </a:r>
            <a:r>
              <a:rPr lang="en-US" altLang="en-US" sz="4000"/>
              <a:t>полного</a:t>
            </a:r>
            <a:r>
              <a:rPr lang="en-US" altLang="ru-RU" sz="4000"/>
              <a:t> </a:t>
            </a:r>
            <a:r>
              <a:rPr lang="en-US" altLang="en-US" sz="4000"/>
              <a:t>остывания</a:t>
            </a:r>
            <a:r>
              <a:rPr lang="en-US" altLang="ru-RU" sz="4000"/>
              <a:t>. </a:t>
            </a:r>
            <a:r>
              <a:rPr lang="en-US" altLang="en-US" sz="4000"/>
              <a:t>Настой</a:t>
            </a:r>
            <a:r>
              <a:rPr lang="en-US" altLang="ru-RU" sz="4000"/>
              <a:t> </a:t>
            </a:r>
            <a:r>
              <a:rPr lang="en-US" altLang="en-US" sz="4000"/>
              <a:t>фильтруют</a:t>
            </a:r>
            <a:r>
              <a:rPr lang="en-US" altLang="ru-RU" sz="4000"/>
              <a:t> (</a:t>
            </a:r>
            <a:r>
              <a:rPr lang="en-US" altLang="en-US" sz="4000"/>
              <a:t>мягко</a:t>
            </a:r>
            <a:r>
              <a:rPr lang="en-US" altLang="ru-RU" sz="4000"/>
              <a:t> </a:t>
            </a:r>
            <a:r>
              <a:rPr lang="en-US" altLang="en-US" sz="4000"/>
              <a:t>отжимая</a:t>
            </a:r>
            <a:r>
              <a:rPr lang="en-US" altLang="ru-RU" sz="4000"/>
              <a:t> </a:t>
            </a:r>
            <a:r>
              <a:rPr lang="en-US" altLang="en-US" sz="4000"/>
              <a:t>растительное</a:t>
            </a:r>
            <a:r>
              <a:rPr lang="en-US" altLang="ru-RU" sz="4000"/>
              <a:t> </a:t>
            </a:r>
            <a:r>
              <a:rPr lang="en-US" altLang="en-US" sz="4000"/>
              <a:t>сырьё</a:t>
            </a:r>
            <a:r>
              <a:rPr lang="en-US" altLang="ru-RU" sz="4000"/>
              <a:t>) </a:t>
            </a:r>
            <a:r>
              <a:rPr lang="en-US" altLang="en-US" sz="4000"/>
              <a:t>через</a:t>
            </a:r>
            <a:r>
              <a:rPr lang="en-US" altLang="ru-RU" sz="4000"/>
              <a:t> </a:t>
            </a:r>
            <a:r>
              <a:rPr lang="en-US" altLang="en-US" sz="4000"/>
              <a:t>стерильную</a:t>
            </a:r>
            <a:r>
              <a:rPr lang="en-US" altLang="ru-RU" sz="4000"/>
              <a:t> </a:t>
            </a:r>
            <a:r>
              <a:rPr lang="en-US" altLang="en-US" sz="4000"/>
              <a:t>ткань</a:t>
            </a:r>
            <a:r>
              <a:rPr lang="en-US" altLang="ru-RU" sz="4000"/>
              <a:t>. </a:t>
            </a:r>
            <a:r>
              <a:rPr lang="en-US" altLang="en-US" sz="4000"/>
              <a:t>Если</a:t>
            </a:r>
            <a:r>
              <a:rPr lang="en-US" altLang="ru-RU" sz="4000"/>
              <a:t> </a:t>
            </a:r>
            <a:r>
              <a:rPr lang="en-US" altLang="en-US" sz="4000"/>
              <a:t>полученный</a:t>
            </a:r>
            <a:r>
              <a:rPr lang="en-US" altLang="ru-RU" sz="4000"/>
              <a:t> </a:t>
            </a:r>
            <a:r>
              <a:rPr lang="en-US" altLang="en-US" sz="4000"/>
              <a:t>настой</a:t>
            </a:r>
            <a:r>
              <a:rPr lang="en-US" altLang="ru-RU" sz="4000"/>
              <a:t> </a:t>
            </a:r>
            <a:r>
              <a:rPr lang="en-US" altLang="en-US" sz="4000"/>
              <a:t>не</a:t>
            </a:r>
            <a:r>
              <a:rPr lang="en-US" altLang="ru-RU" sz="4000"/>
              <a:t> </a:t>
            </a:r>
            <a:r>
              <a:rPr lang="en-US" altLang="en-US" sz="4000"/>
              <a:t>соответствует</a:t>
            </a:r>
            <a:r>
              <a:rPr lang="en-US" altLang="ru-RU" sz="4000"/>
              <a:t> </a:t>
            </a:r>
            <a:r>
              <a:rPr lang="en-US" altLang="en-US" sz="4000"/>
              <a:t>предписанному</a:t>
            </a:r>
            <a:r>
              <a:rPr lang="en-US" altLang="ru-RU" sz="4000"/>
              <a:t> </a:t>
            </a:r>
            <a:r>
              <a:rPr lang="en-US" altLang="en-US" sz="4000"/>
              <a:t>объёму</a:t>
            </a:r>
            <a:r>
              <a:rPr lang="en-US" altLang="ru-RU" sz="4000"/>
              <a:t> (10 </a:t>
            </a:r>
            <a:r>
              <a:rPr lang="en-US" altLang="en-US" sz="4000"/>
              <a:t>частей</a:t>
            </a:r>
            <a:r>
              <a:rPr lang="en-US" altLang="ru-RU" sz="4000"/>
              <a:t>), </a:t>
            </a:r>
            <a:r>
              <a:rPr lang="en-US" altLang="en-US" sz="4000"/>
              <a:t>сырьё</a:t>
            </a:r>
            <a:r>
              <a:rPr lang="en-US" altLang="ru-RU" sz="4000"/>
              <a:t> </a:t>
            </a:r>
            <a:r>
              <a:rPr lang="en-US" altLang="en-US" sz="4000"/>
              <a:t>вновь</a:t>
            </a:r>
            <a:r>
              <a:rPr lang="en-US" altLang="ru-RU" sz="4000"/>
              <a:t> </a:t>
            </a:r>
            <a:r>
              <a:rPr lang="en-US" altLang="en-US" sz="4000"/>
              <a:t>заливают</a:t>
            </a:r>
            <a:r>
              <a:rPr lang="en-US" altLang="ru-RU" sz="4000"/>
              <a:t> </a:t>
            </a:r>
            <a:r>
              <a:rPr lang="en-US" altLang="en-US" sz="4000"/>
              <a:t>достаточным</a:t>
            </a:r>
            <a:r>
              <a:rPr lang="en-US" altLang="ru-RU" sz="4000"/>
              <a:t> </a:t>
            </a:r>
            <a:r>
              <a:rPr lang="en-US" altLang="en-US" sz="4000"/>
              <a:t>количеством</a:t>
            </a:r>
            <a:r>
              <a:rPr lang="en-US" altLang="ru-RU" sz="4000"/>
              <a:t> </a:t>
            </a:r>
            <a:r>
              <a:rPr lang="en-US" altLang="en-US" sz="4000"/>
              <a:t>холодной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осторожно</a:t>
            </a:r>
            <a:r>
              <a:rPr lang="en-US" altLang="ru-RU" sz="4000"/>
              <a:t> </a:t>
            </a:r>
            <a:r>
              <a:rPr lang="en-US" altLang="en-US" sz="4000"/>
              <a:t>сцеживают</a:t>
            </a:r>
            <a:r>
              <a:rPr lang="en-US" altLang="ru-RU" sz="4000"/>
              <a:t> </a:t>
            </a:r>
            <a:r>
              <a:rPr lang="en-US" altLang="en-US" sz="4000"/>
              <a:t>до</a:t>
            </a:r>
            <a:r>
              <a:rPr lang="en-US" altLang="ru-RU" sz="4000"/>
              <a:t> </a:t>
            </a:r>
            <a:r>
              <a:rPr lang="en-US" altLang="en-US" sz="4000"/>
              <a:t>получения</a:t>
            </a:r>
            <a:r>
              <a:rPr lang="en-US" altLang="ru-RU" sz="4000"/>
              <a:t> </a:t>
            </a:r>
            <a:r>
              <a:rPr lang="en-US" altLang="en-US" sz="4000"/>
              <a:t>объёма</a:t>
            </a:r>
            <a:r>
              <a:rPr lang="en-US" altLang="ru-RU" sz="4000"/>
              <a:t> </a:t>
            </a:r>
            <a:r>
              <a:rPr lang="en-US" altLang="en-US" sz="4000"/>
              <a:t>настоя</a:t>
            </a:r>
            <a:r>
              <a:rPr lang="en-US" altLang="ru-RU" sz="4000"/>
              <a:t>, </a:t>
            </a:r>
            <a:r>
              <a:rPr lang="en-US" altLang="en-US" sz="4000"/>
              <a:t>равного</a:t>
            </a:r>
            <a:r>
              <a:rPr lang="en-US" altLang="ru-RU" sz="4000"/>
              <a:t> 10 </a:t>
            </a:r>
            <a:r>
              <a:rPr lang="en-US" altLang="en-US" sz="4000"/>
              <a:t>частям</a:t>
            </a:r>
            <a:r>
              <a:rPr lang="en-US" altLang="ru-RU" sz="4000"/>
              <a:t>.</a:t>
            </a:r>
            <a:r>
              <a:rPr lang="en-US" altLang="en-US" sz="4000"/>
              <a:t>Полученный</a:t>
            </a:r>
            <a:r>
              <a:rPr lang="en-US" altLang="ru-RU" sz="4000"/>
              <a:t> </a:t>
            </a:r>
            <a:r>
              <a:rPr lang="en-US" altLang="en-US" sz="4000"/>
              <a:t>настой</a:t>
            </a:r>
            <a:r>
              <a:rPr lang="en-US" altLang="ru-RU" sz="4000"/>
              <a:t> </a:t>
            </a:r>
            <a:r>
              <a:rPr lang="en-US" altLang="en-US" sz="4000"/>
              <a:t>соответствует</a:t>
            </a:r>
            <a:r>
              <a:rPr lang="en-US" altLang="ru-RU" sz="4000"/>
              <a:t> </a:t>
            </a:r>
            <a:r>
              <a:rPr lang="en-US" altLang="en-US" sz="4000"/>
              <a:t>первому</a:t>
            </a:r>
            <a:r>
              <a:rPr lang="en-US" altLang="ru-RU" sz="4000"/>
              <a:t> </a:t>
            </a:r>
            <a:r>
              <a:rPr lang="en-US" altLang="en-US" sz="4000"/>
              <a:t>десятичному</a:t>
            </a:r>
            <a:r>
              <a:rPr lang="en-US" altLang="ru-RU" sz="4000"/>
              <a:t> </a:t>
            </a:r>
            <a:r>
              <a:rPr lang="en-US" altLang="en-US" sz="4000"/>
              <a:t>разведению</a:t>
            </a:r>
            <a:r>
              <a:rPr lang="en-US" altLang="ru-RU" sz="4000"/>
              <a:t> (D1).</a:t>
            </a:r>
            <a:r>
              <a:rPr lang="en-US" altLang="en-US" sz="4000"/>
              <a:t>Второе</a:t>
            </a:r>
            <a:r>
              <a:rPr lang="en-US" altLang="ru-RU" sz="4000"/>
              <a:t> </a:t>
            </a:r>
            <a:r>
              <a:rPr lang="en-US" altLang="en-US" sz="4000"/>
              <a:t>десятичное</a:t>
            </a:r>
            <a:r>
              <a:rPr lang="en-US" altLang="ru-RU" sz="4000"/>
              <a:t> </a:t>
            </a:r>
            <a:r>
              <a:rPr lang="en-US" altLang="en-US" sz="4000"/>
              <a:t>разведение</a:t>
            </a:r>
            <a:r>
              <a:rPr lang="en-US" altLang="ru-RU" sz="4000"/>
              <a:t> (D2) </a:t>
            </a:r>
            <a:r>
              <a:rPr lang="en-US" altLang="en-US" sz="4000"/>
              <a:t>производят</a:t>
            </a:r>
            <a:r>
              <a:rPr lang="en-US" altLang="ru-RU" sz="4000"/>
              <a:t> (</a:t>
            </a:r>
            <a:r>
              <a:rPr lang="en-US" altLang="en-US" sz="4000"/>
              <a:t>изготавливают</a:t>
            </a:r>
            <a:r>
              <a:rPr lang="en-US" altLang="ru-RU" sz="4000"/>
              <a:t>) </a:t>
            </a:r>
            <a:r>
              <a:rPr lang="en-US" altLang="en-US" sz="4000"/>
              <a:t>из</a:t>
            </a:r>
            <a:r>
              <a:rPr lang="en-US" altLang="ru-RU" sz="4000"/>
              <a:t> 1 </a:t>
            </a:r>
            <a:r>
              <a:rPr lang="en-US" altLang="en-US" sz="4000"/>
              <a:t>части</a:t>
            </a:r>
            <a:r>
              <a:rPr lang="en-US" altLang="ru-RU" sz="4000"/>
              <a:t> </a:t>
            </a:r>
            <a:r>
              <a:rPr lang="en-US" altLang="en-US" sz="4000"/>
              <a:t>настоя</a:t>
            </a:r>
            <a:r>
              <a:rPr lang="en-US" altLang="ru-RU" sz="4000"/>
              <a:t> (D1) </a:t>
            </a:r>
            <a:r>
              <a:rPr lang="en-US" altLang="en-US" sz="4000"/>
              <a:t>и</a:t>
            </a:r>
            <a:r>
              <a:rPr lang="en-US" altLang="ru-RU" sz="4000"/>
              <a:t> 9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инъекций</a:t>
            </a:r>
            <a:r>
              <a:rPr lang="en-US" altLang="ru-RU" sz="4000"/>
              <a:t>. </a:t>
            </a:r>
            <a:r>
              <a:rPr lang="en-US" altLang="en-US" sz="4000"/>
              <a:t>Последующие</a:t>
            </a:r>
            <a:r>
              <a:rPr lang="en-US" altLang="ru-RU" sz="4000"/>
              <a:t> </a:t>
            </a:r>
            <a:r>
              <a:rPr lang="en-US" altLang="en-US" sz="4000"/>
              <a:t>разведения</a:t>
            </a:r>
            <a:r>
              <a:rPr lang="en-US" altLang="ru-RU" sz="4000"/>
              <a:t> </a:t>
            </a:r>
            <a:r>
              <a:rPr lang="en-US" altLang="en-US" sz="4000"/>
              <a:t>получают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</a:t>
            </a:r>
            <a:r>
              <a:rPr lang="en-US" altLang="en-US" sz="4000"/>
              <a:t>одной</a:t>
            </a:r>
            <a:r>
              <a:rPr lang="en-US" altLang="ru-RU" sz="4000"/>
              <a:t> </a:t>
            </a:r>
            <a:r>
              <a:rPr lang="en-US" altLang="en-US" sz="4000"/>
              <a:t>части</a:t>
            </a:r>
            <a:r>
              <a:rPr lang="en-US" altLang="ru-RU" sz="4000"/>
              <a:t> </a:t>
            </a:r>
            <a:r>
              <a:rPr lang="en-US" altLang="en-US" sz="4000"/>
              <a:t>предыдущего</a:t>
            </a:r>
            <a:r>
              <a:rPr lang="en-US" altLang="ru-RU" sz="4000"/>
              <a:t> </a:t>
            </a:r>
            <a:r>
              <a:rPr lang="en-US" altLang="en-US" sz="4000"/>
              <a:t>разведения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9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инъекций</a:t>
            </a:r>
            <a:r>
              <a:rPr lang="en-US" altLang="ru-RU" sz="4000"/>
              <a:t>.</a:t>
            </a:r>
            <a:r>
              <a:rPr lang="en-US" altLang="en-US" sz="4000"/>
              <a:t>Настои</a:t>
            </a:r>
            <a:r>
              <a:rPr lang="en-US" altLang="ru-RU" sz="4000"/>
              <a:t> </a:t>
            </a:r>
            <a:r>
              <a:rPr lang="en-US" altLang="en-US" sz="4000"/>
              <a:t>обычно</a:t>
            </a:r>
            <a:r>
              <a:rPr lang="en-US" altLang="ru-RU" sz="4000"/>
              <a:t> </a:t>
            </a:r>
            <a:r>
              <a:rPr lang="en-US" altLang="en-US" sz="4000"/>
              <a:t>обрабатываются</a:t>
            </a:r>
            <a:r>
              <a:rPr lang="en-US" altLang="ru-RU" sz="4000"/>
              <a:t> </a:t>
            </a:r>
            <a:r>
              <a:rPr lang="en-US" altLang="en-US" sz="4000"/>
              <a:t>немедленно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используются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изготовления</a:t>
            </a:r>
            <a:r>
              <a:rPr lang="en-US" altLang="ru-RU" sz="4000"/>
              <a:t> </a:t>
            </a:r>
            <a:r>
              <a:rPr lang="en-US" altLang="en-US" sz="4000"/>
              <a:t>растворов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инъекций</a:t>
            </a:r>
            <a:r>
              <a:rPr lang="en-US" altLang="ru-RU" sz="4000"/>
              <a:t> </a:t>
            </a:r>
            <a:r>
              <a:rPr lang="en-US" altLang="en-US" sz="4000"/>
              <a:t>гомеопатических</a:t>
            </a:r>
            <a:r>
              <a:rPr lang="en-US" altLang="ru-RU" sz="4000"/>
              <a:t>, </a:t>
            </a:r>
            <a:r>
              <a:rPr lang="en-US" altLang="en-US" sz="4000"/>
              <a:t>капель</a:t>
            </a:r>
            <a:r>
              <a:rPr lang="en-US" altLang="ru-RU" sz="4000"/>
              <a:t> </a:t>
            </a:r>
            <a:r>
              <a:rPr lang="en-US" altLang="en-US" sz="4000"/>
              <a:t>глазных</a:t>
            </a:r>
            <a:r>
              <a:rPr lang="en-US" altLang="ru-RU" sz="4000"/>
              <a:t> </a:t>
            </a:r>
            <a:r>
              <a:rPr lang="en-US" altLang="en-US" sz="4000"/>
              <a:t>гомеопатических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смесей</a:t>
            </a:r>
            <a:r>
              <a:rPr lang="en-US" altLang="ru-RU" sz="4000"/>
              <a:t> </a:t>
            </a:r>
            <a:r>
              <a:rPr lang="en-US" altLang="en-US" sz="4000"/>
              <a:t>гомеопатических</a:t>
            </a:r>
            <a:r>
              <a:rPr lang="en-US" altLang="ru-RU" sz="4000"/>
              <a:t>.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Метод</a:t>
            </a:r>
            <a:r>
              <a:rPr lang="en-US" altLang="ru-RU" sz="4000"/>
              <a:t> 4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Настои</a:t>
            </a:r>
            <a:r>
              <a:rPr lang="en-US" altLang="ru-RU" sz="4000"/>
              <a:t> </a:t>
            </a:r>
            <a:r>
              <a:rPr lang="en-US" altLang="en-US" sz="4000"/>
              <a:t>гомеопатические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</a:t>
            </a:r>
            <a:r>
              <a:rPr lang="en-US" altLang="en-US" sz="4000"/>
              <a:t>свежего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ru-RU" altLang="en-US" sz="4000"/>
              <a:t>.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получения</a:t>
            </a:r>
            <a:r>
              <a:rPr lang="en-US" altLang="ru-RU" sz="4000"/>
              <a:t> </a:t>
            </a:r>
            <a:r>
              <a:rPr lang="en-US" altLang="en-US" sz="4000"/>
              <a:t>настоя</a:t>
            </a:r>
            <a:r>
              <a:rPr lang="en-US" altLang="ru-RU" sz="4000"/>
              <a:t> </a:t>
            </a:r>
            <a:r>
              <a:rPr lang="en-US" altLang="en-US" sz="4000"/>
              <a:t>гомеопатического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</a:t>
            </a:r>
            <a:r>
              <a:rPr lang="en-US" altLang="en-US" sz="4000"/>
              <a:t>свежего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 </a:t>
            </a:r>
            <a:r>
              <a:rPr lang="en-US" altLang="en-US" sz="4000"/>
              <a:t>вначале</a:t>
            </a:r>
            <a:r>
              <a:rPr lang="en-US" altLang="ru-RU" sz="4000"/>
              <a:t> </a:t>
            </a:r>
            <a:r>
              <a:rPr lang="en-US" altLang="en-US" sz="4000"/>
              <a:t>проводят</a:t>
            </a:r>
            <a:r>
              <a:rPr lang="en-US" altLang="ru-RU" sz="4000"/>
              <a:t> </a:t>
            </a:r>
            <a:r>
              <a:rPr lang="en-US" altLang="en-US" sz="4000"/>
              <a:t>определение</a:t>
            </a:r>
            <a:r>
              <a:rPr lang="en-US" altLang="ru-RU" sz="4000"/>
              <a:t> </a:t>
            </a:r>
            <a:r>
              <a:rPr lang="en-US" altLang="en-US" sz="4000"/>
              <a:t>влажности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 </a:t>
            </a:r>
            <a:r>
              <a:rPr lang="en-US" altLang="en-US" sz="4000"/>
              <a:t>в</a:t>
            </a:r>
            <a:r>
              <a:rPr lang="en-US" altLang="ru-RU" sz="4000"/>
              <a:t> </a:t>
            </a:r>
            <a:r>
              <a:rPr lang="en-US" altLang="en-US" sz="4000"/>
              <a:t>соответствии</a:t>
            </a:r>
            <a:r>
              <a:rPr lang="en-US" altLang="ru-RU" sz="4000"/>
              <a:t> </a:t>
            </a:r>
            <a:r>
              <a:rPr lang="en-US" altLang="en-US" sz="4000"/>
              <a:t>с</a:t>
            </a:r>
            <a:r>
              <a:rPr lang="en-US" altLang="ru-RU" sz="4000"/>
              <a:t> </a:t>
            </a:r>
            <a:r>
              <a:rPr lang="en-US" altLang="en-US" sz="4000"/>
              <a:t>ОФС</a:t>
            </a:r>
            <a:r>
              <a:rPr lang="en-US" altLang="ru-RU" sz="4000"/>
              <a:t> </a:t>
            </a:r>
            <a:r>
              <a:rPr lang="" altLang="en-US" sz="4000"/>
              <a:t>«</a:t>
            </a:r>
            <a:r>
              <a:rPr lang="en-US" altLang="en-US" sz="4000"/>
              <a:t>Определение</a:t>
            </a:r>
            <a:r>
              <a:rPr lang="en-US" altLang="ru-RU" sz="4000"/>
              <a:t> </a:t>
            </a:r>
            <a:r>
              <a:rPr lang="en-US" altLang="en-US" sz="4000"/>
              <a:t>влажности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лекарственных</a:t>
            </a:r>
            <a:r>
              <a:rPr lang="en-US" altLang="ru-RU" sz="4000"/>
              <a:t> </a:t>
            </a:r>
            <a:r>
              <a:rPr lang="en-US" altLang="en-US" sz="4000"/>
              <a:t>средств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происхождения</a:t>
            </a:r>
            <a:r>
              <a:rPr lang="" altLang="en-US" sz="4000"/>
              <a:t>»</a:t>
            </a:r>
            <a:r>
              <a:rPr lang="en-US" altLang="ru-RU" sz="4000"/>
              <a:t>.</a:t>
            </a:r>
            <a:r>
              <a:rPr lang="en-US" altLang="en-US" sz="4000"/>
              <a:t>Количество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(</a:t>
            </a:r>
            <a:r>
              <a:rPr lang="en-US" altLang="en-US" sz="4000"/>
              <a:t>Х</a:t>
            </a:r>
            <a:r>
              <a:rPr lang="en-US" altLang="ru-RU" sz="4000"/>
              <a:t>, </a:t>
            </a:r>
            <a:r>
              <a:rPr lang="en-US" altLang="en-US" sz="4000"/>
              <a:t>кг</a:t>
            </a:r>
            <a:r>
              <a:rPr lang="en-US" altLang="ru-RU" sz="4000"/>
              <a:t>), </a:t>
            </a:r>
            <a:r>
              <a:rPr lang="en-US" altLang="en-US" sz="4000"/>
              <a:t>необходимое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получения</a:t>
            </a:r>
            <a:r>
              <a:rPr lang="en-US" altLang="ru-RU" sz="4000"/>
              <a:t> </a:t>
            </a:r>
            <a:r>
              <a:rPr lang="en-US" altLang="en-US" sz="4000"/>
              <a:t>водных</a:t>
            </a:r>
            <a:r>
              <a:rPr lang="en-US" altLang="ru-RU" sz="4000"/>
              <a:t> </a:t>
            </a:r>
            <a:r>
              <a:rPr lang="en-US" altLang="en-US" sz="4000"/>
              <a:t>извлечений</a:t>
            </a:r>
            <a:r>
              <a:rPr lang="en-US" altLang="ru-RU" sz="4000"/>
              <a:t>, </a:t>
            </a:r>
            <a:r>
              <a:rPr lang="en-US" altLang="en-US" sz="4000"/>
              <a:t>вычисляют</a:t>
            </a:r>
            <a:r>
              <a:rPr lang="en-US" altLang="ru-RU" sz="4000"/>
              <a:t> </a:t>
            </a:r>
            <a:r>
              <a:rPr lang="en-US" altLang="en-US" sz="4000"/>
              <a:t>по</a:t>
            </a:r>
            <a:r>
              <a:rPr lang="en-US" altLang="ru-RU" sz="4000"/>
              <a:t> </a:t>
            </a:r>
            <a:r>
              <a:rPr lang="en-US" altLang="en-US" sz="4000"/>
              <a:t>формуле</a:t>
            </a:r>
            <a:r>
              <a:rPr lang="en-US" altLang="ru-RU" sz="4000"/>
              <a:t>: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где</a:t>
            </a:r>
            <a:r>
              <a:rPr lang="ru-RU" altLang="en-US" sz="4000"/>
              <a:t> </a:t>
            </a:r>
            <a:r>
              <a:rPr lang="en-US" altLang="ru-RU" sz="4000"/>
              <a:t>m-</a:t>
            </a:r>
            <a:r>
              <a:rPr lang="en-US" altLang="en-US" sz="4000"/>
              <a:t>масса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, </a:t>
            </a:r>
            <a:r>
              <a:rPr lang="en-US" altLang="en-US" sz="4000"/>
              <a:t>кг</a:t>
            </a:r>
            <a:r>
              <a:rPr lang="en-US" altLang="ru-RU" sz="4000"/>
              <a:t>;</a:t>
            </a:r>
            <a:endParaRPr lang="en-US" altLang="ru-RU" sz="4000"/>
          </a:p>
          <a:p>
            <a:pPr marL="0" indent="0">
              <a:buNone/>
            </a:pPr>
            <a:r>
              <a:rPr lang="en-US" altLang="ru-RU" sz="4000"/>
              <a:t>W-</a:t>
            </a:r>
            <a:r>
              <a:rPr lang="en-US" altLang="en-US" sz="4000"/>
              <a:t>влажность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, %.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Измельчённое</a:t>
            </a:r>
            <a:r>
              <a:rPr lang="en-US" altLang="ru-RU" sz="4000"/>
              <a:t> </a:t>
            </a:r>
            <a:r>
              <a:rPr lang="en-US" altLang="en-US" sz="4000"/>
              <a:t>лекарственное</a:t>
            </a:r>
            <a:r>
              <a:rPr lang="en-US" altLang="ru-RU" sz="4000"/>
              <a:t> </a:t>
            </a:r>
            <a:r>
              <a:rPr lang="en-US" altLang="en-US" sz="4000"/>
              <a:t>растительное</a:t>
            </a:r>
            <a:r>
              <a:rPr lang="en-US" altLang="ru-RU" sz="4000"/>
              <a:t> </a:t>
            </a:r>
            <a:r>
              <a:rPr lang="en-US" altLang="en-US" sz="4000"/>
              <a:t>сырьё</a:t>
            </a:r>
            <a:r>
              <a:rPr lang="en-US" altLang="ru-RU" sz="4000"/>
              <a:t> </a:t>
            </a:r>
            <a:r>
              <a:rPr lang="en-US" altLang="en-US" sz="4000"/>
              <a:t>помещают</a:t>
            </a:r>
            <a:r>
              <a:rPr lang="en-US" altLang="ru-RU" sz="4000"/>
              <a:t> </a:t>
            </a:r>
            <a:r>
              <a:rPr lang="en-US" altLang="en-US" sz="4000"/>
              <a:t>в</a:t>
            </a:r>
            <a:r>
              <a:rPr lang="en-US" altLang="ru-RU" sz="4000"/>
              <a:t> </a:t>
            </a:r>
            <a:r>
              <a:rPr lang="en-US" altLang="en-US" sz="4000"/>
              <a:t>колбу</a:t>
            </a:r>
            <a:r>
              <a:rPr lang="en-US" altLang="ru-RU" sz="4000"/>
              <a:t> </a:t>
            </a:r>
            <a:r>
              <a:rPr lang="en-US" altLang="en-US" sz="4000"/>
              <a:t>с</a:t>
            </a:r>
            <a:r>
              <a:rPr lang="en-US" altLang="ru-RU" sz="4000"/>
              <a:t> </a:t>
            </a:r>
            <a:r>
              <a:rPr lang="en-US" altLang="en-US" sz="4000"/>
              <a:t>притёртой</a:t>
            </a:r>
            <a:r>
              <a:rPr lang="en-US" altLang="ru-RU" sz="4000"/>
              <a:t> </a:t>
            </a:r>
            <a:r>
              <a:rPr lang="en-US" altLang="en-US" sz="4000"/>
              <a:t>пробкой</a:t>
            </a:r>
            <a:r>
              <a:rPr lang="en-US" altLang="ru-RU" sz="4000"/>
              <a:t>, </a:t>
            </a:r>
            <a:r>
              <a:rPr lang="en-US" altLang="en-US" sz="4000"/>
              <a:t>прибавляют</a:t>
            </a:r>
            <a:r>
              <a:rPr lang="en-US" altLang="ru-RU" sz="4000"/>
              <a:t> </a:t>
            </a:r>
            <a:r>
              <a:rPr lang="en-US" altLang="en-US" sz="4000"/>
              <a:t>рассчитанное</a:t>
            </a:r>
            <a:r>
              <a:rPr lang="en-US" altLang="ru-RU" sz="4000"/>
              <a:t> </a:t>
            </a:r>
            <a:r>
              <a:rPr lang="en-US" altLang="en-US" sz="4000"/>
              <a:t>количество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, </a:t>
            </a:r>
            <a:r>
              <a:rPr lang="en-US" altLang="en-US" sz="4000"/>
              <a:t>подогретой</a:t>
            </a:r>
            <a:r>
              <a:rPr lang="en-US" altLang="ru-RU" sz="4000"/>
              <a:t> </a:t>
            </a:r>
            <a:r>
              <a:rPr lang="en-US" altLang="en-US" sz="4000"/>
              <a:t>до</a:t>
            </a:r>
            <a:r>
              <a:rPr lang="en-US" altLang="ru-RU" sz="4000"/>
              <a:t> 37 </a:t>
            </a:r>
            <a:r>
              <a:rPr lang="en-US" altLang="en-US" sz="4000"/>
              <a:t>оС</a:t>
            </a:r>
            <a:r>
              <a:rPr lang="en-US" altLang="ru-RU" sz="4000"/>
              <a:t>, </a:t>
            </a:r>
            <a:r>
              <a:rPr lang="en-US" altLang="en-US" sz="4000"/>
              <a:t>закрывают</a:t>
            </a:r>
            <a:r>
              <a:rPr lang="en-US" altLang="ru-RU" sz="4000"/>
              <a:t> </a:t>
            </a:r>
            <a:r>
              <a:rPr lang="en-US" altLang="en-US" sz="4000"/>
              <a:t>притёртой</a:t>
            </a:r>
            <a:r>
              <a:rPr lang="en-US" altLang="ru-RU" sz="4000"/>
              <a:t> </a:t>
            </a:r>
            <a:r>
              <a:rPr lang="en-US" altLang="en-US" sz="4000"/>
              <a:t>пробкой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выдерживают</a:t>
            </a:r>
            <a:r>
              <a:rPr lang="en-US" altLang="ru-RU" sz="4000"/>
              <a:t> </a:t>
            </a:r>
            <a:r>
              <a:rPr lang="en-US" altLang="en-US" sz="4000"/>
              <a:t>при</a:t>
            </a:r>
            <a:r>
              <a:rPr lang="en-US" altLang="ru-RU" sz="4000"/>
              <a:t> </a:t>
            </a:r>
            <a:r>
              <a:rPr lang="en-US" altLang="en-US" sz="4000"/>
              <a:t>той</a:t>
            </a:r>
            <a:r>
              <a:rPr lang="en-US" altLang="ru-RU" sz="4000"/>
              <a:t> </a:t>
            </a:r>
            <a:r>
              <a:rPr lang="en-US" altLang="en-US" sz="4000"/>
              <a:t>же</a:t>
            </a:r>
            <a:r>
              <a:rPr lang="en-US" altLang="ru-RU" sz="4000"/>
              <a:t> </a:t>
            </a:r>
            <a:r>
              <a:rPr lang="en-US" altLang="en-US" sz="4000"/>
              <a:t>температуре</a:t>
            </a:r>
            <a:r>
              <a:rPr lang="en-US" altLang="ru-RU" sz="4000"/>
              <a:t> </a:t>
            </a:r>
            <a:r>
              <a:rPr lang="en-US" altLang="en-US" sz="4000"/>
              <a:t>в</a:t>
            </a:r>
            <a:r>
              <a:rPr lang="en-US" altLang="ru-RU" sz="4000"/>
              <a:t> </a:t>
            </a:r>
            <a:r>
              <a:rPr lang="en-US" altLang="en-US" sz="4000"/>
              <a:t>течение</a:t>
            </a:r>
            <a:r>
              <a:rPr lang="en-US" altLang="ru-RU" sz="4000"/>
              <a:t> 1 </a:t>
            </a:r>
            <a:r>
              <a:rPr lang="en-US" altLang="en-US" sz="4000"/>
              <a:t>ч</a:t>
            </a:r>
            <a:r>
              <a:rPr lang="en-US" altLang="ru-RU" sz="4000"/>
              <a:t> </a:t>
            </a:r>
            <a:r>
              <a:rPr lang="en-US" altLang="en-US" sz="4000"/>
              <a:t>при</a:t>
            </a:r>
            <a:r>
              <a:rPr lang="en-US" altLang="ru-RU" sz="4000"/>
              <a:t> </a:t>
            </a:r>
            <a:r>
              <a:rPr lang="en-US" altLang="en-US" sz="4000"/>
              <a:t>периодическом</a:t>
            </a:r>
            <a:r>
              <a:rPr lang="en-US" altLang="ru-RU" sz="4000"/>
              <a:t> </a:t>
            </a:r>
            <a:r>
              <a:rPr lang="en-US" altLang="en-US" sz="4000"/>
              <a:t>помешивании</a:t>
            </a:r>
            <a:r>
              <a:rPr lang="en-US" altLang="ru-RU" sz="4000"/>
              <a:t>. </a:t>
            </a:r>
            <a:r>
              <a:rPr lang="en-US" altLang="en-US" sz="4000"/>
              <a:t>По</a:t>
            </a:r>
            <a:r>
              <a:rPr lang="en-US" altLang="ru-RU" sz="4000"/>
              <a:t> </a:t>
            </a:r>
            <a:r>
              <a:rPr lang="en-US" altLang="en-US" sz="4000"/>
              <a:t>истечении</a:t>
            </a:r>
            <a:r>
              <a:rPr lang="en-US" altLang="ru-RU" sz="4000"/>
              <a:t> </a:t>
            </a:r>
            <a:r>
              <a:rPr lang="en-US" altLang="en-US" sz="4000"/>
              <a:t>указанного</a:t>
            </a:r>
            <a:r>
              <a:rPr lang="en-US" altLang="ru-RU" sz="4000"/>
              <a:t> </a:t>
            </a:r>
            <a:r>
              <a:rPr lang="en-US" altLang="en-US" sz="4000"/>
              <a:t>времени</a:t>
            </a:r>
            <a:r>
              <a:rPr lang="en-US" altLang="ru-RU" sz="4000"/>
              <a:t> </a:t>
            </a:r>
            <a:r>
              <a:rPr lang="en-US" altLang="en-US" sz="4000"/>
              <a:t>настой</a:t>
            </a:r>
            <a:r>
              <a:rPr lang="en-US" altLang="ru-RU" sz="4000"/>
              <a:t> </a:t>
            </a:r>
            <a:r>
              <a:rPr lang="en-US" altLang="en-US" sz="4000"/>
              <a:t>сцеживают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фильтруют</a:t>
            </a:r>
            <a:r>
              <a:rPr lang="en-US" altLang="ru-RU" sz="4000"/>
              <a:t>, </a:t>
            </a:r>
            <a:r>
              <a:rPr lang="en-US" altLang="en-US" sz="4000"/>
              <a:t>используя</a:t>
            </a:r>
            <a:r>
              <a:rPr lang="en-US" altLang="ru-RU" sz="4000"/>
              <a:t> </a:t>
            </a:r>
            <a:r>
              <a:rPr lang="en-US" altLang="en-US" sz="4000"/>
              <a:t>стерильную</a:t>
            </a:r>
            <a:r>
              <a:rPr lang="en-US" altLang="ru-RU" sz="4000"/>
              <a:t> </a:t>
            </a:r>
            <a:r>
              <a:rPr lang="en-US" altLang="en-US" sz="4000"/>
              <a:t>ткань</a:t>
            </a:r>
            <a:r>
              <a:rPr lang="en-US" altLang="ru-RU" sz="4000"/>
              <a:t>.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Первое</a:t>
            </a:r>
            <a:r>
              <a:rPr lang="en-US" altLang="ru-RU" sz="4000"/>
              <a:t> </a:t>
            </a:r>
            <a:r>
              <a:rPr lang="en-US" altLang="en-US" sz="4000"/>
              <a:t>десятичное</a:t>
            </a:r>
            <a:r>
              <a:rPr lang="en-US" altLang="ru-RU" sz="4000"/>
              <a:t> </a:t>
            </a:r>
            <a:r>
              <a:rPr lang="en-US" altLang="en-US" sz="4000"/>
              <a:t>разведение</a:t>
            </a:r>
            <a:r>
              <a:rPr lang="en-US" altLang="ru-RU" sz="4000"/>
              <a:t> (D1) </a:t>
            </a:r>
            <a:r>
              <a:rPr lang="en-US" altLang="en-US" sz="4000"/>
              <a:t>настоя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</a:t>
            </a:r>
            <a:r>
              <a:rPr lang="en-US" altLang="en-US" sz="4000"/>
              <a:t>свежего</a:t>
            </a:r>
            <a:r>
              <a:rPr lang="en-US" altLang="ru-RU" sz="4000"/>
              <a:t> </a:t>
            </a:r>
            <a:r>
              <a:rPr lang="en-US" altLang="en-US" sz="4000"/>
              <a:t>лекарственного</a:t>
            </a:r>
            <a:r>
              <a:rPr lang="en-US" altLang="ru-RU" sz="4000"/>
              <a:t> </a:t>
            </a:r>
            <a:r>
              <a:rPr lang="en-US" altLang="en-US" sz="4000"/>
              <a:t>растительного</a:t>
            </a:r>
            <a:r>
              <a:rPr lang="en-US" altLang="ru-RU" sz="4000"/>
              <a:t> </a:t>
            </a:r>
            <a:r>
              <a:rPr lang="en-US" altLang="en-US" sz="4000"/>
              <a:t>сырья</a:t>
            </a:r>
            <a:r>
              <a:rPr lang="en-US" altLang="ru-RU" sz="4000"/>
              <a:t> </a:t>
            </a:r>
            <a:r>
              <a:rPr lang="en-US" altLang="en-US" sz="4000"/>
              <a:t>получают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4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настоя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6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инъекций</a:t>
            </a:r>
            <a:r>
              <a:rPr lang="en-US" altLang="ru-RU" sz="4000"/>
              <a:t>.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Второе</a:t>
            </a:r>
            <a:r>
              <a:rPr lang="en-US" altLang="ru-RU" sz="4000"/>
              <a:t> </a:t>
            </a:r>
            <a:r>
              <a:rPr lang="en-US" altLang="en-US" sz="4000"/>
              <a:t>десятичное</a:t>
            </a:r>
            <a:r>
              <a:rPr lang="en-US" altLang="ru-RU" sz="4000"/>
              <a:t> </a:t>
            </a:r>
            <a:r>
              <a:rPr lang="en-US" altLang="en-US" sz="4000"/>
              <a:t>разведение</a:t>
            </a:r>
            <a:r>
              <a:rPr lang="en-US" altLang="ru-RU" sz="4000"/>
              <a:t> (D2) </a:t>
            </a:r>
            <a:r>
              <a:rPr lang="en-US" altLang="en-US" sz="4000"/>
              <a:t>производят</a:t>
            </a:r>
            <a:r>
              <a:rPr lang="en-US" altLang="ru-RU" sz="4000"/>
              <a:t> (</a:t>
            </a:r>
            <a:r>
              <a:rPr lang="en-US" altLang="en-US" sz="4000"/>
              <a:t>изготавливают</a:t>
            </a:r>
            <a:r>
              <a:rPr lang="en-US" altLang="ru-RU" sz="4000"/>
              <a:t>) </a:t>
            </a:r>
            <a:r>
              <a:rPr lang="en-US" altLang="en-US" sz="4000"/>
              <a:t>из</a:t>
            </a:r>
            <a:r>
              <a:rPr lang="en-US" altLang="ru-RU" sz="4000"/>
              <a:t> 1 </a:t>
            </a:r>
            <a:r>
              <a:rPr lang="en-US" altLang="en-US" sz="4000"/>
              <a:t>части</a:t>
            </a:r>
            <a:r>
              <a:rPr lang="en-US" altLang="ru-RU" sz="4000"/>
              <a:t> </a:t>
            </a:r>
            <a:r>
              <a:rPr lang="en-US" altLang="en-US" sz="4000"/>
              <a:t>настоя</a:t>
            </a:r>
            <a:r>
              <a:rPr lang="en-US" altLang="ru-RU" sz="4000"/>
              <a:t> (D1) </a:t>
            </a:r>
            <a:r>
              <a:rPr lang="en-US" altLang="en-US" sz="4000"/>
              <a:t>и</a:t>
            </a:r>
            <a:r>
              <a:rPr lang="en-US" altLang="ru-RU" sz="4000"/>
              <a:t> 9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инъекций</a:t>
            </a:r>
            <a:r>
              <a:rPr lang="en-US" altLang="ru-RU" sz="4000"/>
              <a:t>. </a:t>
            </a:r>
            <a:r>
              <a:rPr lang="en-US" altLang="en-US" sz="4000"/>
              <a:t>Последующие</a:t>
            </a:r>
            <a:r>
              <a:rPr lang="en-US" altLang="ru-RU" sz="4000"/>
              <a:t> </a:t>
            </a:r>
            <a:r>
              <a:rPr lang="en-US" altLang="en-US" sz="4000"/>
              <a:t>разведения</a:t>
            </a:r>
            <a:r>
              <a:rPr lang="en-US" altLang="ru-RU" sz="4000"/>
              <a:t> </a:t>
            </a:r>
            <a:r>
              <a:rPr lang="en-US" altLang="en-US" sz="4000"/>
              <a:t>получают</a:t>
            </a:r>
            <a:r>
              <a:rPr lang="en-US" altLang="ru-RU" sz="4000"/>
              <a:t> </a:t>
            </a:r>
            <a:r>
              <a:rPr lang="en-US" altLang="en-US" sz="4000"/>
              <a:t>из</a:t>
            </a:r>
            <a:r>
              <a:rPr lang="en-US" altLang="ru-RU" sz="4000"/>
              <a:t> </a:t>
            </a:r>
            <a:r>
              <a:rPr lang="en-US" altLang="en-US" sz="4000"/>
              <a:t>одной</a:t>
            </a:r>
            <a:r>
              <a:rPr lang="en-US" altLang="ru-RU" sz="4000"/>
              <a:t> </a:t>
            </a:r>
            <a:r>
              <a:rPr lang="en-US" altLang="en-US" sz="4000"/>
              <a:t>части</a:t>
            </a:r>
            <a:r>
              <a:rPr lang="en-US" altLang="ru-RU" sz="4000"/>
              <a:t> </a:t>
            </a:r>
            <a:r>
              <a:rPr lang="en-US" altLang="en-US" sz="4000"/>
              <a:t>предыдущего</a:t>
            </a:r>
            <a:r>
              <a:rPr lang="en-US" altLang="ru-RU" sz="4000"/>
              <a:t> </a:t>
            </a:r>
            <a:r>
              <a:rPr lang="en-US" altLang="en-US" sz="4000"/>
              <a:t>разведения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9 </a:t>
            </a:r>
            <a:r>
              <a:rPr lang="en-US" altLang="en-US" sz="4000"/>
              <a:t>частей</a:t>
            </a:r>
            <a:r>
              <a:rPr lang="en-US" altLang="ru-RU" sz="4000"/>
              <a:t> </a:t>
            </a:r>
            <a:r>
              <a:rPr lang="en-US" altLang="en-US" sz="4000"/>
              <a:t>воды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инъекций</a:t>
            </a:r>
            <a:r>
              <a:rPr lang="en-US" altLang="ru-RU" sz="4000"/>
              <a:t>.</a:t>
            </a:r>
            <a:endParaRPr lang="en-US" altLang="ru-RU" sz="4000"/>
          </a:p>
          <a:p>
            <a:pPr marL="0" indent="0">
              <a:buNone/>
            </a:pPr>
            <a:r>
              <a:rPr lang="en-US" altLang="en-US" sz="4000"/>
              <a:t>Настои</a:t>
            </a:r>
            <a:r>
              <a:rPr lang="en-US" altLang="ru-RU" sz="4000"/>
              <a:t>, </a:t>
            </a:r>
            <a:r>
              <a:rPr lang="en-US" altLang="en-US" sz="4000"/>
              <a:t>полученные</a:t>
            </a:r>
            <a:r>
              <a:rPr lang="en-US" altLang="ru-RU" sz="4000"/>
              <a:t> </a:t>
            </a:r>
            <a:r>
              <a:rPr lang="en-US" altLang="en-US" sz="4000"/>
              <a:t>по</a:t>
            </a:r>
            <a:r>
              <a:rPr lang="en-US" altLang="ru-RU" sz="4000"/>
              <a:t> </a:t>
            </a:r>
            <a:r>
              <a:rPr lang="en-US" altLang="en-US" sz="4000"/>
              <a:t>методу</a:t>
            </a:r>
            <a:r>
              <a:rPr lang="en-US" altLang="ru-RU" sz="4000"/>
              <a:t> 4, </a:t>
            </a:r>
            <a:r>
              <a:rPr lang="en-US" altLang="en-US" sz="4000"/>
              <a:t>обычно</a:t>
            </a:r>
            <a:r>
              <a:rPr lang="en-US" altLang="ru-RU" sz="4000"/>
              <a:t> </a:t>
            </a:r>
            <a:r>
              <a:rPr lang="en-US" altLang="en-US" sz="4000"/>
              <a:t>обрабатываются</a:t>
            </a:r>
            <a:r>
              <a:rPr lang="en-US" altLang="ru-RU" sz="4000"/>
              <a:t> </a:t>
            </a:r>
            <a:r>
              <a:rPr lang="en-US" altLang="en-US" sz="4000"/>
              <a:t>немедленно</a:t>
            </a:r>
            <a:r>
              <a:rPr lang="en-US" altLang="ru-RU" sz="4000"/>
              <a:t> </a:t>
            </a:r>
            <a:r>
              <a:rPr lang="en-US" altLang="en-US" sz="4000"/>
              <a:t>и</a:t>
            </a:r>
            <a:r>
              <a:rPr lang="en-US" altLang="ru-RU" sz="4000"/>
              <a:t> </a:t>
            </a:r>
            <a:r>
              <a:rPr lang="en-US" altLang="en-US" sz="4000"/>
              <a:t>используются</a:t>
            </a:r>
            <a:r>
              <a:rPr lang="en-US" altLang="ru-RU" sz="4000"/>
              <a:t> </a:t>
            </a:r>
            <a:r>
              <a:rPr lang="en-US" altLang="en-US" sz="4000"/>
              <a:t>исключительно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изготовления</a:t>
            </a:r>
            <a:r>
              <a:rPr lang="en-US" altLang="ru-RU" sz="4000"/>
              <a:t> </a:t>
            </a:r>
            <a:r>
              <a:rPr lang="en-US" altLang="en-US" sz="4000"/>
              <a:t>растворов</a:t>
            </a:r>
            <a:r>
              <a:rPr lang="en-US" altLang="ru-RU" sz="4000"/>
              <a:t> </a:t>
            </a:r>
            <a:r>
              <a:rPr lang="en-US" altLang="en-US" sz="4000"/>
              <a:t>для</a:t>
            </a:r>
            <a:r>
              <a:rPr lang="en-US" altLang="ru-RU" sz="4000"/>
              <a:t> </a:t>
            </a:r>
            <a:r>
              <a:rPr lang="en-US" altLang="en-US" sz="4000"/>
              <a:t>инъекций</a:t>
            </a:r>
            <a:r>
              <a:rPr lang="en-US" altLang="ru-RU" sz="4000"/>
              <a:t> </a:t>
            </a:r>
            <a:r>
              <a:rPr lang="en-US" altLang="en-US" sz="4000"/>
              <a:t>гомеопатических</a:t>
            </a:r>
            <a:r>
              <a:rPr lang="en-US" altLang="ru-RU" sz="4000"/>
              <a:t>.</a:t>
            </a:r>
            <a:endParaRPr lang="en-US" altLang="ru-RU" sz="4000"/>
          </a:p>
          <a:p>
            <a:pPr marL="0" indent="0">
              <a:buNone/>
            </a:pPr>
            <a:endParaRPr lang="en-US" altLang="ru-RU" sz="4000"/>
          </a:p>
          <a:p>
            <a:pPr marL="0" indent="0">
              <a:buNone/>
            </a:pPr>
            <a:r>
              <a:rPr lang="en-US" altLang="ru-RU" sz="4000"/>
              <a:t> </a:t>
            </a:r>
            <a:endParaRPr lang="en-US" altLang="ru-RU" sz="4000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endParaRPr lang="en-US" altLang="ru-RU"/>
          </a:p>
        </p:txBody>
      </p:sp>
      <p:pic>
        <p:nvPicPr>
          <p:cNvPr id="5" name="Замещающее содержимое 4" descr="image002"/>
          <p:cNvPicPr>
            <a:picLocks noChangeAspect="1"/>
          </p:cNvPicPr>
          <p:nvPr>
            <p:ph sz="half" idx="14"/>
          </p:nvPr>
        </p:nvPicPr>
        <p:blipFill>
          <a:blip r:embed="rId1"/>
          <a:stretch>
            <a:fillRect/>
          </a:stretch>
        </p:blipFill>
        <p:spPr>
          <a:xfrm>
            <a:off x="5461635" y="3241675"/>
            <a:ext cx="1268730" cy="36258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настои и отвары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6665" y="290195"/>
            <a:ext cx="9385935" cy="6276975"/>
          </a:xfrm>
        </p:spPr>
        <p:txBody>
          <a:bodyPr>
            <a:normAutofit fontScale="85000"/>
          </a:bodyPr>
          <a:p>
            <a:pPr marL="0" indent="0">
              <a:buNone/>
            </a:pPr>
            <a:r>
              <a:rPr lang="en-US" altLang="en-US"/>
              <a:t>Метод</a:t>
            </a:r>
            <a:r>
              <a:rPr lang="en-US" altLang="ru-RU"/>
              <a:t> 5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Настои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свежего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, </a:t>
            </a:r>
            <a:r>
              <a:rPr lang="en-US" altLang="en-US"/>
              <a:t>полученные</a:t>
            </a:r>
            <a:r>
              <a:rPr lang="en-US" altLang="ru-RU"/>
              <a:t> </a:t>
            </a:r>
            <a:r>
              <a:rPr lang="en-US" altLang="en-US"/>
              <a:t>без</a:t>
            </a:r>
            <a:r>
              <a:rPr lang="en-US" altLang="ru-RU"/>
              <a:t> </a:t>
            </a:r>
            <a:r>
              <a:rPr lang="en-US" altLang="en-US"/>
              <a:t>нагревания</a:t>
            </a:r>
            <a:r>
              <a:rPr lang="ru-RU" altLang="en-US"/>
              <a:t>.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настоя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свежего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без</a:t>
            </a:r>
            <a:r>
              <a:rPr lang="en-US" altLang="ru-RU"/>
              <a:t> </a:t>
            </a:r>
            <a:r>
              <a:rPr lang="en-US" altLang="en-US"/>
              <a:t>нагревания</a:t>
            </a:r>
            <a:r>
              <a:rPr lang="en-US" altLang="ru-RU"/>
              <a:t> </a:t>
            </a:r>
            <a:r>
              <a:rPr lang="en-US" altLang="en-US"/>
              <a:t>вначале</a:t>
            </a:r>
            <a:r>
              <a:rPr lang="en-US" altLang="ru-RU"/>
              <a:t> </a:t>
            </a:r>
            <a:r>
              <a:rPr lang="en-US" altLang="en-US"/>
              <a:t>проводят</a:t>
            </a:r>
            <a:r>
              <a:rPr lang="en-US" altLang="ru-RU"/>
              <a:t> </a:t>
            </a:r>
            <a:r>
              <a:rPr lang="en-US" altLang="en-US"/>
              <a:t>определение</a:t>
            </a:r>
            <a:r>
              <a:rPr lang="en-US" altLang="ru-RU"/>
              <a:t> </a:t>
            </a:r>
            <a:r>
              <a:rPr lang="en-US" altLang="en-US"/>
              <a:t>влажности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Определение</a:t>
            </a:r>
            <a:r>
              <a:rPr lang="en-US" altLang="ru-RU"/>
              <a:t> </a:t>
            </a:r>
            <a:r>
              <a:rPr lang="en-US" altLang="en-US"/>
              <a:t>влажности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происхождения</a:t>
            </a:r>
            <a:r>
              <a:rPr lang="" altLang="en-US"/>
              <a:t>»</a:t>
            </a:r>
            <a:r>
              <a:rPr lang="en-US" altLang="ru-RU"/>
              <a:t>.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(</a:t>
            </a:r>
            <a:r>
              <a:rPr lang="en-US" altLang="en-US"/>
              <a:t>Х</a:t>
            </a:r>
            <a:r>
              <a:rPr lang="en-US" altLang="ru-RU"/>
              <a:t>, </a:t>
            </a:r>
            <a:r>
              <a:rPr lang="en-US" altLang="en-US"/>
              <a:t>кг</a:t>
            </a:r>
            <a:r>
              <a:rPr lang="en-US" altLang="ru-RU"/>
              <a:t>), </a:t>
            </a:r>
            <a:r>
              <a:rPr lang="en-US" altLang="en-US"/>
              <a:t>необходимое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водных</a:t>
            </a:r>
            <a:r>
              <a:rPr lang="en-US" altLang="ru-RU"/>
              <a:t> </a:t>
            </a:r>
            <a:r>
              <a:rPr lang="en-US" altLang="en-US"/>
              <a:t>извлечений</a:t>
            </a:r>
            <a:r>
              <a:rPr lang="en-US" altLang="ru-RU"/>
              <a:t>, </a:t>
            </a:r>
            <a:r>
              <a:rPr lang="en-US" altLang="en-US"/>
              <a:t>вычисляют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формуле</a:t>
            </a:r>
            <a:r>
              <a:rPr lang="en-US" altLang="ru-RU"/>
              <a:t>:</a:t>
            </a:r>
            <a:endParaRPr lang="en-US" altLang="ru-RU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r>
              <a:rPr lang="en-US" altLang="en-US"/>
              <a:t>где</a:t>
            </a:r>
            <a:endParaRPr lang="en-US" altLang="en-US"/>
          </a:p>
          <a:p>
            <a:pPr marL="0" indent="0">
              <a:buNone/>
            </a:pPr>
            <a:r>
              <a:rPr lang="en-US" altLang="ru-RU"/>
              <a:t>m-</a:t>
            </a:r>
            <a:r>
              <a:rPr lang="en-US" altLang="en-US"/>
              <a:t>масса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, </a:t>
            </a:r>
            <a:r>
              <a:rPr lang="en-US" altLang="en-US"/>
              <a:t>кг</a:t>
            </a:r>
            <a:r>
              <a:rPr lang="en-US" altLang="ru-RU"/>
              <a:t>;</a:t>
            </a:r>
            <a:endParaRPr lang="en-US" altLang="ru-RU"/>
          </a:p>
          <a:p>
            <a:pPr marL="0" indent="0">
              <a:buNone/>
            </a:pPr>
            <a:r>
              <a:rPr lang="en-US" altLang="ru-RU"/>
              <a:t>W-</a:t>
            </a:r>
            <a:r>
              <a:rPr lang="en-US" altLang="en-US"/>
              <a:t>влажность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, %.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измельчённому</a:t>
            </a:r>
            <a:r>
              <a:rPr lang="en-US" altLang="ru-RU"/>
              <a:t> </a:t>
            </a:r>
            <a:r>
              <a:rPr lang="en-US" altLang="en-US"/>
              <a:t>лекарственному</a:t>
            </a:r>
            <a:r>
              <a:rPr lang="en-US" altLang="ru-RU"/>
              <a:t> </a:t>
            </a:r>
            <a:r>
              <a:rPr lang="en-US" altLang="en-US"/>
              <a:t>растительному</a:t>
            </a:r>
            <a:r>
              <a:rPr lang="en-US" altLang="ru-RU"/>
              <a:t> </a:t>
            </a:r>
            <a:r>
              <a:rPr lang="en-US" altLang="en-US"/>
              <a:t>сырью</a:t>
            </a:r>
            <a:r>
              <a:rPr lang="en-US" altLang="ru-RU"/>
              <a:t> </a:t>
            </a:r>
            <a:r>
              <a:rPr lang="en-US" altLang="en-US"/>
              <a:t>прибавляют</a:t>
            </a:r>
            <a:r>
              <a:rPr lang="en-US" altLang="ru-RU"/>
              <a:t> </a:t>
            </a:r>
            <a:r>
              <a:rPr lang="en-US" altLang="en-US"/>
              <a:t>рассчитанное</a:t>
            </a:r>
            <a:r>
              <a:rPr lang="en-US" altLang="ru-RU"/>
              <a:t>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, </a:t>
            </a:r>
            <a:r>
              <a:rPr lang="en-US" altLang="en-US"/>
              <a:t>перемешивают</a:t>
            </a:r>
            <a:r>
              <a:rPr lang="en-US" altLang="ru-RU"/>
              <a:t>. </a:t>
            </a:r>
            <a:r>
              <a:rPr lang="en-US" altLang="en-US"/>
              <a:t>Настаивают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более</a:t>
            </a:r>
            <a:r>
              <a:rPr lang="en-US" altLang="ru-RU"/>
              <a:t> 2 </a:t>
            </a:r>
            <a:r>
              <a:rPr lang="en-US" altLang="en-US"/>
              <a:t>ч</a:t>
            </a:r>
            <a:r>
              <a:rPr lang="en-US" altLang="ru-RU"/>
              <a:t>, </a:t>
            </a:r>
            <a:r>
              <a:rPr lang="en-US" altLang="en-US"/>
              <a:t>затем</a:t>
            </a:r>
            <a:r>
              <a:rPr lang="en-US" altLang="ru-RU"/>
              <a:t> </a:t>
            </a:r>
            <a:r>
              <a:rPr lang="en-US" altLang="en-US"/>
              <a:t>сцеживают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фильтруют</a:t>
            </a:r>
            <a:r>
              <a:rPr lang="en-US" altLang="ru-RU"/>
              <a:t> </a:t>
            </a:r>
            <a:r>
              <a:rPr lang="en-US" altLang="en-US"/>
              <a:t>полученный</a:t>
            </a:r>
            <a:r>
              <a:rPr lang="en-US" altLang="ru-RU"/>
              <a:t> </a:t>
            </a:r>
            <a:r>
              <a:rPr lang="en-US" altLang="en-US"/>
              <a:t>настой</a:t>
            </a:r>
            <a:r>
              <a:rPr lang="en-US" altLang="ru-RU"/>
              <a:t>, </a:t>
            </a:r>
            <a:r>
              <a:rPr lang="en-US" altLang="en-US"/>
              <a:t>используя</a:t>
            </a:r>
            <a:r>
              <a:rPr lang="en-US" altLang="ru-RU"/>
              <a:t> </a:t>
            </a:r>
            <a:r>
              <a:rPr lang="en-US" altLang="en-US"/>
              <a:t>стерильную</a:t>
            </a:r>
            <a:r>
              <a:rPr lang="en-US" altLang="ru-RU"/>
              <a:t> </a:t>
            </a:r>
            <a:r>
              <a:rPr lang="en-US" altLang="en-US"/>
              <a:t>ткань</a:t>
            </a:r>
            <a:r>
              <a:rPr lang="en-US" altLang="ru-RU"/>
              <a:t>.</a:t>
            </a:r>
            <a:r>
              <a:rPr lang="en-US" altLang="en-US"/>
              <a:t>Первое</a:t>
            </a:r>
            <a:r>
              <a:rPr lang="en-US" altLang="ru-RU"/>
              <a:t> </a:t>
            </a:r>
            <a:r>
              <a:rPr lang="en-US" altLang="en-US"/>
              <a:t>десятичное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(D1) </a:t>
            </a:r>
            <a:r>
              <a:rPr lang="en-US" altLang="en-US"/>
              <a:t>производят</a:t>
            </a:r>
            <a:r>
              <a:rPr lang="en-US" altLang="ru-RU"/>
              <a:t> (</a:t>
            </a:r>
            <a:r>
              <a:rPr lang="en-US" altLang="en-US"/>
              <a:t>изготавливают</a:t>
            </a:r>
            <a:r>
              <a:rPr lang="en-US" altLang="ru-RU"/>
              <a:t>) </a:t>
            </a:r>
            <a:r>
              <a:rPr lang="en-US" altLang="en-US"/>
              <a:t>из</a:t>
            </a:r>
            <a:r>
              <a:rPr lang="en-US" altLang="ru-RU"/>
              <a:t> 3 </a:t>
            </a:r>
            <a:r>
              <a:rPr lang="en-US" altLang="en-US"/>
              <a:t>частей</a:t>
            </a:r>
            <a:r>
              <a:rPr lang="en-US" altLang="ru-RU"/>
              <a:t> </a:t>
            </a:r>
            <a:r>
              <a:rPr lang="en-US" altLang="en-US"/>
              <a:t>настоя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7 </a:t>
            </a:r>
            <a:r>
              <a:rPr lang="en-US" altLang="en-US"/>
              <a:t>частей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.</a:t>
            </a:r>
            <a:r>
              <a:rPr lang="en-US" altLang="en-US"/>
              <a:t>Второе</a:t>
            </a:r>
            <a:r>
              <a:rPr lang="en-US" altLang="ru-RU"/>
              <a:t> </a:t>
            </a:r>
            <a:r>
              <a:rPr lang="en-US" altLang="en-US"/>
              <a:t>десятичное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(D2) </a:t>
            </a:r>
            <a:r>
              <a:rPr lang="en-US" altLang="en-US"/>
              <a:t>производят</a:t>
            </a:r>
            <a:r>
              <a:rPr lang="en-US" altLang="ru-RU"/>
              <a:t> (</a:t>
            </a:r>
            <a:r>
              <a:rPr lang="en-US" altLang="en-US"/>
              <a:t>изготавливают</a:t>
            </a:r>
            <a:r>
              <a:rPr lang="en-US" altLang="ru-RU"/>
              <a:t>) </a:t>
            </a:r>
            <a:r>
              <a:rPr lang="en-US" altLang="en-US"/>
              <a:t>из</a:t>
            </a:r>
            <a:r>
              <a:rPr lang="en-US" altLang="ru-RU"/>
              <a:t> 1 </a:t>
            </a:r>
            <a:r>
              <a:rPr lang="en-US" altLang="en-US"/>
              <a:t>части</a:t>
            </a:r>
            <a:r>
              <a:rPr lang="en-US" altLang="ru-RU"/>
              <a:t> </a:t>
            </a:r>
            <a:r>
              <a:rPr lang="en-US" altLang="en-US"/>
              <a:t>настоя</a:t>
            </a:r>
            <a:r>
              <a:rPr lang="en-US" altLang="ru-RU"/>
              <a:t> (D1) </a:t>
            </a:r>
            <a:r>
              <a:rPr lang="en-US" altLang="en-US"/>
              <a:t>и</a:t>
            </a:r>
            <a:r>
              <a:rPr lang="en-US" altLang="ru-RU"/>
              <a:t> 9 </a:t>
            </a:r>
            <a:r>
              <a:rPr lang="en-US" altLang="en-US"/>
              <a:t>частей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. </a:t>
            </a:r>
            <a:r>
              <a:rPr lang="en-US" altLang="en-US"/>
              <a:t>Последующие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получают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одной</a:t>
            </a:r>
            <a:r>
              <a:rPr lang="en-US" altLang="ru-RU"/>
              <a:t> </a:t>
            </a:r>
            <a:r>
              <a:rPr lang="en-US" altLang="en-US"/>
              <a:t>части</a:t>
            </a:r>
            <a:r>
              <a:rPr lang="en-US" altLang="ru-RU"/>
              <a:t> </a:t>
            </a:r>
            <a:r>
              <a:rPr lang="en-US" altLang="en-US"/>
              <a:t>предыдущего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9 </a:t>
            </a:r>
            <a:r>
              <a:rPr lang="en-US" altLang="en-US"/>
              <a:t>частей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.</a:t>
            </a:r>
            <a:r>
              <a:rPr lang="en-US" altLang="en-US"/>
              <a:t>Настои</a:t>
            </a:r>
            <a:r>
              <a:rPr lang="en-US" altLang="ru-RU"/>
              <a:t>, </a:t>
            </a:r>
            <a:r>
              <a:rPr lang="en-US" altLang="en-US"/>
              <a:t>полученные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методу</a:t>
            </a:r>
            <a:r>
              <a:rPr lang="en-US" altLang="ru-RU"/>
              <a:t> 5, </a:t>
            </a:r>
            <a:r>
              <a:rPr lang="en-US" altLang="en-US"/>
              <a:t>обычно</a:t>
            </a:r>
            <a:r>
              <a:rPr lang="en-US" altLang="ru-RU"/>
              <a:t> </a:t>
            </a:r>
            <a:r>
              <a:rPr lang="en-US" altLang="en-US"/>
              <a:t>обрабатываются</a:t>
            </a:r>
            <a:r>
              <a:rPr lang="en-US" altLang="ru-RU"/>
              <a:t> </a:t>
            </a:r>
            <a:r>
              <a:rPr lang="en-US" altLang="en-US"/>
              <a:t>немедленно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используются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изготовления</a:t>
            </a:r>
            <a:r>
              <a:rPr lang="en-US" altLang="ru-RU"/>
              <a:t>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капель</a:t>
            </a:r>
            <a:r>
              <a:rPr lang="en-US" altLang="ru-RU"/>
              <a:t> </a:t>
            </a:r>
            <a:r>
              <a:rPr lang="en-US" altLang="en-US"/>
              <a:t>глазных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.</a:t>
            </a:r>
            <a:endParaRPr lang="en-US" altLang="ru-RU"/>
          </a:p>
        </p:txBody>
      </p:sp>
      <p:pic>
        <p:nvPicPr>
          <p:cNvPr id="5" name="Замещающее содержимое 4" descr="форм"/>
          <p:cNvPicPr>
            <a:picLocks noChangeAspect="1"/>
          </p:cNvPicPr>
          <p:nvPr>
            <p:ph sz="half" idx="14"/>
          </p:nvPr>
        </p:nvPicPr>
        <p:blipFill>
          <a:blip r:embed="rId1"/>
          <a:stretch>
            <a:fillRect/>
          </a:stretch>
        </p:blipFill>
        <p:spPr>
          <a:xfrm>
            <a:off x="5918835" y="2386965"/>
            <a:ext cx="1533525" cy="4381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пластыри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616835" y="290195"/>
            <a:ext cx="9243060" cy="1057275"/>
          </a:xfrm>
        </p:spPr>
        <p:txBody>
          <a:bodyPr>
            <a:normAutofit fontScale="80000"/>
          </a:bodyPr>
          <a:p>
            <a:r>
              <a:rPr lang="en-US" altLang="en-US">
                <a:solidFill>
                  <a:schemeClr val="tx1"/>
                </a:solidFill>
              </a:rPr>
              <a:t>Пластыри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гомеопатические</a:t>
            </a:r>
            <a:r>
              <a:rPr lang="en-US" altLang="ru-RU">
                <a:solidFill>
                  <a:schemeClr val="tx1"/>
                </a:solidFill>
              </a:rPr>
              <a:t> – </a:t>
            </a:r>
            <a:r>
              <a:rPr lang="en-US" altLang="en-US">
                <a:solidFill>
                  <a:schemeClr val="tx1"/>
                </a:solidFill>
              </a:rPr>
              <a:t>лекарственная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форма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состоящая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из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клеевой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основы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или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пластырной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массы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нанесённой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однородным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слоем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подложку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из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природного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материала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содержащая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один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или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несколько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активных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компонентов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соответствующих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гомеопатических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разведениях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предназначенная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для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наружного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или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местного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применения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обладающая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способностью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прилипать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коже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или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слизистым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оболочкам</a:t>
            </a:r>
            <a:r>
              <a:rPr lang="en-US" altLang="ru-RU">
                <a:solidFill>
                  <a:schemeClr val="tx1"/>
                </a:solidFill>
              </a:rPr>
              <a:t>.</a:t>
            </a:r>
            <a:endParaRPr lang="en-US" altLang="ru-RU">
              <a:solidFill>
                <a:schemeClr val="tx1"/>
              </a:solidFill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616835" y="1348105"/>
            <a:ext cx="9242425" cy="51511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en-US" sz="1400"/>
              <a:t>Особенности</a:t>
            </a:r>
            <a:r>
              <a:rPr lang="en-US" altLang="ru-RU" sz="1400"/>
              <a:t> </a:t>
            </a:r>
            <a:r>
              <a:rPr lang="en-US" altLang="en-US" sz="1400"/>
              <a:t>технологии</a:t>
            </a:r>
            <a:endParaRPr lang="en-US" altLang="en-US" sz="1400"/>
          </a:p>
          <a:p>
            <a:endParaRPr lang="en-US" altLang="ru-RU" sz="1400"/>
          </a:p>
          <a:p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состав</a:t>
            </a:r>
            <a:r>
              <a:rPr lang="en-US" altLang="ru-RU" sz="1400"/>
              <a:t> </a:t>
            </a:r>
            <a:r>
              <a:rPr lang="en-US" altLang="en-US" sz="1400"/>
              <a:t>пластырной</a:t>
            </a:r>
            <a:r>
              <a:rPr lang="en-US" altLang="ru-RU" sz="1400"/>
              <a:t> </a:t>
            </a:r>
            <a:r>
              <a:rPr lang="en-US" altLang="en-US" sz="1400"/>
              <a:t>массы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качестве</a:t>
            </a:r>
            <a:r>
              <a:rPr lang="en-US" altLang="ru-RU" sz="1400"/>
              <a:t> </a:t>
            </a:r>
            <a:r>
              <a:rPr lang="en-US" altLang="en-US" sz="1400"/>
              <a:t>основы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зависимости</a:t>
            </a:r>
            <a:r>
              <a:rPr lang="en-US" altLang="ru-RU" sz="1400"/>
              <a:t> </a:t>
            </a:r>
            <a:r>
              <a:rPr lang="en-US" altLang="en-US" sz="1400"/>
              <a:t>от</a:t>
            </a:r>
            <a:r>
              <a:rPr lang="en-US" altLang="ru-RU" sz="1400"/>
              <a:t> </a:t>
            </a:r>
            <a:r>
              <a:rPr lang="en-US" altLang="en-US" sz="1400"/>
              <a:t>назначения</a:t>
            </a:r>
            <a:r>
              <a:rPr lang="en-US" altLang="ru-RU" sz="1400"/>
              <a:t> </a:t>
            </a:r>
            <a:r>
              <a:rPr lang="en-US" altLang="en-US" sz="1400"/>
              <a:t>могут</a:t>
            </a:r>
            <a:r>
              <a:rPr lang="en-US" altLang="ru-RU" sz="1400"/>
              <a:t> </a:t>
            </a:r>
            <a:r>
              <a:rPr lang="en-US" altLang="en-US" sz="1400"/>
              <a:t>входить</a:t>
            </a:r>
            <a:r>
              <a:rPr lang="en-US" altLang="ru-RU" sz="1400"/>
              <a:t> </a:t>
            </a:r>
            <a:r>
              <a:rPr lang="en-US" altLang="en-US" sz="1400"/>
              <a:t>разрешённые</a:t>
            </a:r>
            <a:r>
              <a:rPr lang="en-US" altLang="ru-RU" sz="1400"/>
              <a:t> </a:t>
            </a:r>
            <a:r>
              <a:rPr lang="en-US" altLang="en-US" sz="1400"/>
              <a:t>к</a:t>
            </a:r>
            <a:r>
              <a:rPr lang="en-US" altLang="ru-RU" sz="1400"/>
              <a:t> </a:t>
            </a:r>
            <a:r>
              <a:rPr lang="en-US" altLang="en-US" sz="1400"/>
              <a:t>применению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медицинской</a:t>
            </a:r>
            <a:r>
              <a:rPr lang="en-US" altLang="ru-RU" sz="1400"/>
              <a:t> </a:t>
            </a:r>
            <a:r>
              <a:rPr lang="en-US" altLang="en-US" sz="1400"/>
              <a:t>практике</a:t>
            </a:r>
            <a:r>
              <a:rPr lang="en-US" altLang="ru-RU" sz="1400"/>
              <a:t> </a:t>
            </a:r>
            <a:r>
              <a:rPr lang="en-US" altLang="en-US" sz="1400"/>
              <a:t>натуральные</a:t>
            </a:r>
            <a:r>
              <a:rPr lang="en-US" altLang="ru-RU" sz="1400"/>
              <a:t> </a:t>
            </a:r>
            <a:r>
              <a:rPr lang="en-US" altLang="en-US" sz="1400"/>
              <a:t>жиры</a:t>
            </a:r>
            <a:r>
              <a:rPr lang="en-US" altLang="ru-RU" sz="1400"/>
              <a:t>, </a:t>
            </a:r>
            <a:r>
              <a:rPr lang="en-US" altLang="en-US" sz="1400"/>
              <a:t>воск</a:t>
            </a:r>
            <a:r>
              <a:rPr lang="en-US" altLang="ru-RU" sz="1400"/>
              <a:t>, </a:t>
            </a:r>
            <a:r>
              <a:rPr lang="en-US" altLang="en-US" sz="1400"/>
              <a:t>смолы</a:t>
            </a:r>
            <a:r>
              <a:rPr lang="en-US" altLang="ru-RU" sz="1400"/>
              <a:t>, </a:t>
            </a:r>
            <a:r>
              <a:rPr lang="en-US" altLang="en-US" sz="1400"/>
              <a:t>природные</a:t>
            </a:r>
            <a:r>
              <a:rPr lang="en-US" altLang="ru-RU" sz="1400"/>
              <a:t> </a:t>
            </a:r>
            <a:r>
              <a:rPr lang="en-US" altLang="en-US" sz="1400"/>
              <a:t>масла</a:t>
            </a:r>
            <a:r>
              <a:rPr lang="en-US" altLang="ru-RU" sz="1400"/>
              <a:t>, </a:t>
            </a:r>
            <a:r>
              <a:rPr lang="en-US" altLang="en-US" sz="1400"/>
              <a:t>каучук</a:t>
            </a:r>
            <a:r>
              <a:rPr lang="en-US" altLang="ru-RU" sz="1400"/>
              <a:t>, </a:t>
            </a:r>
            <a:r>
              <a:rPr lang="en-US" altLang="en-US" sz="1400"/>
              <a:t>церезин</a:t>
            </a:r>
            <a:r>
              <a:rPr lang="en-US" altLang="ru-RU" sz="1400"/>
              <a:t>, </a:t>
            </a:r>
            <a:r>
              <a:rPr lang="en-US" altLang="en-US" sz="1400"/>
              <a:t>вазелин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др</a:t>
            </a:r>
            <a:r>
              <a:rPr lang="en-US" altLang="ru-RU" sz="1400"/>
              <a:t>. </a:t>
            </a:r>
            <a:r>
              <a:rPr lang="en-US" altLang="en-US" sz="1400"/>
              <a:t>Введение</a:t>
            </a:r>
            <a:r>
              <a:rPr lang="en-US" altLang="ru-RU" sz="1400"/>
              <a:t> </a:t>
            </a:r>
            <a:r>
              <a:rPr lang="en-US" altLang="en-US" sz="1400"/>
              <a:t>синтетических</a:t>
            </a:r>
            <a:r>
              <a:rPr lang="en-US" altLang="ru-RU" sz="1400"/>
              <a:t> </a:t>
            </a:r>
            <a:r>
              <a:rPr lang="en-US" altLang="en-US" sz="1400"/>
              <a:t>антиоксидантов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консервантов</a:t>
            </a:r>
            <a:r>
              <a:rPr lang="en-US" altLang="ru-RU" sz="1400"/>
              <a:t> </a:t>
            </a:r>
            <a:r>
              <a:rPr lang="en-US" altLang="en-US" sz="1400"/>
              <a:t>не</a:t>
            </a:r>
            <a:r>
              <a:rPr lang="en-US" altLang="ru-RU" sz="1400"/>
              <a:t> </a:t>
            </a:r>
            <a:r>
              <a:rPr lang="en-US" altLang="en-US" sz="1400"/>
              <a:t>практикуется</a:t>
            </a:r>
            <a:r>
              <a:rPr lang="en-US" altLang="ru-RU" sz="1400"/>
              <a:t>.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производства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пластырей</a:t>
            </a:r>
            <a:r>
              <a:rPr lang="en-US" altLang="ru-RU" sz="1400"/>
              <a:t> </a:t>
            </a:r>
            <a:r>
              <a:rPr lang="en-US" altLang="en-US" sz="1400"/>
              <a:t>компоненты</a:t>
            </a:r>
            <a:r>
              <a:rPr lang="en-US" altLang="ru-RU" sz="1400"/>
              <a:t>, </a:t>
            </a:r>
            <a:r>
              <a:rPr lang="en-US" altLang="en-US" sz="1400"/>
              <a:t>входящие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пластырную</a:t>
            </a:r>
            <a:r>
              <a:rPr lang="en-US" altLang="ru-RU" sz="1400"/>
              <a:t> </a:t>
            </a:r>
            <a:r>
              <a:rPr lang="en-US" altLang="en-US" sz="1400"/>
              <a:t>массу</a:t>
            </a:r>
            <a:r>
              <a:rPr lang="en-US" altLang="ru-RU" sz="1400"/>
              <a:t>, </a:t>
            </a:r>
            <a:r>
              <a:rPr lang="en-US" altLang="en-US" sz="1400"/>
              <a:t>предварительно</a:t>
            </a:r>
            <a:r>
              <a:rPr lang="en-US" altLang="ru-RU" sz="1400"/>
              <a:t> </a:t>
            </a:r>
            <a:r>
              <a:rPr lang="en-US" altLang="en-US" sz="1400"/>
              <a:t>растворяют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расплавляют</a:t>
            </a:r>
            <a:r>
              <a:rPr lang="en-US" altLang="ru-RU" sz="1400"/>
              <a:t>. </a:t>
            </a:r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этом</a:t>
            </a:r>
            <a:r>
              <a:rPr lang="en-US" altLang="ru-RU" sz="1400"/>
              <a:t> </a:t>
            </a:r>
            <a:r>
              <a:rPr lang="en-US" altLang="en-US" sz="1400"/>
              <a:t>расплавляют</a:t>
            </a:r>
            <a:r>
              <a:rPr lang="en-US" altLang="ru-RU" sz="1400"/>
              <a:t> </a:t>
            </a:r>
            <a:r>
              <a:rPr lang="en-US" altLang="en-US" sz="1400"/>
              <a:t>вначале</a:t>
            </a:r>
            <a:r>
              <a:rPr lang="en-US" altLang="ru-RU" sz="1400"/>
              <a:t> </a:t>
            </a:r>
            <a:r>
              <a:rPr lang="en-US" altLang="en-US" sz="1400"/>
              <a:t>более</a:t>
            </a:r>
            <a:r>
              <a:rPr lang="en-US" altLang="ru-RU" sz="1400"/>
              <a:t> </a:t>
            </a:r>
            <a:r>
              <a:rPr lang="en-US" altLang="en-US" sz="1400"/>
              <a:t>тугоплавкие</a:t>
            </a:r>
            <a:r>
              <a:rPr lang="en-US" altLang="ru-RU" sz="1400"/>
              <a:t>, </a:t>
            </a:r>
            <a:r>
              <a:rPr lang="en-US" altLang="en-US" sz="1400"/>
              <a:t>а</a:t>
            </a:r>
            <a:r>
              <a:rPr lang="en-US" altLang="ru-RU" sz="1400"/>
              <a:t> </a:t>
            </a:r>
            <a:r>
              <a:rPr lang="en-US" altLang="en-US" sz="1400"/>
              <a:t>затем</a:t>
            </a:r>
            <a:r>
              <a:rPr lang="en-US" altLang="ru-RU" sz="1400"/>
              <a:t> </a:t>
            </a:r>
            <a:r>
              <a:rPr lang="en-US" altLang="en-US" sz="1400"/>
              <a:t>легкоплавкие</a:t>
            </a:r>
            <a:r>
              <a:rPr lang="en-US" altLang="ru-RU" sz="1400"/>
              <a:t> </a:t>
            </a:r>
            <a:r>
              <a:rPr lang="en-US" altLang="en-US" sz="1400"/>
              <a:t>вещества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их</a:t>
            </a:r>
            <a:r>
              <a:rPr lang="en-US" altLang="ru-RU" sz="1400"/>
              <a:t> </a:t>
            </a:r>
            <a:r>
              <a:rPr lang="en-US" altLang="en-US" sz="1400"/>
              <a:t>смешивают</a:t>
            </a:r>
            <a:r>
              <a:rPr lang="en-US" altLang="ru-RU" sz="1400"/>
              <a:t>. </a:t>
            </a:r>
            <a:r>
              <a:rPr lang="en-US" altLang="en-US" sz="1400"/>
              <a:t>Растворённую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расплавленную</a:t>
            </a:r>
            <a:r>
              <a:rPr lang="en-US" altLang="ru-RU" sz="1400"/>
              <a:t> </a:t>
            </a:r>
            <a:r>
              <a:rPr lang="en-US" altLang="en-US" sz="1400"/>
              <a:t>пластырную</a:t>
            </a:r>
            <a:r>
              <a:rPr lang="en-US" altLang="ru-RU" sz="1400"/>
              <a:t> </a:t>
            </a:r>
            <a:r>
              <a:rPr lang="en-US" altLang="en-US" sz="1400"/>
              <a:t>массу</a:t>
            </a:r>
            <a:r>
              <a:rPr lang="en-US" altLang="ru-RU" sz="1400"/>
              <a:t> </a:t>
            </a:r>
            <a:r>
              <a:rPr lang="en-US" altLang="en-US" sz="1400"/>
              <a:t>процеживают</a:t>
            </a:r>
            <a:r>
              <a:rPr lang="en-US" altLang="ru-RU" sz="1400"/>
              <a:t>.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охлаждённую</a:t>
            </a:r>
            <a:r>
              <a:rPr lang="en-US" altLang="ru-RU" sz="1400"/>
              <a:t> (</a:t>
            </a:r>
            <a:r>
              <a:rPr lang="en-US" altLang="en-US" sz="1400"/>
              <a:t>полуостывшую</a:t>
            </a:r>
            <a:r>
              <a:rPr lang="en-US" altLang="ru-RU" sz="1400"/>
              <a:t>) </a:t>
            </a:r>
            <a:r>
              <a:rPr lang="en-US" altLang="en-US" sz="1400"/>
              <a:t>пластырную</a:t>
            </a:r>
            <a:r>
              <a:rPr lang="en-US" altLang="ru-RU" sz="1400"/>
              <a:t> </a:t>
            </a:r>
            <a:r>
              <a:rPr lang="en-US" altLang="en-US" sz="1400"/>
              <a:t>массу</a:t>
            </a:r>
            <a:r>
              <a:rPr lang="en-US" altLang="ru-RU" sz="1400"/>
              <a:t> (</a:t>
            </a:r>
            <a:r>
              <a:rPr lang="en-US" altLang="en-US" sz="1400"/>
              <a:t>температура</a:t>
            </a:r>
            <a:r>
              <a:rPr lang="en-US" altLang="ru-RU" sz="1400"/>
              <a:t> 25 </a:t>
            </a:r>
            <a:r>
              <a:rPr lang="" altLang="en-US" sz="1400"/>
              <a:t>°</a:t>
            </a:r>
            <a:r>
              <a:rPr lang="en-US" altLang="en-US" sz="1400"/>
              <a:t>С</a:t>
            </a:r>
            <a:r>
              <a:rPr lang="en-US" altLang="ru-RU" sz="1400"/>
              <a:t>)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клеевую</a:t>
            </a:r>
            <a:r>
              <a:rPr lang="en-US" altLang="ru-RU" sz="1400"/>
              <a:t> </a:t>
            </a:r>
            <a:r>
              <a:rPr lang="en-US" altLang="en-US" sz="1400"/>
              <a:t>основу</a:t>
            </a:r>
            <a:r>
              <a:rPr lang="en-US" altLang="ru-RU" sz="1400"/>
              <a:t> </a:t>
            </a:r>
            <a:r>
              <a:rPr lang="en-US" altLang="en-US" sz="1400"/>
              <a:t>вводят</a:t>
            </a:r>
            <a:r>
              <a:rPr lang="en-US" altLang="ru-RU" sz="1400"/>
              <a:t> </a:t>
            </a:r>
            <a:r>
              <a:rPr lang="en-US" altLang="en-US" sz="1400"/>
              <a:t>настойки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матричные</a:t>
            </a:r>
            <a:r>
              <a:rPr lang="en-US" altLang="ru-RU" sz="1400"/>
              <a:t>, </a:t>
            </a:r>
            <a:r>
              <a:rPr lang="en-US" altLang="en-US" sz="1400"/>
              <a:t>тритурации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/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их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. </a:t>
            </a:r>
            <a:r>
              <a:rPr lang="en-US" altLang="en-US" sz="1400"/>
              <a:t>Летучие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пахучие</a:t>
            </a:r>
            <a:r>
              <a:rPr lang="en-US" altLang="ru-RU" sz="1400"/>
              <a:t> </a:t>
            </a:r>
            <a:r>
              <a:rPr lang="en-US" altLang="en-US" sz="1400"/>
              <a:t>компоненты</a:t>
            </a:r>
            <a:r>
              <a:rPr lang="en-US" altLang="ru-RU" sz="1400"/>
              <a:t> </a:t>
            </a:r>
            <a:r>
              <a:rPr lang="en-US" altLang="en-US" sz="1400"/>
              <a:t>добавляют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последнюю</a:t>
            </a:r>
            <a:r>
              <a:rPr lang="en-US" altLang="ru-RU" sz="1400"/>
              <a:t> </a:t>
            </a:r>
            <a:r>
              <a:rPr lang="en-US" altLang="en-US" sz="1400"/>
              <a:t>очередь</a:t>
            </a:r>
            <a:r>
              <a:rPr lang="en-US" altLang="ru-RU" sz="1400"/>
              <a:t>.</a:t>
            </a:r>
            <a:r>
              <a:rPr lang="en-US" altLang="en-US" sz="1400"/>
              <a:t>Клеевой</a:t>
            </a:r>
            <a:r>
              <a:rPr lang="en-US" altLang="ru-RU" sz="1400"/>
              <a:t> </a:t>
            </a:r>
            <a:r>
              <a:rPr lang="en-US" altLang="en-US" sz="1400"/>
              <a:t>слой</a:t>
            </a:r>
            <a:r>
              <a:rPr lang="en-US" altLang="ru-RU" sz="1400"/>
              <a:t> </a:t>
            </a:r>
            <a:r>
              <a:rPr lang="en-US" altLang="en-US" sz="1400"/>
              <a:t>должен</a:t>
            </a:r>
            <a:r>
              <a:rPr lang="en-US" altLang="ru-RU" sz="1400"/>
              <a:t> </a:t>
            </a:r>
            <a:r>
              <a:rPr lang="en-US" altLang="en-US" sz="1400"/>
              <a:t>быть</a:t>
            </a:r>
            <a:r>
              <a:rPr lang="en-US" altLang="ru-RU" sz="1400"/>
              <a:t> </a:t>
            </a:r>
            <a:r>
              <a:rPr lang="en-US" altLang="en-US" sz="1400"/>
              <a:t>защищён</a:t>
            </a:r>
            <a:r>
              <a:rPr lang="en-US" altLang="ru-RU" sz="1400"/>
              <a:t> </a:t>
            </a:r>
            <a:r>
              <a:rPr lang="en-US" altLang="en-US" sz="1400"/>
              <a:t>слоем</a:t>
            </a:r>
            <a:r>
              <a:rPr lang="en-US" altLang="ru-RU" sz="1400"/>
              <a:t>, </a:t>
            </a:r>
            <a:r>
              <a:rPr lang="en-US" altLang="en-US" sz="1400"/>
              <a:t>который</a:t>
            </a:r>
            <a:r>
              <a:rPr lang="en-US" altLang="ru-RU" sz="1400"/>
              <a:t> </a:t>
            </a:r>
            <a:r>
              <a:rPr lang="en-US" altLang="en-US" sz="1400"/>
              <a:t>удаляется</a:t>
            </a:r>
            <a:r>
              <a:rPr lang="en-US" altLang="ru-RU" sz="1400"/>
              <a:t> </a:t>
            </a:r>
            <a:r>
              <a:rPr lang="en-US" altLang="en-US" sz="1400"/>
              <a:t>перед</a:t>
            </a:r>
            <a:r>
              <a:rPr lang="en-US" altLang="ru-RU" sz="1400"/>
              <a:t> </a:t>
            </a:r>
            <a:r>
              <a:rPr lang="en-US" altLang="en-US" sz="1400"/>
              <a:t>нанесением</a:t>
            </a:r>
            <a:r>
              <a:rPr lang="en-US" altLang="ru-RU" sz="1400"/>
              <a:t> </a:t>
            </a:r>
            <a:r>
              <a:rPr lang="en-US" altLang="en-US" sz="1400"/>
              <a:t>пластыря</a:t>
            </a:r>
            <a:r>
              <a:rPr lang="en-US" altLang="ru-RU" sz="1400"/>
              <a:t>. </a:t>
            </a:r>
            <a:r>
              <a:rPr lang="en-US" altLang="en-US" sz="1400"/>
              <a:t>Защитный</a:t>
            </a:r>
            <a:r>
              <a:rPr lang="en-US" altLang="ru-RU" sz="1400"/>
              <a:t> </a:t>
            </a:r>
            <a:r>
              <a:rPr lang="en-US" altLang="en-US" sz="1400"/>
              <a:t>слой</a:t>
            </a:r>
            <a:r>
              <a:rPr lang="en-US" altLang="ru-RU" sz="1400"/>
              <a:t> </a:t>
            </a:r>
            <a:r>
              <a:rPr lang="en-US" altLang="en-US" sz="1400"/>
              <a:t>не</a:t>
            </a:r>
            <a:r>
              <a:rPr lang="en-US" altLang="ru-RU" sz="1400"/>
              <a:t> </a:t>
            </a:r>
            <a:r>
              <a:rPr lang="en-US" altLang="en-US" sz="1400"/>
              <a:t>должен</a:t>
            </a:r>
            <a:r>
              <a:rPr lang="en-US" altLang="ru-RU" sz="1400"/>
              <a:t> </a:t>
            </a:r>
            <a:r>
              <a:rPr lang="en-US" altLang="en-US" sz="1400"/>
              <a:t>отделять</a:t>
            </a:r>
            <a:r>
              <a:rPr lang="en-US" altLang="ru-RU" sz="1400"/>
              <a:t> </a:t>
            </a:r>
            <a:r>
              <a:rPr lang="en-US" altLang="en-US" sz="1400"/>
              <a:t>активный</a:t>
            </a:r>
            <a:r>
              <a:rPr lang="en-US" altLang="ru-RU" sz="1400"/>
              <a:t> </a:t>
            </a:r>
            <a:r>
              <a:rPr lang="en-US" altLang="en-US" sz="1400"/>
              <a:t>компонент</a:t>
            </a:r>
            <a:r>
              <a:rPr lang="en-US" altLang="ru-RU" sz="1400"/>
              <a:t> </a:t>
            </a:r>
            <a:r>
              <a:rPr lang="en-US" altLang="en-US" sz="1400"/>
              <a:t>от</a:t>
            </a:r>
            <a:r>
              <a:rPr lang="en-US" altLang="ru-RU" sz="1400"/>
              <a:t> </a:t>
            </a:r>
            <a:r>
              <a:rPr lang="en-US" altLang="en-US" sz="1400"/>
              <a:t>поддерживающего</a:t>
            </a:r>
            <a:r>
              <a:rPr lang="en-US" altLang="ru-RU" sz="1400"/>
              <a:t> </a:t>
            </a:r>
            <a:r>
              <a:rPr lang="en-US" altLang="en-US" sz="1400"/>
              <a:t>слоя</a:t>
            </a:r>
            <a:r>
              <a:rPr lang="en-US" altLang="ru-RU" sz="1400"/>
              <a:t>. </a:t>
            </a:r>
            <a:r>
              <a:rPr lang="en-US" altLang="en-US" sz="1400"/>
              <a:t>Материал</a:t>
            </a:r>
            <a:r>
              <a:rPr lang="en-US" altLang="ru-RU" sz="1400"/>
              <a:t> </a:t>
            </a:r>
            <a:r>
              <a:rPr lang="en-US" altLang="en-US" sz="1400"/>
              <a:t>подложки</a:t>
            </a:r>
            <a:r>
              <a:rPr lang="en-US" altLang="ru-RU" sz="1400"/>
              <a:t> </a:t>
            </a:r>
            <a:r>
              <a:rPr lang="en-US" altLang="en-US" sz="1400"/>
              <a:t>не</a:t>
            </a:r>
            <a:r>
              <a:rPr lang="en-US" altLang="ru-RU" sz="1400"/>
              <a:t> </a:t>
            </a:r>
            <a:r>
              <a:rPr lang="en-US" altLang="en-US" sz="1400"/>
              <a:t>должен</a:t>
            </a:r>
            <a:r>
              <a:rPr lang="en-US" altLang="ru-RU" sz="1400"/>
              <a:t> </a:t>
            </a:r>
            <a:r>
              <a:rPr lang="en-US" altLang="en-US" sz="1400"/>
              <a:t>раздражать</a:t>
            </a:r>
            <a:r>
              <a:rPr lang="en-US" altLang="ru-RU" sz="1400"/>
              <a:t> </a:t>
            </a:r>
            <a:r>
              <a:rPr lang="en-US" altLang="en-US" sz="1400"/>
              <a:t>кожу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вызывать</a:t>
            </a:r>
            <a:r>
              <a:rPr lang="en-US" altLang="ru-RU" sz="1400"/>
              <a:t> </a:t>
            </a:r>
            <a:r>
              <a:rPr lang="en-US" altLang="en-US" sz="1400"/>
              <a:t>аллергическую</a:t>
            </a:r>
            <a:r>
              <a:rPr lang="en-US" altLang="ru-RU" sz="1400"/>
              <a:t> </a:t>
            </a:r>
            <a:r>
              <a:rPr lang="en-US" altLang="en-US" sz="1400"/>
              <a:t>реакцию</a:t>
            </a:r>
            <a:r>
              <a:rPr lang="en-US" altLang="ru-RU" sz="1400"/>
              <a:t>.</a:t>
            </a:r>
            <a:endParaRPr lang="en-US" altLang="ru-RU" sz="1400"/>
          </a:p>
          <a:p>
            <a:r>
              <a:rPr lang="en-US" altLang="en-US" sz="1400"/>
              <a:t>Упаковка</a:t>
            </a:r>
            <a:r>
              <a:rPr lang="ru-RU" altLang="en-US" sz="1400"/>
              <a:t>.</a:t>
            </a:r>
            <a:r>
              <a:rPr lang="en-US" altLang="en-US" sz="1400"/>
              <a:t>Упаковка</a:t>
            </a:r>
            <a:r>
              <a:rPr lang="en-US" altLang="ru-RU" sz="1400"/>
              <a:t> </a:t>
            </a:r>
            <a:r>
              <a:rPr lang="en-US" altLang="en-US" sz="1400"/>
              <a:t>должна</a:t>
            </a:r>
            <a:r>
              <a:rPr lang="en-US" altLang="ru-RU" sz="1400"/>
              <a:t> </a:t>
            </a:r>
            <a:r>
              <a:rPr lang="en-US" altLang="en-US" sz="1400"/>
              <a:t>обеспечивать</a:t>
            </a:r>
            <a:r>
              <a:rPr lang="en-US" altLang="ru-RU" sz="1400"/>
              <a:t> </a:t>
            </a:r>
            <a:r>
              <a:rPr lang="en-US" altLang="en-US" sz="1400"/>
              <a:t>стабильность</a:t>
            </a:r>
            <a:r>
              <a:rPr lang="en-US" altLang="ru-RU" sz="1400"/>
              <a:t> </a:t>
            </a:r>
            <a:r>
              <a:rPr lang="en-US" altLang="en-US" sz="1400"/>
              <a:t>лекарственного</a:t>
            </a:r>
            <a:r>
              <a:rPr lang="en-US" altLang="ru-RU" sz="1400"/>
              <a:t> </a:t>
            </a:r>
            <a:r>
              <a:rPr lang="en-US" altLang="en-US" sz="1400"/>
              <a:t>препарата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течение</a:t>
            </a:r>
            <a:r>
              <a:rPr lang="en-US" altLang="ru-RU" sz="1400"/>
              <a:t> </a:t>
            </a:r>
            <a:r>
              <a:rPr lang="en-US" altLang="en-US" sz="1400"/>
              <a:t>установленного</a:t>
            </a:r>
            <a:r>
              <a:rPr lang="en-US" altLang="ru-RU" sz="1400"/>
              <a:t> </a:t>
            </a:r>
            <a:r>
              <a:rPr lang="en-US" altLang="en-US" sz="1400"/>
              <a:t>срока</a:t>
            </a:r>
            <a:r>
              <a:rPr lang="en-US" altLang="ru-RU" sz="1400"/>
              <a:t> </a:t>
            </a:r>
            <a:r>
              <a:rPr lang="en-US" altLang="en-US" sz="1400"/>
              <a:t>годности</a:t>
            </a:r>
            <a:r>
              <a:rPr lang="en-US" altLang="ru-RU" sz="1400"/>
              <a:t> (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Лекарственные</a:t>
            </a:r>
            <a:r>
              <a:rPr lang="en-US" altLang="ru-RU" sz="1400"/>
              <a:t> </a:t>
            </a:r>
            <a:r>
              <a:rPr lang="en-US" altLang="en-US" sz="1400"/>
              <a:t>формы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лекарственных</a:t>
            </a:r>
            <a:r>
              <a:rPr lang="en-US" altLang="ru-RU" sz="1400"/>
              <a:t> </a:t>
            </a:r>
            <a:r>
              <a:rPr lang="en-US" altLang="en-US" sz="1400"/>
              <a:t>препаратов</a:t>
            </a:r>
            <a:r>
              <a:rPr lang="" altLang="en-US" sz="1400"/>
              <a:t>»</a:t>
            </a:r>
            <a:r>
              <a:rPr lang="en-US" altLang="ru-RU" sz="1400"/>
              <a:t>).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Маркировка</a:t>
            </a:r>
            <a:r>
              <a:rPr lang="ru-RU" altLang="en-US" sz="1400"/>
              <a:t>.</a:t>
            </a:r>
            <a:r>
              <a:rPr lang="en-US" altLang="en-US" sz="1400"/>
              <a:t>Требования</a:t>
            </a:r>
            <a:r>
              <a:rPr lang="en-US" altLang="ru-RU" sz="1400"/>
              <a:t>, </a:t>
            </a:r>
            <a:r>
              <a:rPr lang="en-US" altLang="en-US" sz="1400"/>
              <a:t>предъявляемые</a:t>
            </a:r>
            <a:r>
              <a:rPr lang="en-US" altLang="ru-RU" sz="1400"/>
              <a:t> </a:t>
            </a:r>
            <a:r>
              <a:rPr lang="en-US" altLang="en-US" sz="1400"/>
              <a:t>к</a:t>
            </a:r>
            <a:r>
              <a:rPr lang="en-US" altLang="ru-RU" sz="1400"/>
              <a:t> </a:t>
            </a:r>
            <a:r>
              <a:rPr lang="en-US" altLang="en-US" sz="1400"/>
              <a:t>маркировке</a:t>
            </a:r>
            <a:r>
              <a:rPr lang="en-US" altLang="ru-RU" sz="1400"/>
              <a:t>, </a:t>
            </a:r>
            <a:r>
              <a:rPr lang="en-US" altLang="en-US" sz="1400"/>
              <a:t>изложены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Лекарственные</a:t>
            </a:r>
            <a:r>
              <a:rPr lang="en-US" altLang="ru-RU" sz="1400"/>
              <a:t> </a:t>
            </a:r>
            <a:r>
              <a:rPr lang="en-US" altLang="en-US" sz="1400"/>
              <a:t>формы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лекарственных</a:t>
            </a:r>
            <a:r>
              <a:rPr lang="en-US" altLang="ru-RU" sz="1400"/>
              <a:t> </a:t>
            </a:r>
            <a:r>
              <a:rPr lang="en-US" altLang="en-US" sz="1400"/>
              <a:t>препаратов</a:t>
            </a:r>
            <a:r>
              <a:rPr lang="" altLang="en-US" sz="1400"/>
              <a:t>»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Хранение</a:t>
            </a:r>
            <a:r>
              <a:rPr lang="ru-RU" altLang="en-US" sz="1400"/>
              <a:t>.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соответствии</a:t>
            </a:r>
            <a:r>
              <a:rPr lang="en-US" altLang="ru-RU" sz="1400"/>
              <a:t> </a:t>
            </a:r>
            <a:r>
              <a:rPr lang="en-US" altLang="en-US" sz="1400"/>
              <a:t>с</a:t>
            </a:r>
            <a:r>
              <a:rPr lang="en-US" altLang="ru-RU" sz="1400"/>
              <a:t> </a:t>
            </a:r>
            <a:r>
              <a:rPr lang="en-US" altLang="en-US" sz="1400"/>
              <a:t>требованиями</a:t>
            </a:r>
            <a:r>
              <a:rPr lang="en-US" altLang="ru-RU" sz="1400"/>
              <a:t>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Хранение</a:t>
            </a:r>
            <a:r>
              <a:rPr lang="en-US" altLang="ru-RU" sz="1400"/>
              <a:t> </a:t>
            </a:r>
            <a:r>
              <a:rPr lang="en-US" altLang="en-US" sz="1400"/>
              <a:t>лекарственных</a:t>
            </a:r>
            <a:r>
              <a:rPr lang="en-US" altLang="ru-RU" sz="1400"/>
              <a:t> </a:t>
            </a:r>
            <a:r>
              <a:rPr lang="en-US" altLang="en-US" sz="1400"/>
              <a:t>средств</a:t>
            </a:r>
            <a:r>
              <a:rPr lang="" altLang="en-US" sz="1400"/>
              <a:t>»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температуре</a:t>
            </a:r>
            <a:r>
              <a:rPr lang="en-US" altLang="ru-RU" sz="1400"/>
              <a:t> </a:t>
            </a:r>
            <a:r>
              <a:rPr lang="en-US" altLang="en-US" sz="1400"/>
              <a:t>не</a:t>
            </a:r>
            <a:r>
              <a:rPr lang="en-US" altLang="ru-RU" sz="1400"/>
              <a:t> </a:t>
            </a:r>
            <a:r>
              <a:rPr lang="en-US" altLang="en-US" sz="1400"/>
              <a:t>выше</a:t>
            </a:r>
            <a:r>
              <a:rPr lang="en-US" altLang="ru-RU" sz="1400"/>
              <a:t> 25 </a:t>
            </a:r>
            <a:r>
              <a:rPr lang="" altLang="en-US" sz="1400"/>
              <a:t>°</a:t>
            </a:r>
            <a:r>
              <a:rPr lang="en-US" altLang="en-US" sz="1400"/>
              <a:t>С</a:t>
            </a:r>
            <a:r>
              <a:rPr lang="en-US" altLang="ru-RU" sz="1400"/>
              <a:t>, </a:t>
            </a:r>
            <a:r>
              <a:rPr lang="en-US" altLang="en-US" sz="1400"/>
              <a:t>если</a:t>
            </a:r>
            <a:r>
              <a:rPr lang="en-US" altLang="ru-RU" sz="1400"/>
              <a:t> </a:t>
            </a:r>
            <a:r>
              <a:rPr lang="en-US" altLang="en-US" sz="1400"/>
              <a:t>нет</a:t>
            </a:r>
            <a:r>
              <a:rPr lang="en-US" altLang="ru-RU" sz="1400"/>
              <a:t> </a:t>
            </a:r>
            <a:r>
              <a:rPr lang="en-US" altLang="en-US" sz="1400"/>
              <a:t>других</a:t>
            </a:r>
            <a:r>
              <a:rPr lang="en-US" altLang="ru-RU" sz="1400"/>
              <a:t> </a:t>
            </a:r>
            <a:r>
              <a:rPr lang="en-US" altLang="en-US" sz="1400"/>
              <a:t>указаний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фармакопейной</a:t>
            </a:r>
            <a:r>
              <a:rPr lang="en-US" altLang="ru-RU" sz="1400"/>
              <a:t> </a:t>
            </a:r>
            <a:r>
              <a:rPr lang="en-US" altLang="en-US" sz="1400"/>
              <a:t>статье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endParaRPr lang="en-US" altLang="ru-RU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сиропы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830"/>
            <a:ext cx="9401810" cy="783590"/>
          </a:xfrm>
        </p:spPr>
        <p:txBody>
          <a:bodyPr/>
          <a:p>
            <a:r>
              <a:rPr lang="en-US" altLang="en-US"/>
              <a:t>Сиропы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– </a:t>
            </a:r>
            <a:r>
              <a:rPr lang="en-US" altLang="en-US"/>
              <a:t>сиропы</a:t>
            </a:r>
            <a:r>
              <a:rPr lang="en-US" altLang="ru-RU"/>
              <a:t>, </a:t>
            </a:r>
            <a:r>
              <a:rPr lang="en-US" altLang="en-US"/>
              <a:t>содержащие</a:t>
            </a:r>
            <a:r>
              <a:rPr lang="en-US" altLang="ru-RU"/>
              <a:t> </a:t>
            </a:r>
            <a:r>
              <a:rPr lang="en-US" altLang="en-US"/>
              <a:t>один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несколько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соответствующих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разведениях</a:t>
            </a:r>
            <a:r>
              <a:rPr lang="en-US" altLang="ru-RU"/>
              <a:t>.</a:t>
            </a:r>
            <a:endParaRPr lang="en-US" altLang="ru-RU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4"/>
          </p:nvPr>
        </p:nvSpPr>
        <p:spPr>
          <a:xfrm>
            <a:off x="2604135" y="974090"/>
            <a:ext cx="9325610" cy="5593080"/>
          </a:xfrm>
        </p:spPr>
        <p:txBody>
          <a:bodyPr>
            <a:normAutofit fontScale="25000"/>
          </a:bodyPr>
          <a:p>
            <a:r>
              <a:rPr lang="en-US" altLang="en-US" sz="6000"/>
              <a:t>Особенности</a:t>
            </a:r>
            <a:r>
              <a:rPr lang="en-US" altLang="ru-RU" sz="6000"/>
              <a:t> </a:t>
            </a:r>
            <a:r>
              <a:rPr lang="en-US" altLang="en-US" sz="6000"/>
              <a:t>технологии</a:t>
            </a:r>
            <a:r>
              <a:rPr lang="ru-RU" altLang="en-US" sz="6000"/>
              <a:t>.</a:t>
            </a:r>
            <a:r>
              <a:rPr lang="en-US" altLang="en-US" sz="6000"/>
              <a:t>Сиропы</a:t>
            </a:r>
            <a:r>
              <a:rPr lang="en-US" altLang="ru-RU" sz="6000"/>
              <a:t> </a:t>
            </a:r>
            <a:r>
              <a:rPr lang="en-US" altLang="en-US" sz="6000"/>
              <a:t>гомеопатические</a:t>
            </a:r>
            <a:r>
              <a:rPr lang="en-US" altLang="ru-RU" sz="6000"/>
              <a:t> </a:t>
            </a:r>
            <a:r>
              <a:rPr lang="en-US" altLang="en-US" sz="6000"/>
              <a:t>готовят</a:t>
            </a:r>
            <a:r>
              <a:rPr lang="en-US" altLang="ru-RU" sz="6000"/>
              <a:t> </a:t>
            </a:r>
            <a:r>
              <a:rPr lang="en-US" altLang="en-US" sz="6000"/>
              <a:t>путём</a:t>
            </a:r>
            <a:r>
              <a:rPr lang="en-US" altLang="ru-RU" sz="6000"/>
              <a:t> </a:t>
            </a:r>
            <a:r>
              <a:rPr lang="en-US" altLang="en-US" sz="6000"/>
              <a:t>растворения</a:t>
            </a:r>
            <a:r>
              <a:rPr lang="en-US" altLang="ru-RU" sz="6000"/>
              <a:t> </a:t>
            </a:r>
            <a:r>
              <a:rPr lang="en-US" altLang="en-US" sz="6000"/>
              <a:t>сиропообразующего</a:t>
            </a:r>
            <a:r>
              <a:rPr lang="en-US" altLang="ru-RU" sz="6000"/>
              <a:t> </a:t>
            </a:r>
            <a:r>
              <a:rPr lang="en-US" altLang="en-US" sz="6000"/>
              <a:t>компонента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кипящей</a:t>
            </a:r>
            <a:r>
              <a:rPr lang="en-US" altLang="ru-RU" sz="6000"/>
              <a:t> </a:t>
            </a:r>
            <a:r>
              <a:rPr lang="en-US" altLang="en-US" sz="6000"/>
              <a:t>воде</a:t>
            </a:r>
            <a:r>
              <a:rPr lang="en-US" altLang="ru-RU" sz="6000"/>
              <a:t>. </a:t>
            </a:r>
            <a:r>
              <a:rPr lang="en-US" altLang="en-US" sz="6000"/>
              <a:t>Полученный</a:t>
            </a:r>
            <a:r>
              <a:rPr lang="en-US" altLang="ru-RU" sz="6000"/>
              <a:t> </a:t>
            </a:r>
            <a:r>
              <a:rPr lang="en-US" altLang="en-US" sz="6000"/>
              <a:t>сироп</a:t>
            </a:r>
            <a:r>
              <a:rPr lang="en-US" altLang="ru-RU" sz="6000"/>
              <a:t> </a:t>
            </a:r>
            <a:r>
              <a:rPr lang="en-US" altLang="en-US" sz="6000"/>
              <a:t>фильтруют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горячем</a:t>
            </a:r>
            <a:r>
              <a:rPr lang="en-US" altLang="ru-RU" sz="6000"/>
              <a:t> </a:t>
            </a:r>
            <a:r>
              <a:rPr lang="en-US" altLang="en-US" sz="6000"/>
              <a:t>виде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стерильную</a:t>
            </a:r>
            <a:r>
              <a:rPr lang="en-US" altLang="ru-RU" sz="6000"/>
              <a:t> </a:t>
            </a:r>
            <a:r>
              <a:rPr lang="en-US" altLang="en-US" sz="6000"/>
              <a:t>ёмкость</a:t>
            </a:r>
            <a:r>
              <a:rPr lang="en-US" altLang="ru-RU" sz="6000"/>
              <a:t>. </a:t>
            </a:r>
            <a:r>
              <a:rPr lang="en-US" altLang="en-US" sz="6000"/>
              <a:t>Концентрация</a:t>
            </a:r>
            <a:r>
              <a:rPr lang="en-US" altLang="ru-RU" sz="6000"/>
              <a:t> </a:t>
            </a:r>
            <a:r>
              <a:rPr lang="en-US" altLang="en-US" sz="6000"/>
              <a:t>сахара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сиропе</a:t>
            </a:r>
            <a:r>
              <a:rPr lang="en-US" altLang="ru-RU" sz="6000"/>
              <a:t> </a:t>
            </a:r>
            <a:r>
              <a:rPr lang="en-US" altLang="en-US" sz="6000"/>
              <a:t>должна</a:t>
            </a:r>
            <a:r>
              <a:rPr lang="en-US" altLang="ru-RU" sz="6000"/>
              <a:t> </a:t>
            </a:r>
            <a:r>
              <a:rPr lang="en-US" altLang="en-US" sz="6000"/>
              <a:t>быть</a:t>
            </a:r>
            <a:r>
              <a:rPr lang="en-US" altLang="ru-RU" sz="6000"/>
              <a:t> </a:t>
            </a:r>
            <a:r>
              <a:rPr lang="en-US" altLang="en-US" sz="6000"/>
              <a:t>не</a:t>
            </a:r>
            <a:r>
              <a:rPr lang="en-US" altLang="ru-RU" sz="6000"/>
              <a:t> </a:t>
            </a:r>
            <a:r>
              <a:rPr lang="en-US" altLang="en-US" sz="6000"/>
              <a:t>более</a:t>
            </a:r>
            <a:r>
              <a:rPr lang="en-US" altLang="ru-RU" sz="6000"/>
              <a:t> 72 % (</a:t>
            </a:r>
            <a:r>
              <a:rPr lang="en-US" altLang="en-US" sz="6000"/>
              <a:t>м</a:t>
            </a:r>
            <a:r>
              <a:rPr lang="en-US" altLang="ru-RU" sz="6000"/>
              <a:t>/</a:t>
            </a:r>
            <a:r>
              <a:rPr lang="en-US" altLang="en-US" sz="6000"/>
              <a:t>м</a:t>
            </a:r>
            <a:r>
              <a:rPr lang="en-US" altLang="ru-RU" sz="6000"/>
              <a:t>).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остывший</a:t>
            </a:r>
            <a:r>
              <a:rPr lang="en-US" altLang="ru-RU" sz="6000"/>
              <a:t> </a:t>
            </a:r>
            <a:r>
              <a:rPr lang="en-US" altLang="en-US" sz="6000"/>
              <a:t>сироп</a:t>
            </a:r>
            <a:r>
              <a:rPr lang="en-US" altLang="ru-RU" sz="6000"/>
              <a:t> (</a:t>
            </a:r>
            <a:r>
              <a:rPr lang="en-US" altLang="en-US" sz="6000"/>
              <a:t>при</a:t>
            </a:r>
            <a:r>
              <a:rPr lang="en-US" altLang="ru-RU" sz="6000"/>
              <a:t> </a:t>
            </a:r>
            <a:r>
              <a:rPr lang="en-US" altLang="en-US" sz="6000"/>
              <a:t>температуре</a:t>
            </a:r>
            <a:r>
              <a:rPr lang="en-US" altLang="ru-RU" sz="6000"/>
              <a:t> </a:t>
            </a:r>
            <a:r>
              <a:rPr lang="en-US" altLang="en-US" sz="6000"/>
              <a:t>согласно</a:t>
            </a:r>
            <a:r>
              <a:rPr lang="en-US" altLang="ru-RU" sz="6000"/>
              <a:t> </a:t>
            </a:r>
            <a:r>
              <a:rPr lang="en-US" altLang="en-US" sz="6000"/>
              <a:t>технологическому</a:t>
            </a:r>
            <a:r>
              <a:rPr lang="en-US" altLang="ru-RU" sz="6000"/>
              <a:t> </a:t>
            </a:r>
            <a:r>
              <a:rPr lang="en-US" altLang="en-US" sz="6000"/>
              <a:t>регламенту</a:t>
            </a:r>
            <a:r>
              <a:rPr lang="en-US" altLang="ru-RU" sz="6000"/>
              <a:t>) </a:t>
            </a:r>
            <a:r>
              <a:rPr lang="en-US" altLang="en-US" sz="6000"/>
              <a:t>вводят</a:t>
            </a:r>
            <a:r>
              <a:rPr lang="en-US" altLang="ru-RU" sz="6000"/>
              <a:t> </a:t>
            </a:r>
            <a:r>
              <a:rPr lang="en-US" altLang="en-US" sz="6000"/>
              <a:t>настойки</a:t>
            </a:r>
            <a:r>
              <a:rPr lang="en-US" altLang="ru-RU" sz="6000"/>
              <a:t> </a:t>
            </a:r>
            <a:r>
              <a:rPr lang="en-US" altLang="en-US" sz="6000"/>
              <a:t>гомеопатические</a:t>
            </a:r>
            <a:r>
              <a:rPr lang="en-US" altLang="ru-RU" sz="6000"/>
              <a:t> </a:t>
            </a:r>
            <a:r>
              <a:rPr lang="en-US" altLang="en-US" sz="6000"/>
              <a:t>матричные</a:t>
            </a:r>
            <a:r>
              <a:rPr lang="en-US" altLang="ru-RU" sz="6000"/>
              <a:t> </a:t>
            </a:r>
            <a:r>
              <a:rPr lang="en-US" altLang="en-US" sz="6000"/>
              <a:t>или</a:t>
            </a:r>
            <a:r>
              <a:rPr lang="en-US" altLang="ru-RU" sz="6000"/>
              <a:t> </a:t>
            </a:r>
            <a:r>
              <a:rPr lang="en-US" altLang="en-US" sz="6000"/>
              <a:t>их</a:t>
            </a:r>
            <a:r>
              <a:rPr lang="en-US" altLang="ru-RU" sz="6000"/>
              <a:t> </a:t>
            </a:r>
            <a:r>
              <a:rPr lang="en-US" altLang="en-US" sz="6000"/>
              <a:t>разведения</a:t>
            </a:r>
            <a:r>
              <a:rPr lang="en-US" altLang="ru-RU" sz="6000"/>
              <a:t> </a:t>
            </a:r>
            <a:r>
              <a:rPr lang="en-US" altLang="en-US" sz="6000"/>
              <a:t>гомеопатические</a:t>
            </a:r>
            <a:r>
              <a:rPr lang="en-US" altLang="ru-RU" sz="6000"/>
              <a:t>, </a:t>
            </a:r>
            <a:r>
              <a:rPr lang="en-US" altLang="en-US" sz="6000"/>
              <a:t>тритурации</a:t>
            </a:r>
            <a:r>
              <a:rPr lang="en-US" altLang="ru-RU" sz="6000"/>
              <a:t> </a:t>
            </a:r>
            <a:r>
              <a:rPr lang="en-US" altLang="en-US" sz="6000"/>
              <a:t>и</a:t>
            </a:r>
            <a:r>
              <a:rPr lang="en-US" altLang="ru-RU" sz="6000"/>
              <a:t> (</a:t>
            </a:r>
            <a:r>
              <a:rPr lang="en-US" altLang="en-US" sz="6000"/>
              <a:t>или</a:t>
            </a:r>
            <a:r>
              <a:rPr lang="en-US" altLang="ru-RU" sz="6000"/>
              <a:t>) </a:t>
            </a:r>
            <a:r>
              <a:rPr lang="en-US" altLang="en-US" sz="6000"/>
              <a:t>их</a:t>
            </a:r>
            <a:r>
              <a:rPr lang="en-US" altLang="ru-RU" sz="6000"/>
              <a:t> </a:t>
            </a:r>
            <a:r>
              <a:rPr lang="en-US" altLang="en-US" sz="6000"/>
              <a:t>разведения</a:t>
            </a:r>
            <a:r>
              <a:rPr lang="en-US" altLang="ru-RU" sz="6000"/>
              <a:t> </a:t>
            </a:r>
            <a:r>
              <a:rPr lang="en-US" altLang="en-US" sz="6000"/>
              <a:t>гомеопатические</a:t>
            </a:r>
            <a:r>
              <a:rPr lang="en-US" altLang="ru-RU" sz="6000"/>
              <a:t>.</a:t>
            </a:r>
            <a:r>
              <a:rPr lang="en-US" altLang="en-US" sz="6000"/>
              <a:t>Качество</a:t>
            </a:r>
            <a:r>
              <a:rPr lang="en-US" altLang="ru-RU" sz="6000"/>
              <a:t> </a:t>
            </a:r>
            <a:r>
              <a:rPr lang="en-US" altLang="en-US" sz="6000"/>
              <a:t>используемых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составе</a:t>
            </a:r>
            <a:r>
              <a:rPr lang="en-US" altLang="ru-RU" sz="6000"/>
              <a:t> </a:t>
            </a:r>
            <a:r>
              <a:rPr lang="en-US" altLang="en-US" sz="6000"/>
              <a:t>сиропов</a:t>
            </a:r>
            <a:r>
              <a:rPr lang="en-US" altLang="ru-RU" sz="6000"/>
              <a:t> </a:t>
            </a:r>
            <a:r>
              <a:rPr lang="en-US" altLang="en-US" sz="6000"/>
              <a:t>активных</a:t>
            </a:r>
            <a:r>
              <a:rPr lang="en-US" altLang="ru-RU" sz="6000"/>
              <a:t> </a:t>
            </a:r>
            <a:r>
              <a:rPr lang="en-US" altLang="en-US" sz="6000"/>
              <a:t>компонентов</a:t>
            </a:r>
            <a:r>
              <a:rPr lang="en-US" altLang="ru-RU" sz="6000"/>
              <a:t> </a:t>
            </a:r>
            <a:r>
              <a:rPr lang="en-US" altLang="en-US" sz="6000"/>
              <a:t>регламентировано</a:t>
            </a:r>
            <a:r>
              <a:rPr lang="en-US" altLang="ru-RU" sz="6000"/>
              <a:t> </a:t>
            </a:r>
            <a:r>
              <a:rPr lang="en-US" altLang="en-US" sz="6000"/>
              <a:t>требованиями</a:t>
            </a:r>
            <a:r>
              <a:rPr lang="en-US" altLang="ru-RU" sz="6000"/>
              <a:t> </a:t>
            </a:r>
            <a:r>
              <a:rPr lang="en-US" altLang="en-US" sz="6000"/>
              <a:t>ОФС</a:t>
            </a:r>
            <a:r>
              <a:rPr lang="en-US" altLang="ru-RU" sz="6000"/>
              <a:t> </a:t>
            </a:r>
            <a:r>
              <a:rPr lang="" altLang="en-US" sz="6000"/>
              <a:t>«</a:t>
            </a:r>
            <a:r>
              <a:rPr lang="en-US" altLang="en-US" sz="6000"/>
              <a:t>Настойки</a:t>
            </a:r>
            <a:r>
              <a:rPr lang="en-US" altLang="ru-RU" sz="6000"/>
              <a:t> </a:t>
            </a:r>
            <a:r>
              <a:rPr lang="en-US" altLang="en-US" sz="6000"/>
              <a:t>гомеопатические</a:t>
            </a:r>
            <a:r>
              <a:rPr lang="en-US" altLang="ru-RU" sz="6000"/>
              <a:t> </a:t>
            </a:r>
            <a:r>
              <a:rPr lang="en-US" altLang="en-US" sz="6000"/>
              <a:t>матричные</a:t>
            </a:r>
            <a:r>
              <a:rPr lang="" altLang="en-US" sz="6000"/>
              <a:t>»</a:t>
            </a:r>
            <a:r>
              <a:rPr lang="en-US" altLang="ru-RU" sz="6000"/>
              <a:t>, </a:t>
            </a:r>
            <a:r>
              <a:rPr lang="en-US" altLang="en-US" sz="6000"/>
              <a:t>ОФС</a:t>
            </a:r>
            <a:r>
              <a:rPr lang="en-US" altLang="ru-RU" sz="6000"/>
              <a:t> </a:t>
            </a:r>
            <a:r>
              <a:rPr lang="" altLang="en-US" sz="6000"/>
              <a:t>«</a:t>
            </a:r>
            <a:r>
              <a:rPr lang="en-US" altLang="en-US" sz="6000"/>
              <a:t>Растворы</a:t>
            </a:r>
            <a:r>
              <a:rPr lang="en-US" altLang="ru-RU" sz="6000"/>
              <a:t> </a:t>
            </a:r>
            <a:r>
              <a:rPr lang="en-US" altLang="en-US" sz="6000"/>
              <a:t>и</a:t>
            </a:r>
            <a:r>
              <a:rPr lang="en-US" altLang="ru-RU" sz="6000"/>
              <a:t> </a:t>
            </a:r>
            <a:r>
              <a:rPr lang="en-US" altLang="en-US" sz="6000"/>
              <a:t>жидкие</a:t>
            </a:r>
            <a:r>
              <a:rPr lang="en-US" altLang="ru-RU" sz="6000"/>
              <a:t> </a:t>
            </a:r>
            <a:r>
              <a:rPr lang="en-US" altLang="en-US" sz="6000"/>
              <a:t>разведения</a:t>
            </a:r>
            <a:r>
              <a:rPr lang="en-US" altLang="ru-RU" sz="6000"/>
              <a:t> </a:t>
            </a:r>
            <a:r>
              <a:rPr lang="en-US" altLang="en-US" sz="6000"/>
              <a:t>гомеопатические</a:t>
            </a:r>
            <a:r>
              <a:rPr lang="" altLang="en-US" sz="6000"/>
              <a:t>»</a:t>
            </a:r>
            <a:r>
              <a:rPr lang="en-US" altLang="ru-RU" sz="6000"/>
              <a:t>, </a:t>
            </a:r>
            <a:r>
              <a:rPr lang="en-US" altLang="en-US" sz="6000"/>
              <a:t>ОФС</a:t>
            </a:r>
            <a:r>
              <a:rPr lang="en-US" altLang="ru-RU" sz="6000"/>
              <a:t> </a:t>
            </a:r>
            <a:r>
              <a:rPr lang="" altLang="en-US" sz="6000"/>
              <a:t>«</a:t>
            </a:r>
            <a:r>
              <a:rPr lang="en-US" altLang="en-US" sz="6000"/>
              <a:t>Смеси</a:t>
            </a:r>
            <a:r>
              <a:rPr lang="en-US" altLang="ru-RU" sz="6000"/>
              <a:t> </a:t>
            </a:r>
            <a:r>
              <a:rPr lang="en-US" altLang="en-US" sz="6000"/>
              <a:t>гомеопатические</a:t>
            </a:r>
            <a:r>
              <a:rPr lang="" altLang="en-US" sz="6000"/>
              <a:t>»</a:t>
            </a:r>
            <a:r>
              <a:rPr lang="en-US" altLang="ru-RU" sz="6000"/>
              <a:t> </a:t>
            </a:r>
            <a:r>
              <a:rPr lang="en-US" altLang="en-US" sz="6000"/>
              <a:t>и</a:t>
            </a:r>
            <a:r>
              <a:rPr lang="en-US" altLang="ru-RU" sz="6000"/>
              <a:t> </a:t>
            </a:r>
            <a:r>
              <a:rPr lang="en-US" altLang="en-US" sz="6000"/>
              <a:t>др</a:t>
            </a:r>
            <a:r>
              <a:rPr lang="en-US" altLang="ru-RU" sz="6000"/>
              <a:t>.</a:t>
            </a:r>
            <a:r>
              <a:rPr lang="en-US" altLang="en-US" sz="6000"/>
              <a:t>Содержание</a:t>
            </a:r>
            <a:r>
              <a:rPr lang="en-US" altLang="ru-RU" sz="6000"/>
              <a:t> </a:t>
            </a:r>
            <a:r>
              <a:rPr lang="en-US" altLang="en-US" sz="6000"/>
              <a:t>активных</a:t>
            </a:r>
            <a:r>
              <a:rPr lang="en-US" altLang="ru-RU" sz="6000"/>
              <a:t> </a:t>
            </a:r>
            <a:r>
              <a:rPr lang="en-US" altLang="en-US" sz="6000"/>
              <a:t>компонентов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сиропах</a:t>
            </a:r>
            <a:r>
              <a:rPr lang="en-US" altLang="ru-RU" sz="6000"/>
              <a:t> </a:t>
            </a:r>
            <a:r>
              <a:rPr lang="en-US" altLang="en-US" sz="6000"/>
              <a:t>гомеопатических</a:t>
            </a:r>
            <a:r>
              <a:rPr lang="en-US" altLang="ru-RU" sz="6000"/>
              <a:t> </a:t>
            </a:r>
            <a:r>
              <a:rPr lang="en-US" altLang="en-US" sz="6000"/>
              <a:t>должно</a:t>
            </a:r>
            <a:r>
              <a:rPr lang="en-US" altLang="ru-RU" sz="6000"/>
              <a:t> </a:t>
            </a:r>
            <a:r>
              <a:rPr lang="en-US" altLang="en-US" sz="6000"/>
              <a:t>быть</a:t>
            </a:r>
            <a:r>
              <a:rPr lang="en-US" altLang="ru-RU" sz="6000"/>
              <a:t> </a:t>
            </a:r>
            <a:r>
              <a:rPr lang="en-US" altLang="en-US" sz="6000"/>
              <a:t>указано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виде</a:t>
            </a:r>
            <a:r>
              <a:rPr lang="en-US" altLang="ru-RU" sz="6000"/>
              <a:t> </a:t>
            </a:r>
            <a:r>
              <a:rPr lang="en-US" altLang="en-US" sz="6000"/>
              <a:t>разведений</a:t>
            </a:r>
            <a:r>
              <a:rPr lang="en-US" altLang="ru-RU" sz="6000"/>
              <a:t>, </a:t>
            </a:r>
            <a:r>
              <a:rPr lang="en-US" altLang="en-US" sz="6000"/>
              <a:t>как</a:t>
            </a:r>
            <a:r>
              <a:rPr lang="en-US" altLang="ru-RU" sz="6000"/>
              <a:t> </a:t>
            </a:r>
            <a:r>
              <a:rPr lang="en-US" altLang="en-US" sz="6000"/>
              <a:t>принято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гомеопатии</a:t>
            </a:r>
            <a:r>
              <a:rPr lang="en-US" altLang="ru-RU" sz="6000"/>
              <a:t>.</a:t>
            </a:r>
            <a:r>
              <a:rPr lang="en-US" altLang="en-US" sz="6000"/>
              <a:t>Концентрация</a:t>
            </a:r>
            <a:r>
              <a:rPr lang="en-US" altLang="ru-RU" sz="6000"/>
              <a:t> </a:t>
            </a:r>
            <a:r>
              <a:rPr lang="en-US" altLang="en-US" sz="6000"/>
              <a:t>сахара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лекарственном</a:t>
            </a:r>
            <a:r>
              <a:rPr lang="en-US" altLang="ru-RU" sz="6000"/>
              <a:t> </a:t>
            </a:r>
            <a:r>
              <a:rPr lang="en-US" altLang="en-US" sz="6000"/>
              <a:t>препарате</a:t>
            </a:r>
            <a:r>
              <a:rPr lang="en-US" altLang="ru-RU" sz="6000"/>
              <a:t> </a:t>
            </a:r>
            <a:r>
              <a:rPr lang="en-US" altLang="en-US" sz="6000"/>
              <a:t>должна</a:t>
            </a:r>
            <a:r>
              <a:rPr lang="en-US" altLang="ru-RU" sz="6000"/>
              <a:t> </a:t>
            </a:r>
            <a:r>
              <a:rPr lang="en-US" altLang="en-US" sz="6000"/>
              <a:t>быть</a:t>
            </a:r>
            <a:r>
              <a:rPr lang="en-US" altLang="ru-RU" sz="6000"/>
              <a:t> </a:t>
            </a:r>
            <a:r>
              <a:rPr lang="en-US" altLang="en-US" sz="6000"/>
              <a:t>не</a:t>
            </a:r>
            <a:r>
              <a:rPr lang="en-US" altLang="ru-RU" sz="6000"/>
              <a:t> </a:t>
            </a:r>
            <a:r>
              <a:rPr lang="en-US" altLang="en-US" sz="6000"/>
              <a:t>менее</a:t>
            </a:r>
            <a:r>
              <a:rPr lang="en-US" altLang="ru-RU" sz="6000"/>
              <a:t> 64 % (</a:t>
            </a:r>
            <a:r>
              <a:rPr lang="en-US" altLang="en-US" sz="6000"/>
              <a:t>м</a:t>
            </a:r>
            <a:r>
              <a:rPr lang="en-US" altLang="ru-RU" sz="6000"/>
              <a:t>/</a:t>
            </a:r>
            <a:r>
              <a:rPr lang="en-US" altLang="en-US" sz="6000"/>
              <a:t>м</a:t>
            </a:r>
            <a:r>
              <a:rPr lang="en-US" altLang="ru-RU" sz="6000"/>
              <a:t>).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качестве</a:t>
            </a:r>
            <a:r>
              <a:rPr lang="en-US" altLang="ru-RU" sz="6000"/>
              <a:t> </a:t>
            </a:r>
            <a:r>
              <a:rPr lang="en-US" altLang="en-US" sz="6000"/>
              <a:t>консерванта</a:t>
            </a:r>
            <a:r>
              <a:rPr lang="en-US" altLang="ru-RU" sz="6000"/>
              <a:t> </a:t>
            </a:r>
            <a:r>
              <a:rPr lang="en-US" altLang="en-US" sz="6000"/>
              <a:t>для</a:t>
            </a:r>
            <a:r>
              <a:rPr lang="en-US" altLang="ru-RU" sz="6000"/>
              <a:t> </a:t>
            </a:r>
            <a:r>
              <a:rPr lang="en-US" altLang="en-US" sz="6000"/>
              <a:t>производства</a:t>
            </a:r>
            <a:r>
              <a:rPr lang="en-US" altLang="ru-RU" sz="6000"/>
              <a:t>/</a:t>
            </a:r>
            <a:r>
              <a:rPr lang="en-US" altLang="en-US" sz="6000"/>
              <a:t>изготовления</a:t>
            </a:r>
            <a:r>
              <a:rPr lang="en-US" altLang="ru-RU" sz="6000"/>
              <a:t> </a:t>
            </a:r>
            <a:r>
              <a:rPr lang="en-US" altLang="en-US" sz="6000"/>
              <a:t>сиропа</a:t>
            </a:r>
            <a:r>
              <a:rPr lang="en-US" altLang="ru-RU" sz="6000"/>
              <a:t> </a:t>
            </a:r>
            <a:r>
              <a:rPr lang="en-US" altLang="en-US" sz="6000"/>
              <a:t>гомеопатического</a:t>
            </a:r>
            <a:r>
              <a:rPr lang="en-US" altLang="ru-RU" sz="6000"/>
              <a:t> </a:t>
            </a:r>
            <a:r>
              <a:rPr lang="en-US" altLang="en-US" sz="6000"/>
              <a:t>может</a:t>
            </a:r>
            <a:r>
              <a:rPr lang="en-US" altLang="ru-RU" sz="6000"/>
              <a:t> </a:t>
            </a:r>
            <a:r>
              <a:rPr lang="en-US" altLang="en-US" sz="6000"/>
              <a:t>быть</a:t>
            </a:r>
            <a:r>
              <a:rPr lang="en-US" altLang="ru-RU" sz="6000"/>
              <a:t> </a:t>
            </a:r>
            <a:r>
              <a:rPr lang="en-US" altLang="en-US" sz="6000"/>
              <a:t>использован</a:t>
            </a:r>
            <a:r>
              <a:rPr lang="en-US" altLang="ru-RU" sz="6000"/>
              <a:t> </a:t>
            </a:r>
            <a:r>
              <a:rPr lang="en-US" altLang="en-US" sz="6000"/>
              <a:t>спирт</a:t>
            </a:r>
            <a:r>
              <a:rPr lang="en-US" altLang="ru-RU" sz="6000"/>
              <a:t> </a:t>
            </a:r>
            <a:r>
              <a:rPr lang="en-US" altLang="en-US" sz="6000"/>
              <a:t>этиловый</a:t>
            </a:r>
            <a:r>
              <a:rPr lang="en-US" altLang="ru-RU" sz="6000"/>
              <a:t>, </a:t>
            </a:r>
            <a:r>
              <a:rPr lang="en-US" altLang="en-US" sz="6000"/>
              <a:t>применение</a:t>
            </a:r>
            <a:r>
              <a:rPr lang="en-US" altLang="ru-RU" sz="6000"/>
              <a:t> </a:t>
            </a:r>
            <a:r>
              <a:rPr lang="en-US" altLang="en-US" sz="6000"/>
              <a:t>других</a:t>
            </a:r>
            <a:r>
              <a:rPr lang="en-US" altLang="ru-RU" sz="6000"/>
              <a:t> </a:t>
            </a:r>
            <a:r>
              <a:rPr lang="en-US" altLang="en-US" sz="6000"/>
              <a:t>консервантов</a:t>
            </a:r>
            <a:r>
              <a:rPr lang="en-US" altLang="ru-RU" sz="6000"/>
              <a:t> </a:t>
            </a:r>
            <a:r>
              <a:rPr lang="en-US" altLang="en-US" sz="6000"/>
              <a:t>недопустимо</a:t>
            </a:r>
            <a:r>
              <a:rPr lang="en-US" altLang="ru-RU" sz="6000"/>
              <a:t>.</a:t>
            </a:r>
            <a:endParaRPr lang="en-US" altLang="ru-RU" sz="6000"/>
          </a:p>
          <a:p>
            <a:r>
              <a:rPr lang="en-US" altLang="en-US" sz="6000"/>
              <a:t>Упаковка</a:t>
            </a:r>
            <a:r>
              <a:rPr lang="ru-RU" altLang="en-US" sz="6000"/>
              <a:t>.</a:t>
            </a:r>
            <a:r>
              <a:rPr lang="en-US" altLang="en-US" sz="6000"/>
              <a:t>Упаковка</a:t>
            </a:r>
            <a:r>
              <a:rPr lang="en-US" altLang="ru-RU" sz="6000"/>
              <a:t> </a:t>
            </a:r>
            <a:r>
              <a:rPr lang="en-US" altLang="en-US" sz="6000"/>
              <a:t>должна</a:t>
            </a:r>
            <a:r>
              <a:rPr lang="en-US" altLang="ru-RU" sz="6000"/>
              <a:t> </a:t>
            </a:r>
            <a:r>
              <a:rPr lang="en-US" altLang="en-US" sz="6000"/>
              <a:t>обеспечивать</a:t>
            </a:r>
            <a:r>
              <a:rPr lang="en-US" altLang="ru-RU" sz="6000"/>
              <a:t> </a:t>
            </a:r>
            <a:r>
              <a:rPr lang="en-US" altLang="en-US" sz="6000"/>
              <a:t>стабильность</a:t>
            </a:r>
            <a:r>
              <a:rPr lang="en-US" altLang="ru-RU" sz="6000"/>
              <a:t> </a:t>
            </a:r>
            <a:r>
              <a:rPr lang="en-US" altLang="en-US" sz="6000"/>
              <a:t>лекарственного</a:t>
            </a:r>
            <a:r>
              <a:rPr lang="en-US" altLang="ru-RU" sz="6000"/>
              <a:t> </a:t>
            </a:r>
            <a:r>
              <a:rPr lang="en-US" altLang="en-US" sz="6000"/>
              <a:t>препарата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течение</a:t>
            </a:r>
            <a:r>
              <a:rPr lang="en-US" altLang="ru-RU" sz="6000"/>
              <a:t> </a:t>
            </a:r>
            <a:r>
              <a:rPr lang="en-US" altLang="en-US" sz="6000"/>
              <a:t>установленного</a:t>
            </a:r>
            <a:r>
              <a:rPr lang="en-US" altLang="ru-RU" sz="6000"/>
              <a:t> </a:t>
            </a:r>
            <a:r>
              <a:rPr lang="en-US" altLang="en-US" sz="6000"/>
              <a:t>срока</a:t>
            </a:r>
            <a:r>
              <a:rPr lang="en-US" altLang="ru-RU" sz="6000"/>
              <a:t> </a:t>
            </a:r>
            <a:r>
              <a:rPr lang="en-US" altLang="en-US" sz="6000"/>
              <a:t>годности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соответствии</a:t>
            </a:r>
            <a:r>
              <a:rPr lang="en-US" altLang="ru-RU" sz="6000"/>
              <a:t> </a:t>
            </a:r>
            <a:r>
              <a:rPr lang="en-US" altLang="en-US" sz="6000"/>
              <a:t>с</a:t>
            </a:r>
            <a:r>
              <a:rPr lang="en-US" altLang="ru-RU" sz="6000"/>
              <a:t> </a:t>
            </a:r>
            <a:r>
              <a:rPr lang="en-US" altLang="en-US" sz="6000"/>
              <a:t>ОФС</a:t>
            </a:r>
            <a:r>
              <a:rPr lang="en-US" altLang="ru-RU" sz="6000"/>
              <a:t> </a:t>
            </a:r>
            <a:r>
              <a:rPr lang="" altLang="en-US" sz="6000"/>
              <a:t>«</a:t>
            </a:r>
            <a:r>
              <a:rPr lang="en-US" altLang="en-US" sz="6000"/>
              <a:t>Лекарственные</a:t>
            </a:r>
            <a:r>
              <a:rPr lang="en-US" altLang="ru-RU" sz="6000"/>
              <a:t> </a:t>
            </a:r>
            <a:r>
              <a:rPr lang="en-US" altLang="en-US" sz="6000"/>
              <a:t>формы</a:t>
            </a:r>
            <a:r>
              <a:rPr lang="en-US" altLang="ru-RU" sz="6000"/>
              <a:t> </a:t>
            </a:r>
            <a:r>
              <a:rPr lang="en-US" altLang="en-US" sz="6000"/>
              <a:t>гомеопатических</a:t>
            </a:r>
            <a:r>
              <a:rPr lang="en-US" altLang="ru-RU" sz="6000"/>
              <a:t> </a:t>
            </a:r>
            <a:r>
              <a:rPr lang="en-US" altLang="en-US" sz="6000"/>
              <a:t>лекарственных</a:t>
            </a:r>
            <a:r>
              <a:rPr lang="en-US" altLang="ru-RU" sz="6000"/>
              <a:t> </a:t>
            </a:r>
            <a:r>
              <a:rPr lang="en-US" altLang="en-US" sz="6000"/>
              <a:t>препаратов</a:t>
            </a:r>
            <a:r>
              <a:rPr lang="" altLang="en-US" sz="6000"/>
              <a:t>»</a:t>
            </a:r>
            <a:r>
              <a:rPr lang="en-US" altLang="ru-RU" sz="6000"/>
              <a:t>.</a:t>
            </a:r>
            <a:endParaRPr lang="en-US" altLang="ru-RU" sz="6000"/>
          </a:p>
          <a:p>
            <a:r>
              <a:rPr lang="en-US" altLang="en-US" sz="6000"/>
              <a:t>Маркировка</a:t>
            </a:r>
            <a:r>
              <a:rPr lang="ru-RU" altLang="en-US" sz="6000"/>
              <a:t>.</a:t>
            </a:r>
            <a:r>
              <a:rPr lang="en-US" altLang="en-US" sz="6000"/>
              <a:t>Требования</a:t>
            </a:r>
            <a:r>
              <a:rPr lang="en-US" altLang="ru-RU" sz="6000"/>
              <a:t>, </a:t>
            </a:r>
            <a:r>
              <a:rPr lang="en-US" altLang="en-US" sz="6000"/>
              <a:t>предъявляемые</a:t>
            </a:r>
            <a:r>
              <a:rPr lang="en-US" altLang="ru-RU" sz="6000"/>
              <a:t> </a:t>
            </a:r>
            <a:r>
              <a:rPr lang="en-US" altLang="en-US" sz="6000"/>
              <a:t>к</a:t>
            </a:r>
            <a:r>
              <a:rPr lang="en-US" altLang="ru-RU" sz="6000"/>
              <a:t> </a:t>
            </a:r>
            <a:r>
              <a:rPr lang="en-US" altLang="en-US" sz="6000"/>
              <a:t>маркировке</a:t>
            </a:r>
            <a:r>
              <a:rPr lang="en-US" altLang="ru-RU" sz="6000"/>
              <a:t>, </a:t>
            </a:r>
            <a:r>
              <a:rPr lang="en-US" altLang="en-US" sz="6000"/>
              <a:t>изложены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ОФС</a:t>
            </a:r>
            <a:r>
              <a:rPr lang="en-US" altLang="ru-RU" sz="6000"/>
              <a:t> </a:t>
            </a:r>
            <a:r>
              <a:rPr lang="" altLang="en-US" sz="6000"/>
              <a:t>«</a:t>
            </a:r>
            <a:r>
              <a:rPr lang="en-US" altLang="en-US" sz="6000"/>
              <a:t>Лекарственные</a:t>
            </a:r>
            <a:r>
              <a:rPr lang="en-US" altLang="ru-RU" sz="6000"/>
              <a:t> </a:t>
            </a:r>
            <a:r>
              <a:rPr lang="en-US" altLang="en-US" sz="6000"/>
              <a:t>формы</a:t>
            </a:r>
            <a:r>
              <a:rPr lang="en-US" altLang="ru-RU" sz="6000"/>
              <a:t> </a:t>
            </a:r>
            <a:r>
              <a:rPr lang="en-US" altLang="en-US" sz="6000"/>
              <a:t>гомеопатических</a:t>
            </a:r>
            <a:r>
              <a:rPr lang="en-US" altLang="ru-RU" sz="6000"/>
              <a:t> </a:t>
            </a:r>
            <a:r>
              <a:rPr lang="en-US" altLang="en-US" sz="6000"/>
              <a:t>лекарственных</a:t>
            </a:r>
            <a:r>
              <a:rPr lang="en-US" altLang="ru-RU" sz="6000"/>
              <a:t> </a:t>
            </a:r>
            <a:r>
              <a:rPr lang="en-US" altLang="en-US" sz="6000"/>
              <a:t>препаратов</a:t>
            </a:r>
            <a:r>
              <a:rPr lang="" altLang="en-US" sz="6000"/>
              <a:t>»</a:t>
            </a:r>
            <a:r>
              <a:rPr lang="en-US" altLang="ru-RU" sz="6000"/>
              <a:t>.</a:t>
            </a:r>
            <a:endParaRPr lang="en-US" altLang="ru-RU" sz="6000"/>
          </a:p>
          <a:p>
            <a:r>
              <a:rPr lang="en-US" altLang="en-US" sz="6000"/>
              <a:t>Хранение</a:t>
            </a:r>
            <a:r>
              <a:rPr lang="ru-RU" altLang="en-US" sz="6000"/>
              <a:t>.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соответствии</a:t>
            </a:r>
            <a:r>
              <a:rPr lang="en-US" altLang="ru-RU" sz="6000"/>
              <a:t> </a:t>
            </a:r>
            <a:r>
              <a:rPr lang="en-US" altLang="en-US" sz="6000"/>
              <a:t>с</a:t>
            </a:r>
            <a:r>
              <a:rPr lang="en-US" altLang="ru-RU" sz="6000"/>
              <a:t> </a:t>
            </a:r>
            <a:r>
              <a:rPr lang="en-US" altLang="en-US" sz="6000"/>
              <a:t>требованиями</a:t>
            </a:r>
            <a:r>
              <a:rPr lang="en-US" altLang="ru-RU" sz="6000"/>
              <a:t> </a:t>
            </a:r>
            <a:r>
              <a:rPr lang="en-US" altLang="en-US" sz="6000"/>
              <a:t>ОФС</a:t>
            </a:r>
            <a:r>
              <a:rPr lang="en-US" altLang="ru-RU" sz="6000"/>
              <a:t> </a:t>
            </a:r>
            <a:r>
              <a:rPr lang="" altLang="en-US" sz="6000"/>
              <a:t>«</a:t>
            </a:r>
            <a:r>
              <a:rPr lang="en-US" altLang="en-US" sz="6000"/>
              <a:t>Хранение</a:t>
            </a:r>
            <a:r>
              <a:rPr lang="en-US" altLang="ru-RU" sz="6000"/>
              <a:t> </a:t>
            </a:r>
            <a:r>
              <a:rPr lang="en-US" altLang="en-US" sz="6000"/>
              <a:t>лекарственных</a:t>
            </a:r>
            <a:r>
              <a:rPr lang="en-US" altLang="ru-RU" sz="6000"/>
              <a:t> </a:t>
            </a:r>
            <a:r>
              <a:rPr lang="en-US" altLang="en-US" sz="6000"/>
              <a:t>средств</a:t>
            </a:r>
            <a:r>
              <a:rPr lang="" altLang="en-US" sz="6000"/>
              <a:t>»</a:t>
            </a:r>
            <a:r>
              <a:rPr lang="en-US" altLang="ru-RU" sz="6000"/>
              <a:t>.</a:t>
            </a:r>
            <a:r>
              <a:rPr lang="en-US" altLang="en-US" sz="6000"/>
              <a:t>При</a:t>
            </a:r>
            <a:r>
              <a:rPr lang="en-US" altLang="ru-RU" sz="6000"/>
              <a:t> </a:t>
            </a:r>
            <a:r>
              <a:rPr lang="en-US" altLang="en-US" sz="6000"/>
              <a:t>температуре</a:t>
            </a:r>
            <a:r>
              <a:rPr lang="en-US" altLang="ru-RU" sz="6000"/>
              <a:t> </a:t>
            </a:r>
            <a:r>
              <a:rPr lang="en-US" altLang="en-US" sz="6000"/>
              <a:t>от</a:t>
            </a:r>
            <a:r>
              <a:rPr lang="en-US" altLang="ru-RU" sz="6000"/>
              <a:t> 8 </a:t>
            </a:r>
            <a:r>
              <a:rPr lang="en-US" altLang="en-US" sz="6000"/>
              <a:t>до</a:t>
            </a:r>
            <a:r>
              <a:rPr lang="en-US" altLang="ru-RU" sz="6000"/>
              <a:t> 15 </a:t>
            </a:r>
            <a:r>
              <a:rPr lang="" altLang="en-US" sz="6000"/>
              <a:t>°</a:t>
            </a:r>
            <a:r>
              <a:rPr lang="en-US" altLang="en-US" sz="6000"/>
              <a:t>С</a:t>
            </a:r>
            <a:r>
              <a:rPr lang="en-US" altLang="ru-RU" sz="6000"/>
              <a:t>, </a:t>
            </a:r>
            <a:r>
              <a:rPr lang="en-US" altLang="en-US" sz="6000"/>
              <a:t>если</a:t>
            </a:r>
            <a:r>
              <a:rPr lang="en-US" altLang="ru-RU" sz="6000"/>
              <a:t> </a:t>
            </a:r>
            <a:r>
              <a:rPr lang="en-US" altLang="en-US" sz="6000"/>
              <a:t>не</a:t>
            </a:r>
            <a:r>
              <a:rPr lang="en-US" altLang="ru-RU" sz="6000"/>
              <a:t> </a:t>
            </a:r>
            <a:r>
              <a:rPr lang="en-US" altLang="en-US" sz="6000"/>
              <a:t>указано</a:t>
            </a:r>
            <a:r>
              <a:rPr lang="en-US" altLang="ru-RU" sz="6000"/>
              <a:t> </a:t>
            </a:r>
            <a:r>
              <a:rPr lang="en-US" altLang="en-US" sz="6000"/>
              <a:t>иначе</a:t>
            </a:r>
            <a:r>
              <a:rPr lang="en-US" altLang="ru-RU" sz="6000"/>
              <a:t> </a:t>
            </a:r>
            <a:r>
              <a:rPr lang="en-US" altLang="en-US" sz="6000"/>
              <a:t>в</a:t>
            </a:r>
            <a:r>
              <a:rPr lang="en-US" altLang="ru-RU" sz="6000"/>
              <a:t> </a:t>
            </a:r>
            <a:r>
              <a:rPr lang="en-US" altLang="en-US" sz="6000"/>
              <a:t>фармакопейной</a:t>
            </a:r>
            <a:r>
              <a:rPr lang="en-US" altLang="ru-RU" sz="6000"/>
              <a:t> </a:t>
            </a:r>
            <a:r>
              <a:rPr lang="en-US" altLang="en-US" sz="6000"/>
              <a:t>статье</a:t>
            </a:r>
            <a:r>
              <a:rPr lang="en-US" altLang="ru-RU" sz="6000"/>
              <a:t>.</a:t>
            </a:r>
            <a:endParaRPr lang="en-US" altLang="ru-RU" sz="6000"/>
          </a:p>
          <a:p>
            <a:endParaRPr lang="en-US" altLang="ru-RU" sz="6000"/>
          </a:p>
          <a:p>
            <a:r>
              <a:rPr lang="en-US" altLang="ru-RU"/>
              <a:t> </a:t>
            </a:r>
            <a:endParaRPr lang="en-US" alt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СМЕСИ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7300" y="460375"/>
            <a:ext cx="9431655" cy="884555"/>
          </a:xfrm>
        </p:spPr>
        <p:txBody>
          <a:bodyPr>
            <a:normAutofit fontScale="90000" lnSpcReduction="20000"/>
          </a:bodyPr>
          <a:p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– </a:t>
            </a:r>
            <a:r>
              <a:rPr lang="en-US" altLang="en-US"/>
              <a:t>однотипные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тритураций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,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,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их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различными</a:t>
            </a:r>
            <a:r>
              <a:rPr lang="en-US" altLang="ru-RU"/>
              <a:t> </a:t>
            </a:r>
            <a:r>
              <a:rPr lang="en-US" altLang="en-US"/>
              <a:t>вспомогательными</a:t>
            </a:r>
            <a:r>
              <a:rPr lang="en-US" altLang="ru-RU"/>
              <a:t> </a:t>
            </a:r>
            <a:r>
              <a:rPr lang="en-US" altLang="en-US"/>
              <a:t>веществами</a:t>
            </a:r>
            <a:r>
              <a:rPr lang="en-US" altLang="ru-RU"/>
              <a:t>, </a:t>
            </a:r>
            <a:r>
              <a:rPr lang="en-US" altLang="en-US"/>
              <a:t>предназначенные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590800" y="944245"/>
            <a:ext cx="9051925" cy="452462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en-US" sz="1400"/>
              <a:t>Особенности</a:t>
            </a:r>
            <a:r>
              <a:rPr lang="en-US" altLang="ru-RU" sz="1400"/>
              <a:t> </a:t>
            </a:r>
            <a:r>
              <a:rPr lang="en-US" altLang="en-US" sz="1400"/>
              <a:t>технологии</a:t>
            </a:r>
            <a:endParaRPr lang="en-US" altLang="en-US" sz="1400"/>
          </a:p>
          <a:p>
            <a:endParaRPr lang="en-US" altLang="ru-RU" sz="1400"/>
          </a:p>
          <a:p>
            <a:r>
              <a:rPr lang="en-US" altLang="en-US" sz="1400"/>
              <a:t>Получение</a:t>
            </a:r>
            <a:r>
              <a:rPr lang="en-US" altLang="ru-RU" sz="1400"/>
              <a:t> </a:t>
            </a:r>
            <a:r>
              <a:rPr lang="en-US" altLang="en-US" sz="1400"/>
              <a:t>разведений</a:t>
            </a:r>
            <a:r>
              <a:rPr lang="en-US" altLang="ru-RU" sz="1400"/>
              <a:t> (</a:t>
            </a:r>
            <a:r>
              <a:rPr lang="en-US" altLang="en-US" sz="1400"/>
              <a:t>потенций</a:t>
            </a:r>
            <a:r>
              <a:rPr lang="en-US" altLang="ru-RU" sz="1400"/>
              <a:t>) </a:t>
            </a:r>
            <a:r>
              <a:rPr lang="en-US" altLang="en-US" sz="1400"/>
              <a:t>настоек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матричных</a:t>
            </a:r>
            <a:r>
              <a:rPr lang="en-US" altLang="ru-RU" sz="1400"/>
              <a:t>, </a:t>
            </a:r>
            <a:r>
              <a:rPr lang="en-US" altLang="en-US" sz="1400"/>
              <a:t>растворов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тритураций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регламентировано</a:t>
            </a:r>
            <a:r>
              <a:rPr lang="en-US" altLang="ru-RU" sz="1400"/>
              <a:t> </a:t>
            </a:r>
            <a:r>
              <a:rPr lang="en-US" altLang="en-US" sz="1400"/>
              <a:t>требованиями</a:t>
            </a:r>
            <a:r>
              <a:rPr lang="en-US" altLang="ru-RU" sz="1400"/>
              <a:t>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Настойки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матричные</a:t>
            </a:r>
            <a:r>
              <a:rPr lang="" altLang="en-US" sz="1400"/>
              <a:t>»</a:t>
            </a:r>
            <a:r>
              <a:rPr lang="en-US" altLang="ru-RU" sz="1400"/>
              <a:t>,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Растворы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жидкие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" altLang="en-US" sz="1400"/>
              <a:t>»</a:t>
            </a:r>
            <a:r>
              <a:rPr lang="en-US" altLang="ru-RU" sz="1400"/>
              <a:t>,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Тритурации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" altLang="en-US" sz="1400"/>
              <a:t>»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Степень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смесях</a:t>
            </a:r>
            <a:r>
              <a:rPr lang="en-US" altLang="ru-RU" sz="1400"/>
              <a:t> </a:t>
            </a:r>
            <a:r>
              <a:rPr lang="en-US" altLang="en-US" sz="1400"/>
              <a:t>получают</a:t>
            </a:r>
            <a:r>
              <a:rPr lang="en-US" altLang="ru-RU" sz="1400"/>
              <a:t> </a:t>
            </a:r>
            <a:r>
              <a:rPr lang="en-US" altLang="en-US" sz="1400"/>
              <a:t>путём</a:t>
            </a:r>
            <a:r>
              <a:rPr lang="en-US" altLang="ru-RU" sz="1400"/>
              <a:t> </a:t>
            </a:r>
            <a:r>
              <a:rPr lang="en-US" altLang="en-US" sz="1400"/>
              <a:t>их</a:t>
            </a:r>
            <a:r>
              <a:rPr lang="en-US" altLang="ru-RU" sz="1400"/>
              <a:t> </a:t>
            </a:r>
            <a:r>
              <a:rPr lang="en-US" altLang="en-US" sz="1400"/>
              <a:t>последовательного</a:t>
            </a:r>
            <a:r>
              <a:rPr lang="en-US" altLang="ru-RU" sz="1400"/>
              <a:t> </a:t>
            </a:r>
            <a:r>
              <a:rPr lang="en-US" altLang="en-US" sz="1400"/>
              <a:t>ступенчатого</a:t>
            </a:r>
            <a:r>
              <a:rPr lang="en-US" altLang="ru-RU" sz="1400"/>
              <a:t> </a:t>
            </a:r>
            <a:r>
              <a:rPr lang="en-US" altLang="en-US" sz="1400"/>
              <a:t>разбавления</a:t>
            </a:r>
            <a:r>
              <a:rPr lang="en-US" altLang="ru-RU" sz="1400"/>
              <a:t> (</a:t>
            </a:r>
            <a:r>
              <a:rPr lang="en-US" altLang="en-US" sz="1400"/>
              <a:t>потенцирования</a:t>
            </a:r>
            <a:r>
              <a:rPr lang="en-US" altLang="ru-RU" sz="1400"/>
              <a:t>) </a:t>
            </a:r>
            <a:r>
              <a:rPr lang="en-US" altLang="en-US" sz="1400"/>
              <a:t>с</a:t>
            </a:r>
            <a:r>
              <a:rPr lang="en-US" altLang="ru-RU" sz="1400"/>
              <a:t> </a:t>
            </a:r>
            <a:r>
              <a:rPr lang="en-US" altLang="en-US" sz="1400"/>
              <a:t>применением</a:t>
            </a:r>
            <a:r>
              <a:rPr lang="en-US" altLang="ru-RU" sz="1400"/>
              <a:t> </a:t>
            </a:r>
            <a:r>
              <a:rPr lang="en-US" altLang="en-US" sz="1400"/>
              <a:t>предписанного</a:t>
            </a:r>
            <a:r>
              <a:rPr lang="en-US" altLang="ru-RU" sz="1400"/>
              <a:t> </a:t>
            </a:r>
            <a:r>
              <a:rPr lang="en-US" altLang="en-US" sz="1400"/>
              <a:t>вспомогательного</a:t>
            </a:r>
            <a:r>
              <a:rPr lang="en-US" altLang="ru-RU" sz="1400"/>
              <a:t> </a:t>
            </a:r>
            <a:r>
              <a:rPr lang="en-US" altLang="en-US" sz="1400"/>
              <a:t>вещества</a:t>
            </a:r>
            <a:r>
              <a:rPr lang="en-US" altLang="ru-RU" sz="1400"/>
              <a:t> (</a:t>
            </a:r>
            <a:r>
              <a:rPr lang="en-US" altLang="en-US" sz="1400"/>
              <a:t>растворитель</a:t>
            </a:r>
            <a:r>
              <a:rPr lang="en-US" altLang="ru-RU" sz="1400"/>
              <a:t>, </a:t>
            </a:r>
            <a:r>
              <a:rPr lang="en-US" altLang="en-US" sz="1400"/>
              <a:t>носитель</a:t>
            </a:r>
            <a:r>
              <a:rPr lang="en-US" altLang="ru-RU" sz="1400"/>
              <a:t>), </a:t>
            </a:r>
            <a:r>
              <a:rPr lang="en-US" altLang="en-US" sz="1400"/>
              <a:t>которое</a:t>
            </a:r>
            <a:r>
              <a:rPr lang="en-US" altLang="ru-RU" sz="1400"/>
              <a:t> </a:t>
            </a:r>
            <a:r>
              <a:rPr lang="en-US" altLang="en-US" sz="1400"/>
              <a:t>может</a:t>
            </a:r>
            <a:r>
              <a:rPr lang="en-US" altLang="ru-RU" sz="1400"/>
              <a:t> </a:t>
            </a:r>
            <a:r>
              <a:rPr lang="en-US" altLang="en-US" sz="1400"/>
              <a:t>быть</a:t>
            </a:r>
            <a:r>
              <a:rPr lang="en-US" altLang="ru-RU" sz="1400"/>
              <a:t> </a:t>
            </a:r>
            <a:r>
              <a:rPr lang="en-US" altLang="en-US" sz="1400"/>
              <a:t>добавлено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соотношении</a:t>
            </a:r>
            <a:r>
              <a:rPr lang="en-US" altLang="ru-RU" sz="1400"/>
              <a:t> 1:10, 1:100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ином</a:t>
            </a:r>
            <a:r>
              <a:rPr lang="en-US" altLang="ru-RU" sz="1400"/>
              <a:t> </a:t>
            </a:r>
            <a:r>
              <a:rPr lang="en-US" altLang="en-US" sz="1400"/>
              <a:t>соотношении</a:t>
            </a:r>
            <a:r>
              <a:rPr lang="en-US" altLang="ru-RU" sz="1400"/>
              <a:t>. </a:t>
            </a:r>
            <a:r>
              <a:rPr lang="en-US" altLang="en-US" sz="1400"/>
              <a:t>Степень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смесях</a:t>
            </a:r>
            <a:r>
              <a:rPr lang="en-US" altLang="ru-RU" sz="1400"/>
              <a:t> </a:t>
            </a:r>
            <a:r>
              <a:rPr lang="en-US" altLang="en-US" sz="1400"/>
              <a:t>соответствует</a:t>
            </a:r>
            <a:r>
              <a:rPr lang="en-US" altLang="ru-RU" sz="1400"/>
              <a:t> </a:t>
            </a:r>
            <a:r>
              <a:rPr lang="en-US" altLang="en-US" sz="1400"/>
              <a:t>числу</a:t>
            </a:r>
            <a:r>
              <a:rPr lang="en-US" altLang="ru-RU" sz="1400"/>
              <a:t> </a:t>
            </a:r>
            <a:r>
              <a:rPr lang="en-US" altLang="en-US" sz="1400"/>
              <a:t>ступеней</a:t>
            </a:r>
            <a:r>
              <a:rPr lang="en-US" altLang="ru-RU" sz="1400"/>
              <a:t> </a:t>
            </a:r>
            <a:r>
              <a:rPr lang="en-US" altLang="en-US" sz="1400"/>
              <a:t>их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производстве</a:t>
            </a:r>
            <a:r>
              <a:rPr lang="en-US" altLang="ru-RU" sz="1400"/>
              <a:t> </a:t>
            </a:r>
            <a:r>
              <a:rPr lang="en-US" altLang="en-US" sz="1400"/>
              <a:t>смесей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Смеси</a:t>
            </a:r>
            <a:r>
              <a:rPr lang="en-US" altLang="ru-RU" sz="1400"/>
              <a:t> </a:t>
            </a:r>
            <a:r>
              <a:rPr lang="en-US" altLang="en-US" sz="1400"/>
              <a:t>получают</a:t>
            </a:r>
            <a:r>
              <a:rPr lang="en-US" altLang="ru-RU" sz="1400"/>
              <a:t> </a:t>
            </a:r>
            <a:r>
              <a:rPr lang="en-US" altLang="en-US" sz="1400"/>
              <a:t>двумя</a:t>
            </a:r>
            <a:r>
              <a:rPr lang="en-US" altLang="ru-RU" sz="1400"/>
              <a:t> </a:t>
            </a:r>
            <a:r>
              <a:rPr lang="en-US" altLang="en-US" sz="1400"/>
              <a:t>способами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Способ</a:t>
            </a:r>
            <a:r>
              <a:rPr lang="en-US" altLang="ru-RU" sz="1400"/>
              <a:t> 1. </a:t>
            </a:r>
            <a:r>
              <a:rPr lang="en-US" altLang="en-US" sz="1400"/>
              <a:t>Каждый</a:t>
            </a:r>
            <a:r>
              <a:rPr lang="en-US" altLang="ru-RU" sz="1400"/>
              <a:t> </a:t>
            </a:r>
            <a:r>
              <a:rPr lang="en-US" altLang="en-US" sz="1400"/>
              <a:t>активный</a:t>
            </a:r>
            <a:r>
              <a:rPr lang="en-US" altLang="ru-RU" sz="1400"/>
              <a:t> </a:t>
            </a:r>
            <a:r>
              <a:rPr lang="en-US" altLang="en-US" sz="1400"/>
              <a:t>компонент</a:t>
            </a:r>
            <a:r>
              <a:rPr lang="en-US" altLang="ru-RU" sz="1400"/>
              <a:t>, </a:t>
            </a:r>
            <a:r>
              <a:rPr lang="en-US" altLang="en-US" sz="1400"/>
              <a:t>входящий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состав</a:t>
            </a:r>
            <a:r>
              <a:rPr lang="en-US" altLang="ru-RU" sz="1400"/>
              <a:t> </a:t>
            </a:r>
            <a:r>
              <a:rPr lang="en-US" altLang="en-US" sz="1400"/>
              <a:t>смеси</a:t>
            </a:r>
            <a:r>
              <a:rPr lang="en-US" altLang="ru-RU" sz="1400"/>
              <a:t>, </a:t>
            </a:r>
            <a:r>
              <a:rPr lang="en-US" altLang="en-US" sz="1400"/>
              <a:t>предварительно</a:t>
            </a:r>
            <a:r>
              <a:rPr lang="en-US" altLang="ru-RU" sz="1400"/>
              <a:t> </a:t>
            </a:r>
            <a:r>
              <a:rPr lang="en-US" altLang="en-US" sz="1400"/>
              <a:t>потенцируют</a:t>
            </a:r>
            <a:r>
              <a:rPr lang="en-US" altLang="ru-RU" sz="1400"/>
              <a:t> </a:t>
            </a:r>
            <a:r>
              <a:rPr lang="en-US" altLang="en-US" sz="1400"/>
              <a:t>до</a:t>
            </a:r>
            <a:r>
              <a:rPr lang="en-US" altLang="ru-RU" sz="1400"/>
              <a:t> </a:t>
            </a:r>
            <a:r>
              <a:rPr lang="en-US" altLang="en-US" sz="1400"/>
              <a:t>необходимой</a:t>
            </a:r>
            <a:r>
              <a:rPr lang="en-US" altLang="ru-RU" sz="1400"/>
              <a:t> </a:t>
            </a:r>
            <a:r>
              <a:rPr lang="en-US" altLang="en-US" sz="1400"/>
              <a:t>степени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затем</a:t>
            </a:r>
            <a:r>
              <a:rPr lang="en-US" altLang="ru-RU" sz="1400"/>
              <a:t> </a:t>
            </a:r>
            <a:r>
              <a:rPr lang="en-US" altLang="en-US" sz="1400"/>
              <a:t>предписанное</a:t>
            </a:r>
            <a:r>
              <a:rPr lang="en-US" altLang="ru-RU" sz="1400"/>
              <a:t> </a:t>
            </a:r>
            <a:r>
              <a:rPr lang="en-US" altLang="en-US" sz="1400"/>
              <a:t>количество</a:t>
            </a:r>
            <a:r>
              <a:rPr lang="en-US" altLang="ru-RU" sz="1400"/>
              <a:t> (</a:t>
            </a:r>
            <a:r>
              <a:rPr lang="en-US" altLang="en-US" sz="1400"/>
              <a:t>по</a:t>
            </a:r>
            <a:r>
              <a:rPr lang="en-US" altLang="ru-RU" sz="1400"/>
              <a:t> </a:t>
            </a:r>
            <a:r>
              <a:rPr lang="en-US" altLang="en-US" sz="1400"/>
              <a:t>массе</a:t>
            </a:r>
            <a:r>
              <a:rPr lang="en-US" altLang="ru-RU" sz="1400"/>
              <a:t>) </a:t>
            </a:r>
            <a:r>
              <a:rPr lang="en-US" altLang="en-US" sz="1400"/>
              <a:t>каждого</a:t>
            </a:r>
            <a:r>
              <a:rPr lang="en-US" altLang="ru-RU" sz="1400"/>
              <a:t> </a:t>
            </a:r>
            <a:r>
              <a:rPr lang="en-US" altLang="en-US" sz="1400"/>
              <a:t>полученного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смешивают</a:t>
            </a:r>
            <a:r>
              <a:rPr lang="en-US" altLang="ru-RU" sz="1400"/>
              <a:t> </a:t>
            </a:r>
            <a:r>
              <a:rPr lang="en-US" altLang="en-US" sz="1400"/>
              <a:t>до</a:t>
            </a:r>
            <a:r>
              <a:rPr lang="en-US" altLang="ru-RU" sz="1400"/>
              <a:t> </a:t>
            </a:r>
            <a:r>
              <a:rPr lang="en-US" altLang="en-US" sz="1400"/>
              <a:t>достижения</a:t>
            </a:r>
            <a:r>
              <a:rPr lang="en-US" altLang="ru-RU" sz="1400"/>
              <a:t> </a:t>
            </a:r>
            <a:r>
              <a:rPr lang="en-US" altLang="en-US" sz="1400"/>
              <a:t>однородности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en-US" sz="1400"/>
          </a:p>
          <a:p>
            <a:r>
              <a:rPr lang="en-US" altLang="en-US" sz="1400"/>
              <a:t>Способ</a:t>
            </a:r>
            <a:r>
              <a:rPr lang="en-US" altLang="ru-RU" sz="1400"/>
              <a:t> 2. </a:t>
            </a:r>
            <a:r>
              <a:rPr lang="en-US" altLang="en-US" sz="1400"/>
              <a:t>Смешивают</a:t>
            </a:r>
            <a:r>
              <a:rPr lang="en-US" altLang="ru-RU" sz="1400"/>
              <a:t> </a:t>
            </a:r>
            <a:r>
              <a:rPr lang="en-US" altLang="en-US" sz="1400"/>
              <a:t>предписанное</a:t>
            </a:r>
            <a:r>
              <a:rPr lang="en-US" altLang="ru-RU" sz="1400"/>
              <a:t> </a:t>
            </a:r>
            <a:r>
              <a:rPr lang="en-US" altLang="en-US" sz="1400"/>
              <a:t>количество</a:t>
            </a:r>
            <a:r>
              <a:rPr lang="en-US" altLang="ru-RU" sz="1400"/>
              <a:t> (</a:t>
            </a:r>
            <a:r>
              <a:rPr lang="en-US" altLang="en-US" sz="1400"/>
              <a:t>по</a:t>
            </a:r>
            <a:r>
              <a:rPr lang="en-US" altLang="ru-RU" sz="1400"/>
              <a:t> </a:t>
            </a:r>
            <a:r>
              <a:rPr lang="en-US" altLang="en-US" sz="1400"/>
              <a:t>массе</a:t>
            </a:r>
            <a:r>
              <a:rPr lang="en-US" altLang="ru-RU" sz="1400"/>
              <a:t>) </a:t>
            </a:r>
            <a:r>
              <a:rPr lang="en-US" altLang="en-US" sz="1400"/>
              <a:t>каждого</a:t>
            </a:r>
            <a:r>
              <a:rPr lang="en-US" altLang="ru-RU" sz="1400"/>
              <a:t> </a:t>
            </a:r>
            <a:r>
              <a:rPr lang="en-US" altLang="en-US" sz="1400"/>
              <a:t>активного</a:t>
            </a:r>
            <a:r>
              <a:rPr lang="en-US" altLang="ru-RU" sz="1400"/>
              <a:t> </a:t>
            </a:r>
            <a:r>
              <a:rPr lang="en-US" altLang="en-US" sz="1400"/>
              <a:t>компонента</a:t>
            </a:r>
            <a:r>
              <a:rPr lang="en-US" altLang="ru-RU" sz="1400"/>
              <a:t>, </a:t>
            </a:r>
            <a:r>
              <a:rPr lang="en-US" altLang="en-US" sz="1400"/>
              <a:t>взятого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разведении</a:t>
            </a:r>
            <a:r>
              <a:rPr lang="en-US" altLang="ru-RU" sz="1400"/>
              <a:t> </a:t>
            </a:r>
            <a:r>
              <a:rPr lang="en-US" altLang="en-US" sz="1400"/>
              <a:t>на</a:t>
            </a:r>
            <a:r>
              <a:rPr lang="en-US" altLang="ru-RU" sz="1400"/>
              <a:t> </a:t>
            </a:r>
            <a:r>
              <a:rPr lang="en-US" altLang="en-US" sz="1400"/>
              <a:t>ряд</a:t>
            </a:r>
            <a:r>
              <a:rPr lang="en-US" altLang="ru-RU" sz="1400"/>
              <a:t> </a:t>
            </a:r>
            <a:r>
              <a:rPr lang="en-US" altLang="en-US" sz="1400"/>
              <a:t>ступеней</a:t>
            </a:r>
            <a:r>
              <a:rPr lang="en-US" altLang="ru-RU" sz="1400"/>
              <a:t> </a:t>
            </a:r>
            <a:r>
              <a:rPr lang="en-US" altLang="en-US" sz="1400"/>
              <a:t>ниже</a:t>
            </a:r>
            <a:r>
              <a:rPr lang="en-US" altLang="ru-RU" sz="1400"/>
              <a:t> </a:t>
            </a:r>
            <a:r>
              <a:rPr lang="en-US" altLang="en-US" sz="1400"/>
              <a:t>конечного</a:t>
            </a:r>
            <a:r>
              <a:rPr lang="en-US" altLang="ru-RU" sz="1400"/>
              <a:t>,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совместно</a:t>
            </a:r>
            <a:r>
              <a:rPr lang="en-US" altLang="ru-RU" sz="1400"/>
              <a:t> </a:t>
            </a:r>
            <a:r>
              <a:rPr lang="en-US" altLang="en-US" sz="1400"/>
              <a:t>потенцируют</a:t>
            </a:r>
            <a:r>
              <a:rPr lang="en-US" altLang="ru-RU" sz="1400"/>
              <a:t> </a:t>
            </a:r>
            <a:r>
              <a:rPr lang="en-US" altLang="en-US" sz="1400"/>
              <a:t>до</a:t>
            </a:r>
            <a:r>
              <a:rPr lang="en-US" altLang="ru-RU" sz="1400"/>
              <a:t> </a:t>
            </a:r>
            <a:r>
              <a:rPr lang="en-US" altLang="en-US" sz="1400"/>
              <a:t>необходимой</a:t>
            </a:r>
            <a:r>
              <a:rPr lang="en-US" altLang="ru-RU" sz="1400"/>
              <a:t> </a:t>
            </a:r>
            <a:r>
              <a:rPr lang="en-US" altLang="en-US" sz="1400"/>
              <a:t>степени</a:t>
            </a:r>
            <a:r>
              <a:rPr lang="en-US" altLang="ru-RU" sz="1400"/>
              <a:t> </a:t>
            </a:r>
            <a:r>
              <a:rPr lang="en-US" altLang="en-US" sz="1400"/>
              <a:t>их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смеси</a:t>
            </a:r>
            <a:r>
              <a:rPr lang="en-US" altLang="ru-RU" sz="1400"/>
              <a:t>.</a:t>
            </a:r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совместном</a:t>
            </a:r>
            <a:r>
              <a:rPr lang="en-US" altLang="ru-RU" sz="1400"/>
              <a:t> </a:t>
            </a:r>
            <a:r>
              <a:rPr lang="en-US" altLang="en-US" sz="1400"/>
              <a:t>потенцировании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требуется</a:t>
            </a:r>
            <a:r>
              <a:rPr lang="en-US" altLang="ru-RU" sz="1400"/>
              <a:t> </a:t>
            </a:r>
            <a:r>
              <a:rPr lang="en-US" altLang="en-US" sz="1400"/>
              <a:t>соблюдать</a:t>
            </a:r>
            <a:r>
              <a:rPr lang="en-US" altLang="ru-RU" sz="1400"/>
              <a:t> </a:t>
            </a:r>
            <a:r>
              <a:rPr lang="en-US" altLang="en-US" sz="1400"/>
              <a:t>три</a:t>
            </a:r>
            <a:r>
              <a:rPr lang="en-US" altLang="ru-RU" sz="1400"/>
              <a:t> </a:t>
            </a:r>
            <a:r>
              <a:rPr lang="en-US" altLang="en-US" sz="1400"/>
              <a:t>основных</a:t>
            </a:r>
            <a:r>
              <a:rPr lang="en-US" altLang="ru-RU" sz="1400"/>
              <a:t> </a:t>
            </a:r>
            <a:r>
              <a:rPr lang="en-US" altLang="en-US" sz="1400"/>
              <a:t>правила</a:t>
            </a:r>
            <a:r>
              <a:rPr lang="en-US" altLang="ru-RU" sz="1400"/>
              <a:t>.</a:t>
            </a:r>
            <a:endParaRPr lang="en-US" altLang="ru-RU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49423" y="2290758"/>
            <a:ext cx="6276974" cy="2276477"/>
          </a:xfrm>
        </p:spPr>
        <p:txBody>
          <a:bodyPr tIns="0" anchor="ctr">
            <a:noAutofit/>
          </a:bodyPr>
          <a:lstStyle/>
          <a:p>
            <a:r>
              <a:rPr lang="ru-RU" altLang="en-US" dirty="0"/>
              <a:t>ГОМЕОПАТИЯ</a:t>
            </a:r>
            <a:endParaRPr lang="ru-RU" alt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</p:spPr>
        <p:txBody>
          <a:bodyPr lIns="0"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04135" y="289560"/>
            <a:ext cx="9336405" cy="56762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Гомеопатическая</a:t>
            </a:r>
            <a:r>
              <a:rPr lang="en-US" altLang="ru-RU" dirty="0"/>
              <a:t> </a:t>
            </a:r>
            <a:r>
              <a:rPr lang="en-US" altLang="en-US" dirty="0"/>
              <a:t>фармацевтическая</a:t>
            </a:r>
            <a:r>
              <a:rPr lang="en-US" altLang="ru-RU" dirty="0"/>
              <a:t> </a:t>
            </a:r>
            <a:r>
              <a:rPr lang="en-US" altLang="en-US" dirty="0"/>
              <a:t>субстанция</a:t>
            </a:r>
            <a:r>
              <a:rPr lang="en-US" altLang="ru-RU" dirty="0"/>
              <a:t> − </a:t>
            </a:r>
            <a:r>
              <a:rPr lang="en-US" altLang="en-US" dirty="0"/>
              <a:t>одно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несколько</a:t>
            </a:r>
            <a:r>
              <a:rPr lang="en-US" altLang="ru-RU" dirty="0"/>
              <a:t> </a:t>
            </a:r>
            <a:r>
              <a:rPr lang="en-US" altLang="en-US" dirty="0"/>
              <a:t>обладающих</a:t>
            </a:r>
            <a:r>
              <a:rPr lang="en-US" altLang="ru-RU" dirty="0"/>
              <a:t> </a:t>
            </a:r>
            <a:r>
              <a:rPr lang="en-US" altLang="en-US" dirty="0"/>
              <a:t>фармакологической</a:t>
            </a:r>
            <a:r>
              <a:rPr lang="en-US" altLang="ru-RU" dirty="0"/>
              <a:t> </a:t>
            </a:r>
            <a:r>
              <a:rPr lang="en-US" altLang="en-US" dirty="0"/>
              <a:t>активностью</a:t>
            </a:r>
            <a:r>
              <a:rPr lang="en-US" altLang="ru-RU" dirty="0"/>
              <a:t> </a:t>
            </a:r>
            <a:r>
              <a:rPr lang="en-US" altLang="en-US" dirty="0"/>
              <a:t>действующих</a:t>
            </a:r>
            <a:r>
              <a:rPr lang="en-US" altLang="ru-RU" dirty="0"/>
              <a:t> </a:t>
            </a:r>
            <a:r>
              <a:rPr lang="en-US" altLang="en-US" dirty="0"/>
              <a:t>веществ</a:t>
            </a:r>
            <a:r>
              <a:rPr lang="en-US" altLang="ru-RU" dirty="0"/>
              <a:t> </a:t>
            </a:r>
            <a:r>
              <a:rPr lang="en-US" altLang="en-US" dirty="0"/>
              <a:t>вне</a:t>
            </a:r>
            <a:r>
              <a:rPr lang="en-US" altLang="ru-RU" dirty="0"/>
              <a:t> </a:t>
            </a:r>
            <a:r>
              <a:rPr lang="en-US" altLang="en-US" dirty="0"/>
              <a:t>зависимости</a:t>
            </a:r>
            <a:r>
              <a:rPr lang="en-US" altLang="ru-RU" dirty="0"/>
              <a:t> </a:t>
            </a:r>
            <a:r>
              <a:rPr lang="en-US" altLang="en-US" dirty="0"/>
              <a:t>от</a:t>
            </a:r>
            <a:r>
              <a:rPr lang="en-US" altLang="ru-RU" dirty="0"/>
              <a:t> </a:t>
            </a:r>
            <a:r>
              <a:rPr lang="en-US" altLang="en-US" dirty="0"/>
              <a:t>природы</a:t>
            </a:r>
            <a:r>
              <a:rPr lang="en-US" altLang="ru-RU" dirty="0"/>
              <a:t> </a:t>
            </a:r>
            <a:r>
              <a:rPr lang="en-US" altLang="en-US" dirty="0"/>
              <a:t>происхождения</a:t>
            </a:r>
            <a:r>
              <a:rPr lang="en-US" altLang="ru-RU" dirty="0"/>
              <a:t>, </a:t>
            </a:r>
            <a:r>
              <a:rPr lang="en-US" altLang="en-US" dirty="0"/>
              <a:t>предназначенные</a:t>
            </a:r>
            <a:r>
              <a:rPr lang="en-US" altLang="ru-RU" dirty="0"/>
              <a:t> </a:t>
            </a:r>
            <a:r>
              <a:rPr lang="en-US" altLang="en-US" dirty="0"/>
              <a:t>для</a:t>
            </a:r>
            <a:r>
              <a:rPr lang="en-US" altLang="ru-RU" dirty="0"/>
              <a:t> </a:t>
            </a:r>
            <a:r>
              <a:rPr lang="en-US" altLang="en-US" dirty="0"/>
              <a:t>производства</a:t>
            </a:r>
            <a:r>
              <a:rPr lang="en-US" altLang="ru-RU" dirty="0"/>
              <a:t>/</a:t>
            </a:r>
            <a:r>
              <a:rPr lang="en-US" altLang="en-US" dirty="0"/>
              <a:t>изготовления</a:t>
            </a:r>
            <a:r>
              <a:rPr lang="en-US" altLang="ru-RU" dirty="0"/>
              <a:t> </a:t>
            </a:r>
            <a:r>
              <a:rPr lang="en-US" altLang="en-US" dirty="0"/>
              <a:t>гомеопатических</a:t>
            </a:r>
            <a:r>
              <a:rPr lang="en-US" altLang="ru-RU" dirty="0"/>
              <a:t> </a:t>
            </a:r>
            <a:r>
              <a:rPr lang="en-US" altLang="en-US" dirty="0"/>
              <a:t>лекарственных</a:t>
            </a:r>
            <a:r>
              <a:rPr lang="en-US" altLang="ru-RU" dirty="0"/>
              <a:t> </a:t>
            </a:r>
            <a:r>
              <a:rPr lang="en-US" altLang="en-US" dirty="0"/>
              <a:t>препаратов</a:t>
            </a:r>
            <a:r>
              <a:rPr lang="en-US" altLang="ru-RU" dirty="0"/>
              <a:t>.</a:t>
            </a:r>
            <a:endParaRPr lang="en-US" altLang="ru-RU" dirty="0"/>
          </a:p>
          <a:p>
            <a:endParaRPr lang="en-US" altLang="ru-RU" dirty="0"/>
          </a:p>
          <a:p>
            <a:r>
              <a:rPr lang="en-US" altLang="en-US" dirty="0"/>
              <a:t>Гомеопатический</a:t>
            </a:r>
            <a:r>
              <a:rPr lang="en-US" altLang="ru-RU" dirty="0"/>
              <a:t> </a:t>
            </a:r>
            <a:r>
              <a:rPr lang="en-US" altLang="en-US" dirty="0"/>
              <a:t>лекарственный</a:t>
            </a:r>
            <a:r>
              <a:rPr lang="en-US" altLang="ru-RU" dirty="0"/>
              <a:t> </a:t>
            </a:r>
            <a:r>
              <a:rPr lang="en-US" altLang="en-US" dirty="0"/>
              <a:t>препарат</a:t>
            </a:r>
            <a:r>
              <a:rPr lang="en-US" altLang="ru-RU" dirty="0"/>
              <a:t>  – </a:t>
            </a:r>
            <a:r>
              <a:rPr lang="en-US" altLang="en-US" dirty="0"/>
              <a:t>лекарственный</a:t>
            </a:r>
            <a:r>
              <a:rPr lang="en-US" altLang="ru-RU" dirty="0"/>
              <a:t> </a:t>
            </a:r>
            <a:r>
              <a:rPr lang="en-US" altLang="en-US" dirty="0"/>
              <a:t>препарат</a:t>
            </a:r>
            <a:r>
              <a:rPr lang="en-US" altLang="ru-RU" dirty="0"/>
              <a:t>, </a:t>
            </a:r>
            <a:r>
              <a:rPr lang="en-US" altLang="en-US" dirty="0"/>
              <a:t>произведённый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изготовленный</a:t>
            </a:r>
            <a:r>
              <a:rPr lang="en-US" altLang="ru-RU" dirty="0"/>
              <a:t> </a:t>
            </a:r>
            <a:r>
              <a:rPr lang="en-US" altLang="en-US" dirty="0"/>
              <a:t>из</a:t>
            </a:r>
            <a:r>
              <a:rPr lang="en-US" altLang="ru-RU" dirty="0"/>
              <a:t> </a:t>
            </a:r>
            <a:r>
              <a:rPr lang="en-US" altLang="en-US" dirty="0"/>
              <a:t>фармацевтической</a:t>
            </a:r>
            <a:r>
              <a:rPr lang="en-US" altLang="ru-RU" dirty="0"/>
              <a:t> </a:t>
            </a:r>
            <a:r>
              <a:rPr lang="en-US" altLang="en-US" dirty="0"/>
              <a:t>субстанции</a:t>
            </a:r>
            <a:r>
              <a:rPr lang="en-US" altLang="ru-RU" dirty="0"/>
              <a:t> (</a:t>
            </a:r>
            <a:r>
              <a:rPr lang="en-US" altLang="en-US" dirty="0"/>
              <a:t>субстанций</a:t>
            </a:r>
            <a:r>
              <a:rPr lang="en-US" altLang="ru-RU" dirty="0"/>
              <a:t>)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соответствии</a:t>
            </a:r>
            <a:r>
              <a:rPr lang="en-US" altLang="ru-RU" dirty="0"/>
              <a:t> </a:t>
            </a:r>
            <a:r>
              <a:rPr lang="en-US" altLang="en-US" dirty="0"/>
              <a:t>с</a:t>
            </a:r>
            <a:r>
              <a:rPr lang="en-US" altLang="ru-RU" dirty="0"/>
              <a:t> </a:t>
            </a:r>
            <a:r>
              <a:rPr lang="en-US" altLang="en-US" dirty="0"/>
              <a:t>требованиями</a:t>
            </a:r>
            <a:r>
              <a:rPr lang="en-US" altLang="ru-RU" dirty="0"/>
              <a:t> </a:t>
            </a:r>
            <a:r>
              <a:rPr lang="en-US" altLang="en-US" dirty="0"/>
              <a:t>общих</a:t>
            </a:r>
            <a:r>
              <a:rPr lang="en-US" altLang="ru-RU" dirty="0"/>
              <a:t> </a:t>
            </a:r>
            <a:r>
              <a:rPr lang="en-US" altLang="en-US" dirty="0"/>
              <a:t>фармакопейных</a:t>
            </a:r>
            <a:r>
              <a:rPr lang="en-US" altLang="ru-RU" dirty="0"/>
              <a:t> </a:t>
            </a:r>
            <a:r>
              <a:rPr lang="en-US" altLang="en-US" dirty="0"/>
              <a:t>статей</a:t>
            </a:r>
            <a:r>
              <a:rPr lang="en-US" altLang="ru-RU" dirty="0"/>
              <a:t> </a:t>
            </a:r>
            <a:r>
              <a:rPr lang="en-US" altLang="en-US" dirty="0"/>
              <a:t>к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гомеопатическим</a:t>
            </a:r>
            <a:r>
              <a:rPr lang="en-US" altLang="ru-RU" dirty="0"/>
              <a:t> </a:t>
            </a:r>
            <a:r>
              <a:rPr lang="en-US" altLang="en-US" dirty="0"/>
              <a:t>лекарственным</a:t>
            </a:r>
            <a:r>
              <a:rPr lang="en-US" altLang="ru-RU" dirty="0"/>
              <a:t> </a:t>
            </a:r>
            <a:r>
              <a:rPr lang="en-US" altLang="en-US" dirty="0"/>
              <a:t>препаратам</a:t>
            </a:r>
            <a:r>
              <a:rPr lang="en-US" altLang="ru-RU" dirty="0"/>
              <a:t>.</a:t>
            </a:r>
            <a:endParaRPr lang="en-US" alt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СМЕСИ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7300" y="290195"/>
            <a:ext cx="3917950" cy="6276975"/>
          </a:xfrm>
        </p:spPr>
        <p:txBody>
          <a:bodyPr>
            <a:normAutofit fontScale="80000"/>
          </a:bodyPr>
          <a:p>
            <a:r>
              <a:rPr lang="en-US" altLang="en-US"/>
              <a:t>Правило</a:t>
            </a:r>
            <a:r>
              <a:rPr lang="en-US" altLang="ru-RU"/>
              <a:t> 1. </a:t>
            </a:r>
            <a:r>
              <a:rPr lang="en-US" altLang="en-US"/>
              <a:t>Совместно</a:t>
            </a:r>
            <a:r>
              <a:rPr lang="en-US" altLang="ru-RU"/>
              <a:t> </a:t>
            </a:r>
            <a:r>
              <a:rPr lang="en-US" altLang="en-US"/>
              <a:t>потенцируют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, </a:t>
            </a:r>
            <a:r>
              <a:rPr lang="en-US" altLang="en-US"/>
              <a:t>содержащие</a:t>
            </a:r>
            <a:r>
              <a:rPr lang="en-US" altLang="ru-RU"/>
              <a:t> </a:t>
            </a:r>
            <a:r>
              <a:rPr lang="en-US" altLang="en-US"/>
              <a:t>только</a:t>
            </a:r>
            <a:r>
              <a:rPr lang="en-US" altLang="ru-RU"/>
              <a:t> </a:t>
            </a:r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,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получении</a:t>
            </a:r>
            <a:r>
              <a:rPr lang="en-US" altLang="ru-RU"/>
              <a:t> </a:t>
            </a:r>
            <a:r>
              <a:rPr lang="en-US" altLang="en-US"/>
              <a:t>которых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растворителя</a:t>
            </a:r>
            <a:r>
              <a:rPr lang="en-US" altLang="ru-RU"/>
              <a:t> (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экстрагента</a:t>
            </a:r>
            <a:r>
              <a:rPr lang="en-US" altLang="ru-RU"/>
              <a:t>) </a:t>
            </a:r>
            <a:r>
              <a:rPr lang="en-US" altLang="en-US"/>
              <a:t>используется</a:t>
            </a:r>
            <a:r>
              <a:rPr lang="en-US" altLang="ru-RU"/>
              <a:t> </a:t>
            </a:r>
            <a:r>
              <a:rPr lang="en-US" altLang="en-US"/>
              <a:t>этанол</a:t>
            </a:r>
            <a:r>
              <a:rPr lang="en-US" altLang="ru-RU"/>
              <a:t> </a:t>
            </a:r>
            <a:r>
              <a:rPr lang="en-US" altLang="en-US"/>
              <a:t>различной</a:t>
            </a:r>
            <a:r>
              <a:rPr lang="en-US" altLang="ru-RU"/>
              <a:t> </a:t>
            </a:r>
            <a:r>
              <a:rPr lang="en-US" altLang="en-US"/>
              <a:t>концентрации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соблюдается</a:t>
            </a:r>
            <a:r>
              <a:rPr lang="en-US" altLang="ru-RU"/>
              <a:t> </a:t>
            </a:r>
            <a:r>
              <a:rPr lang="en-US" altLang="en-US"/>
              <a:t>соотношение</a:t>
            </a:r>
            <a:r>
              <a:rPr lang="en-US" altLang="ru-RU"/>
              <a:t> 1:10 </a:t>
            </a:r>
            <a:r>
              <a:rPr lang="en-US" altLang="en-US"/>
              <a:t>или</a:t>
            </a:r>
            <a:r>
              <a:rPr lang="en-US" altLang="ru-RU"/>
              <a:t> 1:100.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состав</a:t>
            </a:r>
            <a:r>
              <a:rPr lang="en-US" altLang="ru-RU"/>
              <a:t> </a:t>
            </a:r>
            <a:r>
              <a:rPr lang="en-US" altLang="en-US"/>
              <a:t>таких</a:t>
            </a:r>
            <a:r>
              <a:rPr lang="en-US" altLang="ru-RU"/>
              <a:t> </a:t>
            </a:r>
            <a:r>
              <a:rPr lang="en-US" altLang="en-US"/>
              <a:t>смесей</a:t>
            </a:r>
            <a:r>
              <a:rPr lang="en-US" altLang="ru-RU"/>
              <a:t> </a:t>
            </a:r>
            <a:r>
              <a:rPr lang="en-US" altLang="en-US"/>
              <a:t>могут</a:t>
            </a:r>
            <a:r>
              <a:rPr lang="en-US" altLang="ru-RU"/>
              <a:t> </a:t>
            </a:r>
            <a:r>
              <a:rPr lang="en-US" altLang="en-US"/>
              <a:t>входить</a:t>
            </a:r>
            <a:r>
              <a:rPr lang="en-US" altLang="ru-RU"/>
              <a:t>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, </a:t>
            </a:r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тритураций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, </a:t>
            </a:r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/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их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.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каждой</a:t>
            </a:r>
            <a:r>
              <a:rPr lang="en-US" altLang="ru-RU"/>
              <a:t> </a:t>
            </a:r>
            <a:r>
              <a:rPr lang="en-US" altLang="en-US"/>
              <a:t>ступени</a:t>
            </a:r>
            <a:r>
              <a:rPr lang="en-US" altLang="ru-RU"/>
              <a:t> </a:t>
            </a:r>
            <a:r>
              <a:rPr lang="en-US" altLang="en-US"/>
              <a:t>потенцирования</a:t>
            </a:r>
            <a:r>
              <a:rPr lang="en-US" altLang="ru-RU"/>
              <a:t> 1 </a:t>
            </a:r>
            <a:r>
              <a:rPr lang="en-US" altLang="en-US"/>
              <a:t>часть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взбалтывают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9 </a:t>
            </a:r>
            <a:r>
              <a:rPr lang="en-US" altLang="en-US"/>
              <a:t>или</a:t>
            </a:r>
            <a:r>
              <a:rPr lang="en-US" altLang="ru-RU"/>
              <a:t> 99 </a:t>
            </a:r>
            <a:r>
              <a:rPr lang="en-US" altLang="en-US"/>
              <a:t>частями</a:t>
            </a:r>
            <a:r>
              <a:rPr lang="en-US" altLang="ru-RU"/>
              <a:t> </a:t>
            </a:r>
            <a:r>
              <a:rPr lang="en-US" altLang="en-US"/>
              <a:t>этанола</a:t>
            </a:r>
            <a:r>
              <a:rPr lang="en-US" altLang="ru-RU"/>
              <a:t> </a:t>
            </a:r>
            <a:r>
              <a:rPr lang="en-US" altLang="en-US"/>
              <a:t>предписанной</a:t>
            </a:r>
            <a:r>
              <a:rPr lang="en-US" altLang="ru-RU"/>
              <a:t> </a:t>
            </a:r>
            <a:r>
              <a:rPr lang="en-US" altLang="en-US"/>
              <a:t>концентрации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предназначены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введения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состав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форм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парентерального</a:t>
            </a:r>
            <a:r>
              <a:rPr lang="en-US" altLang="ru-RU"/>
              <a:t> </a:t>
            </a:r>
            <a:r>
              <a:rPr lang="en-US" altLang="en-US"/>
              <a:t>применения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глазных</a:t>
            </a:r>
            <a:r>
              <a:rPr lang="en-US" altLang="ru-RU"/>
              <a:t> </a:t>
            </a:r>
            <a:r>
              <a:rPr lang="en-US" altLang="en-US"/>
              <a:t>капель</a:t>
            </a:r>
            <a:r>
              <a:rPr lang="en-US" altLang="ru-RU"/>
              <a:t>, </a:t>
            </a:r>
            <a:r>
              <a:rPr lang="en-US" altLang="en-US"/>
              <a:t>два</a:t>
            </a:r>
            <a:r>
              <a:rPr lang="en-US" altLang="ru-RU"/>
              <a:t> </a:t>
            </a:r>
            <a:r>
              <a:rPr lang="en-US" altLang="en-US"/>
              <a:t>последних</a:t>
            </a:r>
            <a:r>
              <a:rPr lang="en-US" altLang="ru-RU"/>
              <a:t> </a:t>
            </a:r>
            <a:r>
              <a:rPr lang="en-US" altLang="en-US"/>
              <a:t>десятичных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последнее</a:t>
            </a:r>
            <a:r>
              <a:rPr lang="en-US" altLang="ru-RU"/>
              <a:t> </a:t>
            </a:r>
            <a:r>
              <a:rPr lang="en-US" altLang="en-US"/>
              <a:t>сотенное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потенцируют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использованием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натрия</a:t>
            </a:r>
            <a:r>
              <a:rPr lang="en-US" altLang="ru-RU"/>
              <a:t> </a:t>
            </a:r>
            <a:r>
              <a:rPr lang="en-US" altLang="en-US"/>
              <a:t>хлорида</a:t>
            </a:r>
            <a:r>
              <a:rPr lang="en-US" altLang="ru-RU"/>
              <a:t> </a:t>
            </a:r>
            <a:r>
              <a:rPr lang="en-US" altLang="en-US"/>
              <a:t>раствора</a:t>
            </a:r>
            <a:r>
              <a:rPr lang="en-US" altLang="ru-RU"/>
              <a:t> 0,9 %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.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получении</a:t>
            </a:r>
            <a:r>
              <a:rPr lang="en-US" altLang="ru-RU"/>
              <a:t> </a:t>
            </a:r>
            <a:r>
              <a:rPr lang="en-US" altLang="en-US"/>
              <a:t>таких</a:t>
            </a:r>
            <a:r>
              <a:rPr lang="en-US" altLang="ru-RU"/>
              <a:t> </a:t>
            </a:r>
            <a:r>
              <a:rPr lang="en-US" altLang="en-US"/>
              <a:t>смесей</a:t>
            </a:r>
            <a:r>
              <a:rPr lang="en-US" altLang="ru-RU"/>
              <a:t> </a:t>
            </a:r>
            <a:r>
              <a:rPr lang="en-US" altLang="en-US"/>
              <a:t>следует</a:t>
            </a:r>
            <a:r>
              <a:rPr lang="en-US" altLang="ru-RU"/>
              <a:t> </a:t>
            </a:r>
            <a:r>
              <a:rPr lang="en-US" altLang="en-US"/>
              <a:t>руководствоваться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глазные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6445250" y="354330"/>
            <a:ext cx="5300980" cy="61480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en-US" sz="1200"/>
              <a:t>Правило</a:t>
            </a:r>
            <a:r>
              <a:rPr lang="en-US" altLang="ru-RU" sz="1200"/>
              <a:t> 2. </a:t>
            </a:r>
            <a:r>
              <a:rPr lang="en-US" altLang="en-US" sz="1200"/>
              <a:t>Совместно</a:t>
            </a:r>
            <a:r>
              <a:rPr lang="en-US" altLang="ru-RU" sz="1200"/>
              <a:t> </a:t>
            </a:r>
            <a:r>
              <a:rPr lang="en-US" altLang="en-US" sz="1200"/>
              <a:t>потенцируют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жидкие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, </a:t>
            </a:r>
            <a:r>
              <a:rPr lang="en-US" altLang="en-US" sz="1200"/>
              <a:t>полученные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использованием</a:t>
            </a:r>
            <a:r>
              <a:rPr lang="en-US" altLang="ru-RU" sz="1200"/>
              <a:t> </a:t>
            </a:r>
            <a:r>
              <a:rPr lang="en-US" altLang="en-US" sz="1200"/>
              <a:t>воды</a:t>
            </a:r>
            <a:r>
              <a:rPr lang="en-US" altLang="ru-RU" sz="1200"/>
              <a:t>, </a:t>
            </a:r>
            <a:r>
              <a:rPr lang="en-US" altLang="en-US" sz="1200"/>
              <a:t>водно</a:t>
            </a:r>
            <a:r>
              <a:rPr lang="en-US" altLang="ru-RU" sz="1200"/>
              <a:t>-</a:t>
            </a:r>
            <a:r>
              <a:rPr lang="en-US" altLang="en-US" sz="1200"/>
              <a:t>солевых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водно</a:t>
            </a:r>
            <a:r>
              <a:rPr lang="en-US" altLang="ru-RU" sz="1200"/>
              <a:t>-</a:t>
            </a:r>
            <a:r>
              <a:rPr lang="en-US" altLang="en-US" sz="1200"/>
              <a:t>глицериновых</a:t>
            </a:r>
            <a:r>
              <a:rPr lang="en-US" altLang="ru-RU" sz="1200"/>
              <a:t> </a:t>
            </a:r>
            <a:r>
              <a:rPr lang="en-US" altLang="en-US" sz="1200"/>
              <a:t>растворов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качестве</a:t>
            </a:r>
            <a:r>
              <a:rPr lang="en-US" altLang="ru-RU" sz="1200"/>
              <a:t> </a:t>
            </a:r>
            <a:r>
              <a:rPr lang="en-US" altLang="en-US" sz="1200"/>
              <a:t>растворителя</a:t>
            </a:r>
            <a:r>
              <a:rPr lang="en-US" altLang="ru-RU" sz="1200"/>
              <a:t> (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экстрагента</a:t>
            </a:r>
            <a:r>
              <a:rPr lang="en-US" altLang="ru-RU" sz="1200"/>
              <a:t>).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состав</a:t>
            </a:r>
            <a:r>
              <a:rPr lang="en-US" altLang="ru-RU" sz="1200"/>
              <a:t> </a:t>
            </a:r>
            <a:r>
              <a:rPr lang="en-US" altLang="en-US" sz="1200"/>
              <a:t>таких</a:t>
            </a:r>
            <a:r>
              <a:rPr lang="en-US" altLang="ru-RU" sz="1200"/>
              <a:t> </a:t>
            </a:r>
            <a:r>
              <a:rPr lang="en-US" altLang="en-US" sz="1200"/>
              <a:t>смесей</a:t>
            </a:r>
            <a:r>
              <a:rPr lang="en-US" altLang="ru-RU" sz="1200"/>
              <a:t> </a:t>
            </a:r>
            <a:r>
              <a:rPr lang="en-US" altLang="en-US" sz="1200"/>
              <a:t>могут</a:t>
            </a:r>
            <a:r>
              <a:rPr lang="en-US" altLang="ru-RU" sz="1200"/>
              <a:t> </a:t>
            </a:r>
            <a:r>
              <a:rPr lang="en-US" altLang="en-US" sz="1200"/>
              <a:t>входить</a:t>
            </a:r>
            <a:r>
              <a:rPr lang="en-US" altLang="ru-RU" sz="1200"/>
              <a:t> </a:t>
            </a:r>
            <a:r>
              <a:rPr lang="en-US" altLang="en-US" sz="1200"/>
              <a:t>водные</a:t>
            </a:r>
            <a:r>
              <a:rPr lang="en-US" altLang="ru-RU" sz="1200"/>
              <a:t> </a:t>
            </a:r>
            <a:r>
              <a:rPr lang="en-US" altLang="en-US" sz="1200"/>
              <a:t>растворы</a:t>
            </a:r>
            <a:r>
              <a:rPr lang="en-US" altLang="ru-RU" sz="1200"/>
              <a:t>; </a:t>
            </a:r>
            <a:r>
              <a:rPr lang="en-US" altLang="en-US" sz="1200"/>
              <a:t>водные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тритураций</a:t>
            </a:r>
            <a:r>
              <a:rPr lang="en-US" altLang="ru-RU" sz="1200"/>
              <a:t>; </a:t>
            </a:r>
            <a:r>
              <a:rPr lang="en-US" altLang="en-US" sz="1200"/>
              <a:t>настойки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en-US" altLang="ru-RU" sz="1200"/>
              <a:t> </a:t>
            </a:r>
            <a:r>
              <a:rPr lang="en-US" altLang="en-US" sz="1200"/>
              <a:t>матричные</a:t>
            </a:r>
            <a:r>
              <a:rPr lang="en-US" altLang="ru-RU" sz="1200"/>
              <a:t>, </a:t>
            </a:r>
            <a:r>
              <a:rPr lang="en-US" altLang="en-US" sz="1200"/>
              <a:t>полученные</a:t>
            </a:r>
            <a:r>
              <a:rPr lang="en-US" altLang="ru-RU" sz="1200"/>
              <a:t>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свежего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высушенного</a:t>
            </a:r>
            <a:r>
              <a:rPr lang="en-US" altLang="ru-RU" sz="1200"/>
              <a:t> </a:t>
            </a:r>
            <a:r>
              <a:rPr lang="en-US" altLang="en-US" sz="1200"/>
              <a:t>лекарственного</a:t>
            </a:r>
            <a:r>
              <a:rPr lang="en-US" altLang="ru-RU" sz="1200"/>
              <a:t> </a:t>
            </a:r>
            <a:r>
              <a:rPr lang="en-US" altLang="en-US" sz="1200"/>
              <a:t>растительного</a:t>
            </a:r>
            <a:r>
              <a:rPr lang="en-US" altLang="ru-RU" sz="1200"/>
              <a:t> </a:t>
            </a:r>
            <a:r>
              <a:rPr lang="en-US" altLang="en-US" sz="1200"/>
              <a:t>сырья</a:t>
            </a:r>
            <a:r>
              <a:rPr lang="en-US" altLang="ru-RU" sz="1200"/>
              <a:t> </a:t>
            </a:r>
            <a:r>
              <a:rPr lang="en-US" altLang="en-US" sz="1200"/>
              <a:t>способом</a:t>
            </a:r>
            <a:r>
              <a:rPr lang="en-US" altLang="ru-RU" sz="1200"/>
              <a:t> </a:t>
            </a:r>
            <a:r>
              <a:rPr lang="en-US" altLang="en-US" sz="1200"/>
              <a:t>мацерации</a:t>
            </a:r>
            <a:r>
              <a:rPr lang="en-US" altLang="ru-RU" sz="1200"/>
              <a:t>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ферментации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смеси</a:t>
            </a:r>
            <a:r>
              <a:rPr lang="en-US" altLang="ru-RU" sz="1200"/>
              <a:t> </a:t>
            </a:r>
            <a:r>
              <a:rPr lang="en-US" altLang="en-US" sz="1200"/>
              <a:t>воды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молочной</a:t>
            </a:r>
            <a:r>
              <a:rPr lang="en-US" altLang="ru-RU" sz="1200"/>
              <a:t> </a:t>
            </a:r>
            <a:r>
              <a:rPr lang="en-US" altLang="en-US" sz="1200"/>
              <a:t>сывороткой</a:t>
            </a:r>
            <a:r>
              <a:rPr lang="en-US" altLang="ru-RU" sz="1200"/>
              <a:t>, </a:t>
            </a:r>
            <a:r>
              <a:rPr lang="en-US" altLang="en-US" sz="1200"/>
              <a:t>мёдом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лактозой</a:t>
            </a:r>
            <a:r>
              <a:rPr lang="en-US" altLang="ru-RU" sz="1200"/>
              <a:t>; </a:t>
            </a:r>
            <a:r>
              <a:rPr lang="en-US" altLang="en-US" sz="1200"/>
              <a:t>настойки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en-US" altLang="ru-RU" sz="1200"/>
              <a:t> </a:t>
            </a:r>
            <a:r>
              <a:rPr lang="en-US" altLang="en-US" sz="1200"/>
              <a:t>матричные</a:t>
            </a:r>
            <a:r>
              <a:rPr lang="en-US" altLang="ru-RU" sz="1200"/>
              <a:t>, </a:t>
            </a:r>
            <a:r>
              <a:rPr lang="en-US" altLang="en-US" sz="1200"/>
              <a:t>полученные</a:t>
            </a:r>
            <a:r>
              <a:rPr lang="en-US" altLang="ru-RU" sz="1200"/>
              <a:t> </a:t>
            </a:r>
            <a:r>
              <a:rPr lang="en-US" altLang="en-US" sz="1200"/>
              <a:t>мацерацией</a:t>
            </a:r>
            <a:r>
              <a:rPr lang="en-US" altLang="ru-RU" sz="1200"/>
              <a:t> </a:t>
            </a:r>
            <a:r>
              <a:rPr lang="en-US" altLang="en-US" sz="1200"/>
              <a:t>сырья</a:t>
            </a:r>
            <a:r>
              <a:rPr lang="en-US" altLang="ru-RU" sz="1200"/>
              <a:t> </a:t>
            </a:r>
            <a:r>
              <a:rPr lang="en-US" altLang="en-US" sz="1200"/>
              <a:t>животного</a:t>
            </a:r>
            <a:r>
              <a:rPr lang="en-US" altLang="ru-RU" sz="1200"/>
              <a:t> </a:t>
            </a:r>
            <a:r>
              <a:rPr lang="en-US" altLang="en-US" sz="1200"/>
              <a:t>происхождения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смеси</a:t>
            </a:r>
            <a:r>
              <a:rPr lang="en-US" altLang="ru-RU" sz="1200"/>
              <a:t> </a:t>
            </a:r>
            <a:r>
              <a:rPr lang="en-US" altLang="en-US" sz="1200"/>
              <a:t>глицерина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раствором</a:t>
            </a:r>
            <a:r>
              <a:rPr lang="en-US" altLang="ru-RU" sz="1200"/>
              <a:t> </a:t>
            </a:r>
            <a:r>
              <a:rPr lang="en-US" altLang="en-US" sz="1200"/>
              <a:t>натрия</a:t>
            </a:r>
            <a:r>
              <a:rPr lang="en-US" altLang="ru-RU" sz="1200"/>
              <a:t> </a:t>
            </a:r>
            <a:r>
              <a:rPr lang="en-US" altLang="en-US" sz="1200"/>
              <a:t>хлорида</a:t>
            </a:r>
            <a:r>
              <a:rPr lang="en-US" altLang="ru-RU" sz="1200"/>
              <a:t>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На</a:t>
            </a:r>
            <a:r>
              <a:rPr lang="en-US" altLang="ru-RU" sz="1200"/>
              <a:t> </a:t>
            </a:r>
            <a:r>
              <a:rPr lang="en-US" altLang="en-US" sz="1200"/>
              <a:t>каждой</a:t>
            </a:r>
            <a:r>
              <a:rPr lang="en-US" altLang="ru-RU" sz="1200"/>
              <a:t> </a:t>
            </a:r>
            <a:r>
              <a:rPr lang="en-US" altLang="en-US" sz="1200"/>
              <a:t>ступени</a:t>
            </a:r>
            <a:r>
              <a:rPr lang="en-US" altLang="ru-RU" sz="1200"/>
              <a:t> </a:t>
            </a:r>
            <a:r>
              <a:rPr lang="en-US" altLang="en-US" sz="1200"/>
              <a:t>потенцирования</a:t>
            </a:r>
            <a:r>
              <a:rPr lang="en-US" altLang="ru-RU" sz="1200"/>
              <a:t> 1 </a:t>
            </a:r>
            <a:r>
              <a:rPr lang="en-US" altLang="en-US" sz="1200"/>
              <a:t>часть</a:t>
            </a:r>
            <a:r>
              <a:rPr lang="en-US" altLang="ru-RU" sz="1200"/>
              <a:t> </a:t>
            </a:r>
            <a:r>
              <a:rPr lang="en-US" altLang="en-US" sz="1200"/>
              <a:t>смеси</a:t>
            </a:r>
            <a:r>
              <a:rPr lang="en-US" altLang="ru-RU" sz="1200"/>
              <a:t> </a:t>
            </a:r>
            <a:r>
              <a:rPr lang="en-US" altLang="en-US" sz="1200"/>
              <a:t>взбалтывают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9 </a:t>
            </a:r>
            <a:r>
              <a:rPr lang="en-US" altLang="en-US" sz="1200"/>
              <a:t>или</a:t>
            </a:r>
            <a:r>
              <a:rPr lang="en-US" altLang="ru-RU" sz="1200"/>
              <a:t> 99 </a:t>
            </a:r>
            <a:r>
              <a:rPr lang="en-US" altLang="en-US" sz="1200"/>
              <a:t>частями</a:t>
            </a:r>
            <a:r>
              <a:rPr lang="en-US" altLang="ru-RU" sz="1200"/>
              <a:t> </a:t>
            </a:r>
            <a:r>
              <a:rPr lang="en-US" altLang="en-US" sz="1200"/>
              <a:t>предписанного</a:t>
            </a:r>
            <a:r>
              <a:rPr lang="en-US" altLang="ru-RU" sz="1200"/>
              <a:t> </a:t>
            </a:r>
            <a:r>
              <a:rPr lang="en-US" altLang="en-US" sz="1200"/>
              <a:t>растворителя</a:t>
            </a:r>
            <a:r>
              <a:rPr lang="en-US" altLang="ru-RU" sz="1200"/>
              <a:t>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Если</a:t>
            </a:r>
            <a:r>
              <a:rPr lang="en-US" altLang="ru-RU" sz="1200"/>
              <a:t> </a:t>
            </a:r>
            <a:r>
              <a:rPr lang="en-US" altLang="en-US" sz="1200"/>
              <a:t>смеси</a:t>
            </a:r>
            <a:r>
              <a:rPr lang="en-US" altLang="ru-RU" sz="1200"/>
              <a:t> </a:t>
            </a:r>
            <a:r>
              <a:rPr lang="en-US" altLang="en-US" sz="1200"/>
              <a:t>предназначены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введения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состав</a:t>
            </a:r>
            <a:r>
              <a:rPr lang="en-US" altLang="ru-RU" sz="1200"/>
              <a:t> </a:t>
            </a:r>
            <a:r>
              <a:rPr lang="en-US" altLang="en-US" sz="1200"/>
              <a:t>лекарственных</a:t>
            </a:r>
            <a:r>
              <a:rPr lang="en-US" altLang="ru-RU" sz="1200"/>
              <a:t> </a:t>
            </a:r>
            <a:r>
              <a:rPr lang="en-US" altLang="en-US" sz="1200"/>
              <a:t>форм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парентерального</a:t>
            </a:r>
            <a:r>
              <a:rPr lang="en-US" altLang="ru-RU" sz="1200"/>
              <a:t> </a:t>
            </a:r>
            <a:r>
              <a:rPr lang="en-US" altLang="en-US" sz="1200"/>
              <a:t>применения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капель</a:t>
            </a:r>
            <a:r>
              <a:rPr lang="en-US" altLang="ru-RU" sz="1200"/>
              <a:t> </a:t>
            </a:r>
            <a:r>
              <a:rPr lang="en-US" altLang="en-US" sz="1200"/>
              <a:t>глазных</a:t>
            </a:r>
            <a:r>
              <a:rPr lang="en-US" altLang="ru-RU" sz="1200"/>
              <a:t>, </a:t>
            </a:r>
            <a:r>
              <a:rPr lang="en-US" altLang="en-US" sz="1200"/>
              <a:t>то</a:t>
            </a:r>
            <a:r>
              <a:rPr lang="en-US" altLang="ru-RU" sz="1200"/>
              <a:t> </a:t>
            </a:r>
            <a:r>
              <a:rPr lang="en-US" altLang="en-US" sz="1200"/>
              <a:t>два</a:t>
            </a:r>
            <a:r>
              <a:rPr lang="en-US" altLang="ru-RU" sz="1200"/>
              <a:t> </a:t>
            </a:r>
            <a:r>
              <a:rPr lang="en-US" altLang="en-US" sz="1200"/>
              <a:t>последних</a:t>
            </a:r>
            <a:r>
              <a:rPr lang="en-US" altLang="ru-RU" sz="1200"/>
              <a:t> </a:t>
            </a:r>
            <a:r>
              <a:rPr lang="en-US" altLang="en-US" sz="1200"/>
              <a:t>десятичных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последнее</a:t>
            </a:r>
            <a:r>
              <a:rPr lang="en-US" altLang="ru-RU" sz="1200"/>
              <a:t> </a:t>
            </a:r>
            <a:r>
              <a:rPr lang="en-US" altLang="en-US" sz="1200"/>
              <a:t>сотенное</a:t>
            </a:r>
            <a:r>
              <a:rPr lang="en-US" altLang="ru-RU" sz="1200"/>
              <a:t> </a:t>
            </a:r>
            <a:r>
              <a:rPr lang="en-US" altLang="en-US" sz="1200"/>
              <a:t>разведение</a:t>
            </a:r>
            <a:r>
              <a:rPr lang="en-US" altLang="ru-RU" sz="1200"/>
              <a:t> </a:t>
            </a:r>
            <a:r>
              <a:rPr lang="en-US" altLang="en-US" sz="1200"/>
              <a:t>потенцируют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использованием</a:t>
            </a:r>
            <a:r>
              <a:rPr lang="en-US" altLang="ru-RU" sz="1200"/>
              <a:t> </a:t>
            </a:r>
            <a:r>
              <a:rPr lang="en-US" altLang="en-US" sz="1200"/>
              <a:t>воды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инъекций</a:t>
            </a:r>
            <a:r>
              <a:rPr lang="en-US" altLang="ru-RU" sz="1200"/>
              <a:t>; </a:t>
            </a:r>
            <a:r>
              <a:rPr lang="en-US" altLang="en-US" sz="1200"/>
              <a:t>натрия</a:t>
            </a:r>
            <a:r>
              <a:rPr lang="en-US" altLang="ru-RU" sz="1200"/>
              <a:t> </a:t>
            </a:r>
            <a:r>
              <a:rPr lang="en-US" altLang="en-US" sz="1200"/>
              <a:t>хлорида</a:t>
            </a:r>
            <a:r>
              <a:rPr lang="en-US" altLang="ru-RU" sz="1200"/>
              <a:t> </a:t>
            </a:r>
            <a:r>
              <a:rPr lang="en-US" altLang="en-US" sz="1200"/>
              <a:t>раствора</a:t>
            </a:r>
            <a:r>
              <a:rPr lang="en-US" altLang="ru-RU" sz="1200"/>
              <a:t> 0,9 %; </a:t>
            </a:r>
            <a:r>
              <a:rPr lang="en-US" altLang="en-US" sz="1200"/>
              <a:t>изотонического</a:t>
            </a:r>
            <a:r>
              <a:rPr lang="en-US" altLang="ru-RU" sz="1200"/>
              <a:t> </a:t>
            </a:r>
            <a:r>
              <a:rPr lang="en-US" altLang="en-US" sz="1200"/>
              <a:t>раствора</a:t>
            </a:r>
            <a:r>
              <a:rPr lang="en-US" altLang="ru-RU" sz="1200"/>
              <a:t>, </a:t>
            </a:r>
            <a:r>
              <a:rPr lang="en-US" altLang="en-US" sz="1200"/>
              <a:t>содержащего</a:t>
            </a:r>
            <a:r>
              <a:rPr lang="en-US" altLang="ru-RU" sz="1200"/>
              <a:t> </a:t>
            </a:r>
            <a:r>
              <a:rPr lang="en-US" altLang="en-US" sz="1200"/>
              <a:t>смесь</a:t>
            </a:r>
            <a:r>
              <a:rPr lang="en-US" altLang="ru-RU" sz="1200"/>
              <a:t> </a:t>
            </a:r>
            <a:r>
              <a:rPr lang="en-US" altLang="en-US" sz="1200"/>
              <a:t>натрия</a:t>
            </a:r>
            <a:r>
              <a:rPr lang="en-US" altLang="ru-RU" sz="1200"/>
              <a:t> </a:t>
            </a:r>
            <a:r>
              <a:rPr lang="en-US" altLang="en-US" sz="1200"/>
              <a:t>гидрокарбонат</a:t>
            </a:r>
            <a:r>
              <a:rPr lang="en-US" altLang="ru-RU" sz="1200"/>
              <a:t>–</a:t>
            </a:r>
            <a:r>
              <a:rPr lang="en-US" altLang="en-US" sz="1200"/>
              <a:t>натрия</a:t>
            </a:r>
            <a:r>
              <a:rPr lang="en-US" altLang="ru-RU" sz="1200"/>
              <a:t> </a:t>
            </a:r>
            <a:r>
              <a:rPr lang="en-US" altLang="en-US" sz="1200"/>
              <a:t>хлорид</a:t>
            </a:r>
            <a:r>
              <a:rPr lang="en-US" altLang="ru-RU" sz="1200"/>
              <a:t>–</a:t>
            </a:r>
            <a:r>
              <a:rPr lang="en-US" altLang="en-US" sz="1200"/>
              <a:t>вода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инъекций</a:t>
            </a:r>
            <a:r>
              <a:rPr lang="en-US" altLang="ru-RU" sz="1200"/>
              <a:t> 0,2:8,8:91,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другого</a:t>
            </a:r>
            <a:r>
              <a:rPr lang="en-US" altLang="ru-RU" sz="1200"/>
              <a:t> </a:t>
            </a:r>
            <a:r>
              <a:rPr lang="en-US" altLang="en-US" sz="1200"/>
              <a:t>растворителя</a:t>
            </a:r>
            <a:r>
              <a:rPr lang="en-US" altLang="ru-RU" sz="1200"/>
              <a:t>, </a:t>
            </a:r>
            <a:r>
              <a:rPr lang="en-US" altLang="en-US" sz="1200"/>
              <a:t>указанного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фармакопейной</a:t>
            </a:r>
            <a:r>
              <a:rPr lang="en-US" altLang="ru-RU" sz="1200"/>
              <a:t> </a:t>
            </a:r>
            <a:r>
              <a:rPr lang="en-US" altLang="en-US" sz="1200"/>
              <a:t>статье</a:t>
            </a:r>
            <a:r>
              <a:rPr lang="en-US" altLang="ru-RU" sz="1200"/>
              <a:t>. </a:t>
            </a:r>
            <a:r>
              <a:rPr lang="en-US" altLang="en-US" sz="1200"/>
              <a:t>При</a:t>
            </a:r>
            <a:r>
              <a:rPr lang="en-US" altLang="ru-RU" sz="1200"/>
              <a:t> </a:t>
            </a:r>
            <a:r>
              <a:rPr lang="en-US" altLang="en-US" sz="1200"/>
              <a:t>производстве</a:t>
            </a:r>
            <a:r>
              <a:rPr lang="en-US" altLang="ru-RU" sz="1200"/>
              <a:t> </a:t>
            </a:r>
            <a:r>
              <a:rPr lang="en-US" altLang="en-US" sz="1200"/>
              <a:t>таких</a:t>
            </a:r>
            <a:r>
              <a:rPr lang="en-US" altLang="ru-RU" sz="1200"/>
              <a:t> </a:t>
            </a:r>
            <a:r>
              <a:rPr lang="en-US" altLang="en-US" sz="1200"/>
              <a:t>смесей</a:t>
            </a:r>
            <a:r>
              <a:rPr lang="en-US" altLang="ru-RU" sz="1200"/>
              <a:t> </a:t>
            </a:r>
            <a:r>
              <a:rPr lang="en-US" altLang="en-US" sz="1200"/>
              <a:t>следует</a:t>
            </a:r>
            <a:r>
              <a:rPr lang="en-US" altLang="ru-RU" sz="1200"/>
              <a:t> </a:t>
            </a:r>
            <a:r>
              <a:rPr lang="en-US" altLang="en-US" sz="1200"/>
              <a:t>руководствоваться</a:t>
            </a:r>
            <a:r>
              <a:rPr lang="en-US" altLang="ru-RU" sz="1200"/>
              <a:t> </a:t>
            </a:r>
            <a:r>
              <a:rPr lang="en-US" altLang="en-US" sz="1200"/>
              <a:t>требованиями</a:t>
            </a:r>
            <a:r>
              <a:rPr lang="en-US" altLang="ru-RU" sz="1200"/>
              <a:t> 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Растворы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инъекций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" altLang="en-US" sz="1200"/>
              <a:t>»</a:t>
            </a:r>
            <a:r>
              <a:rPr lang="en-US" altLang="ru-RU" sz="1200"/>
              <a:t>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Капли</a:t>
            </a:r>
            <a:r>
              <a:rPr lang="en-US" altLang="ru-RU" sz="1200"/>
              <a:t> </a:t>
            </a:r>
            <a:r>
              <a:rPr lang="en-US" altLang="en-US" sz="1200"/>
              <a:t>глазные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" altLang="en-US" sz="1200"/>
              <a:t>»</a:t>
            </a:r>
            <a:r>
              <a:rPr lang="en-US" altLang="ru-RU" sz="1200"/>
              <a:t>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При</a:t>
            </a:r>
            <a:r>
              <a:rPr lang="en-US" altLang="ru-RU" sz="1200"/>
              <a:t> </a:t>
            </a:r>
            <a:r>
              <a:rPr lang="en-US" altLang="en-US" sz="1200"/>
              <a:t>получении</a:t>
            </a:r>
            <a:r>
              <a:rPr lang="en-US" altLang="ru-RU" sz="1200"/>
              <a:t> </a:t>
            </a:r>
            <a:r>
              <a:rPr lang="en-US" altLang="en-US" sz="1200"/>
              <a:t>смесей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нанесения</a:t>
            </a:r>
            <a:r>
              <a:rPr lang="en-US" altLang="ru-RU" sz="1200"/>
              <a:t> </a:t>
            </a:r>
            <a:r>
              <a:rPr lang="en-US" altLang="en-US" sz="1200"/>
              <a:t>на</a:t>
            </a:r>
            <a:r>
              <a:rPr lang="en-US" altLang="ru-RU" sz="1200"/>
              <a:t> </a:t>
            </a:r>
            <a:r>
              <a:rPr lang="en-US" altLang="en-US" sz="1200"/>
              <a:t>исходные</a:t>
            </a:r>
            <a:r>
              <a:rPr lang="en-US" altLang="ru-RU" sz="1200"/>
              <a:t> </a:t>
            </a:r>
            <a:r>
              <a:rPr lang="en-US" altLang="en-US" sz="1200"/>
              <a:t>гранулы</a:t>
            </a:r>
            <a:r>
              <a:rPr lang="en-US" altLang="ru-RU" sz="1200"/>
              <a:t> </a:t>
            </a:r>
            <a:r>
              <a:rPr lang="en-US" altLang="en-US" sz="1200"/>
              <a:t>сахарные</a:t>
            </a:r>
            <a:r>
              <a:rPr lang="en-US" altLang="ru-RU" sz="1200"/>
              <a:t> </a:t>
            </a:r>
            <a:r>
              <a:rPr lang="en-US" altLang="en-US" sz="1200"/>
              <a:t>по</a:t>
            </a:r>
            <a:r>
              <a:rPr lang="en-US" altLang="ru-RU" sz="1200"/>
              <a:t> </a:t>
            </a:r>
            <a:r>
              <a:rPr lang="en-US" altLang="en-US" sz="1200"/>
              <a:t>способу</a:t>
            </a:r>
            <a:r>
              <a:rPr lang="en-US" altLang="ru-RU" sz="1200"/>
              <a:t> 2, </a:t>
            </a:r>
            <a:r>
              <a:rPr lang="en-US" altLang="en-US" sz="1200"/>
              <a:t>согласно</a:t>
            </a:r>
            <a:r>
              <a:rPr lang="en-US" altLang="ru-RU" sz="1200"/>
              <a:t> 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Гранулы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" altLang="en-US" sz="1200"/>
              <a:t>»</a:t>
            </a:r>
            <a:r>
              <a:rPr lang="en-US" altLang="ru-RU" sz="1200"/>
              <a:t>, </a:t>
            </a:r>
            <a:r>
              <a:rPr lang="en-US" altLang="en-US" sz="1200"/>
              <a:t>на</a:t>
            </a:r>
            <a:r>
              <a:rPr lang="en-US" altLang="ru-RU" sz="1200"/>
              <a:t> </a:t>
            </a:r>
            <a:r>
              <a:rPr lang="en-US" altLang="en-US" sz="1200"/>
              <a:t>последней</a:t>
            </a:r>
            <a:r>
              <a:rPr lang="en-US" altLang="ru-RU" sz="1200"/>
              <a:t> </a:t>
            </a:r>
            <a:r>
              <a:rPr lang="en-US" altLang="en-US" sz="1200"/>
              <a:t>ступени</a:t>
            </a:r>
            <a:r>
              <a:rPr lang="en-US" altLang="ru-RU" sz="1200"/>
              <a:t> </a:t>
            </a:r>
            <a:r>
              <a:rPr lang="en-US" altLang="en-US" sz="1200"/>
              <a:t>потенцирования</a:t>
            </a:r>
            <a:r>
              <a:rPr lang="en-US" altLang="ru-RU" sz="1200"/>
              <a:t> </a:t>
            </a:r>
            <a:r>
              <a:rPr lang="en-US" altLang="en-US" sz="1200"/>
              <a:t>применяют</a:t>
            </a:r>
            <a:r>
              <a:rPr lang="en-US" altLang="ru-RU" sz="1200"/>
              <a:t> </a:t>
            </a:r>
            <a:r>
              <a:rPr lang="en-US" altLang="en-US" sz="1200"/>
              <a:t>сироп</a:t>
            </a:r>
            <a:r>
              <a:rPr lang="en-US" altLang="ru-RU" sz="1200"/>
              <a:t> </a:t>
            </a:r>
            <a:r>
              <a:rPr lang="en-US" altLang="en-US" sz="1200"/>
              <a:t>сахарный</a:t>
            </a:r>
            <a:r>
              <a:rPr lang="en-US" altLang="ru-RU" sz="1200"/>
              <a:t> 64 %.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Во</a:t>
            </a:r>
            <a:r>
              <a:rPr lang="en-US" altLang="ru-RU" sz="1200"/>
              <a:t> </a:t>
            </a:r>
            <a:r>
              <a:rPr lang="en-US" altLang="en-US" sz="1200"/>
              <a:t>всех</a:t>
            </a:r>
            <a:r>
              <a:rPr lang="en-US" altLang="ru-RU" sz="1200"/>
              <a:t> </a:t>
            </a:r>
            <a:r>
              <a:rPr lang="en-US" altLang="en-US" sz="1200"/>
              <a:t>других</a:t>
            </a:r>
            <a:r>
              <a:rPr lang="en-US" altLang="ru-RU" sz="1200"/>
              <a:t> </a:t>
            </a:r>
            <a:r>
              <a:rPr lang="en-US" altLang="en-US" sz="1200"/>
              <a:t>случаях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потенцирования</a:t>
            </a:r>
            <a:r>
              <a:rPr lang="en-US" altLang="ru-RU" sz="1200"/>
              <a:t> </a:t>
            </a:r>
            <a:r>
              <a:rPr lang="en-US" altLang="en-US" sz="1200"/>
              <a:t>смесей</a:t>
            </a:r>
            <a:r>
              <a:rPr lang="en-US" altLang="ru-RU" sz="1200"/>
              <a:t> </a:t>
            </a:r>
            <a:r>
              <a:rPr lang="en-US" altLang="en-US" sz="1200"/>
              <a:t>по</a:t>
            </a:r>
            <a:r>
              <a:rPr lang="en-US" altLang="ru-RU" sz="1200"/>
              <a:t> </a:t>
            </a:r>
            <a:r>
              <a:rPr lang="en-US" altLang="en-US" sz="1200"/>
              <a:t>правилу</a:t>
            </a:r>
            <a:r>
              <a:rPr lang="en-US" altLang="ru-RU" sz="1200"/>
              <a:t> 2 </a:t>
            </a:r>
            <a:r>
              <a:rPr lang="en-US" altLang="en-US" sz="1200"/>
              <a:t>используют</a:t>
            </a:r>
            <a:r>
              <a:rPr lang="en-US" altLang="ru-RU" sz="1200"/>
              <a:t> </a:t>
            </a:r>
            <a:r>
              <a:rPr lang="en-US" altLang="en-US" sz="1200"/>
              <a:t>воду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инъекций</a:t>
            </a:r>
            <a:r>
              <a:rPr lang="en-US" altLang="ru-RU" sz="1200"/>
              <a:t>.</a:t>
            </a:r>
            <a:endParaRPr lang="ru-RU" altLang="en-US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СМЕСИ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6665" y="-890905"/>
            <a:ext cx="4389755" cy="6277610"/>
          </a:xfrm>
        </p:spPr>
        <p:txBody>
          <a:bodyPr/>
          <a:p>
            <a:r>
              <a:rPr lang="en-US" altLang="en-US"/>
              <a:t>Правило</a:t>
            </a:r>
            <a:r>
              <a:rPr lang="en-US" altLang="ru-RU"/>
              <a:t> 3. </a:t>
            </a:r>
            <a:r>
              <a:rPr lang="en-US" altLang="en-US"/>
              <a:t>Совместно</a:t>
            </a:r>
            <a:r>
              <a:rPr lang="en-US" altLang="ru-RU"/>
              <a:t> </a:t>
            </a:r>
            <a:r>
              <a:rPr lang="en-US" altLang="en-US"/>
              <a:t>потенцируют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, </a:t>
            </a:r>
            <a:r>
              <a:rPr lang="en-US" altLang="en-US"/>
              <a:t>содержащие</a:t>
            </a:r>
            <a:r>
              <a:rPr lang="en-US" altLang="ru-RU"/>
              <a:t> </a:t>
            </a:r>
            <a:r>
              <a:rPr lang="en-US" altLang="en-US"/>
              <a:t>только</a:t>
            </a:r>
            <a:r>
              <a:rPr lang="en-US" altLang="ru-RU"/>
              <a:t> </a:t>
            </a:r>
            <a:r>
              <a:rPr lang="en-US" altLang="en-US"/>
              <a:t>тритурации</a:t>
            </a:r>
            <a:r>
              <a:rPr lang="en-US" altLang="ru-RU"/>
              <a:t>, </a:t>
            </a:r>
            <a:r>
              <a:rPr lang="en-US" altLang="en-US"/>
              <a:t>изготовленные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порошков</a:t>
            </a:r>
            <a:r>
              <a:rPr lang="en-US" altLang="ru-RU"/>
              <a:t>,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,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/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их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каждой</a:t>
            </a:r>
            <a:r>
              <a:rPr lang="en-US" altLang="ru-RU"/>
              <a:t> </a:t>
            </a:r>
            <a:r>
              <a:rPr lang="en-US" altLang="en-US"/>
              <a:t>ступени</a:t>
            </a:r>
            <a:r>
              <a:rPr lang="en-US" altLang="ru-RU"/>
              <a:t> </a:t>
            </a:r>
            <a:r>
              <a:rPr lang="en-US" altLang="en-US"/>
              <a:t>потенцирования</a:t>
            </a:r>
            <a:r>
              <a:rPr lang="en-US" altLang="ru-RU"/>
              <a:t> </a:t>
            </a:r>
            <a:r>
              <a:rPr lang="en-US" altLang="en-US"/>
              <a:t>смешивают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растирают</a:t>
            </a:r>
            <a:r>
              <a:rPr lang="en-US" altLang="ru-RU"/>
              <a:t> 1 </a:t>
            </a:r>
            <a:r>
              <a:rPr lang="en-US" altLang="en-US"/>
              <a:t>часть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9 </a:t>
            </a:r>
            <a:r>
              <a:rPr lang="en-US" altLang="en-US"/>
              <a:t>или</a:t>
            </a:r>
            <a:r>
              <a:rPr lang="en-US" altLang="ru-RU"/>
              <a:t> 99 </a:t>
            </a:r>
            <a:r>
              <a:rPr lang="en-US" altLang="en-US"/>
              <a:t>частями</a:t>
            </a:r>
            <a:r>
              <a:rPr lang="en-US" altLang="ru-RU"/>
              <a:t> </a:t>
            </a:r>
            <a:r>
              <a:rPr lang="en-US" altLang="en-US"/>
              <a:t>лактозы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Тритурации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6916420" y="704850"/>
            <a:ext cx="5113655" cy="535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Упаковка</a:t>
            </a:r>
            <a:r>
              <a:rPr lang="ru-RU" altLang="en-US"/>
              <a:t>.</a:t>
            </a:r>
            <a:r>
              <a:rPr lang="en-US" altLang="en-US"/>
              <a:t>Упаковка</a:t>
            </a:r>
            <a:r>
              <a:rPr lang="en-US" altLang="ru-RU"/>
              <a:t> </a:t>
            </a:r>
            <a:r>
              <a:rPr lang="en-US" altLang="en-US"/>
              <a:t>должна</a:t>
            </a:r>
            <a:r>
              <a:rPr lang="en-US" altLang="ru-RU"/>
              <a:t> </a:t>
            </a:r>
            <a:r>
              <a:rPr lang="en-US" altLang="en-US"/>
              <a:t>обеспечивать</a:t>
            </a:r>
            <a:r>
              <a:rPr lang="en-US" altLang="ru-RU"/>
              <a:t> </a:t>
            </a:r>
            <a:r>
              <a:rPr lang="en-US" altLang="en-US"/>
              <a:t>стабильность</a:t>
            </a:r>
            <a:r>
              <a:rPr lang="en-US" altLang="ru-RU"/>
              <a:t> </a:t>
            </a:r>
            <a:r>
              <a:rPr lang="en-US" altLang="en-US"/>
              <a:t>смесей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течение</a:t>
            </a:r>
            <a:r>
              <a:rPr lang="en-US" altLang="ru-RU"/>
              <a:t> </a:t>
            </a:r>
            <a:r>
              <a:rPr lang="en-US" altLang="en-US"/>
              <a:t>установленного</a:t>
            </a:r>
            <a:r>
              <a:rPr lang="en-US" altLang="ru-RU"/>
              <a:t> </a:t>
            </a:r>
            <a:r>
              <a:rPr lang="en-US" altLang="en-US"/>
              <a:t>срока</a:t>
            </a:r>
            <a:r>
              <a:rPr lang="en-US" altLang="ru-RU"/>
              <a:t> </a:t>
            </a:r>
            <a:r>
              <a:rPr lang="en-US" altLang="en-US"/>
              <a:t>годности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Маркировка</a:t>
            </a:r>
            <a:r>
              <a:rPr lang="ru-RU" altLang="en-US"/>
              <a:t>.</a:t>
            </a:r>
            <a:r>
              <a:rPr lang="en-US" altLang="en-US"/>
              <a:t>Требования</a:t>
            </a:r>
            <a:r>
              <a:rPr lang="en-US" altLang="ru-RU"/>
              <a:t>, </a:t>
            </a:r>
            <a:r>
              <a:rPr lang="en-US" altLang="en-US"/>
              <a:t>предъявляемые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маркировке</a:t>
            </a:r>
            <a:r>
              <a:rPr lang="en-US" altLang="ru-RU"/>
              <a:t>, </a:t>
            </a:r>
            <a:r>
              <a:rPr lang="en-US" altLang="en-US"/>
              <a:t>изложены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Хранение</a:t>
            </a:r>
            <a:r>
              <a:rPr lang="ru-RU" altLang="en-US"/>
              <a:t>.</a:t>
            </a:r>
            <a:r>
              <a:rPr lang="en-US" altLang="en-US"/>
              <a:t>Хранение</a:t>
            </a:r>
            <a:r>
              <a:rPr lang="en-US" altLang="ru-RU"/>
              <a:t> </a:t>
            </a:r>
            <a:r>
              <a:rPr lang="en-US" altLang="en-US"/>
              <a:t>смесей</a:t>
            </a:r>
            <a:r>
              <a:rPr lang="en-US" altLang="ru-RU"/>
              <a:t> </a:t>
            </a:r>
            <a:r>
              <a:rPr lang="en-US" altLang="en-US"/>
              <a:t>осуществляется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зависимости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</a:t>
            </a:r>
            <a:r>
              <a:rPr lang="en-US" altLang="en-US"/>
              <a:t>их</a:t>
            </a:r>
            <a:r>
              <a:rPr lang="en-US" altLang="ru-RU"/>
              <a:t> </a:t>
            </a:r>
            <a:r>
              <a:rPr lang="en-US" altLang="en-US"/>
              <a:t>агрегатного</a:t>
            </a:r>
            <a:r>
              <a:rPr lang="en-US" altLang="ru-RU"/>
              <a:t> </a:t>
            </a:r>
            <a:r>
              <a:rPr lang="en-US" altLang="en-US"/>
              <a:t>состояния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принадлежности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той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иной</a:t>
            </a:r>
            <a:r>
              <a:rPr lang="en-US" altLang="ru-RU"/>
              <a:t> </a:t>
            </a:r>
            <a:r>
              <a:rPr lang="en-US" altLang="en-US"/>
              <a:t>лекарственной</a:t>
            </a:r>
            <a:r>
              <a:rPr lang="en-US" altLang="ru-RU"/>
              <a:t> </a:t>
            </a:r>
            <a:r>
              <a:rPr lang="en-US" altLang="en-US"/>
              <a:t>форме</a:t>
            </a:r>
            <a:r>
              <a:rPr lang="en-US" altLang="ru-RU"/>
              <a:t>.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Хранение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ru-RU"/>
              <a:t> </a:t>
            </a:r>
            <a:endParaRPr lang="ru-RU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СПЕРИ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7300" y="-125730"/>
            <a:ext cx="4289425" cy="6342380"/>
          </a:xfrm>
        </p:spPr>
        <p:txBody>
          <a:bodyPr>
            <a:normAutofit fontScale="50000"/>
          </a:bodyPr>
          <a:p>
            <a:r>
              <a:rPr lang="en-US" altLang="en-US">
                <a:solidFill>
                  <a:schemeClr val="tx1"/>
                </a:solidFill>
              </a:rPr>
              <a:t>Спреи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гомеопатические</a:t>
            </a:r>
            <a:r>
              <a:rPr lang="en-US" altLang="ru-RU">
                <a:solidFill>
                  <a:schemeClr val="tx1"/>
                </a:solidFill>
              </a:rPr>
              <a:t> – </a:t>
            </a:r>
            <a:r>
              <a:rPr lang="en-US" altLang="en-US">
                <a:solidFill>
                  <a:schemeClr val="tx1"/>
                </a:solidFill>
              </a:rPr>
              <a:t>лекарственная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форма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представляющая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собой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один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или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несколько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активных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компонентов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виде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жидких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гомеопатических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разведений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высвобождение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которых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происходит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за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счёт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давления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воздуха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создаваемого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помощью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механического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распылителя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насосного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типа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или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сжатии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полимерной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упаковки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обеспечивающей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высвобождение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содержимого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виде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дисперсии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жидких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частиц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воздухе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размер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которых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соответствует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пути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введения</a:t>
            </a:r>
            <a:r>
              <a:rPr lang="en-US" altLang="ru-RU">
                <a:solidFill>
                  <a:schemeClr val="tx1"/>
                </a:solidFill>
              </a:rPr>
              <a:t>.</a:t>
            </a:r>
            <a:endParaRPr lang="en-US" altLang="ru-RU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зависимости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пути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введения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способа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применения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различают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спреи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гомеопатические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для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применения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полости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рта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назальные</a:t>
            </a:r>
            <a:r>
              <a:rPr lang="en-US" altLang="ru-RU">
                <a:solidFill>
                  <a:schemeClr val="tx1"/>
                </a:solidFill>
              </a:rPr>
              <a:t>.</a:t>
            </a:r>
            <a:endParaRPr lang="en-US" altLang="ru-RU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Спрей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назальный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гомеопатический</a:t>
            </a:r>
            <a:r>
              <a:rPr lang="en-US" altLang="ru-RU">
                <a:solidFill>
                  <a:schemeClr val="tx1"/>
                </a:solidFill>
              </a:rPr>
              <a:t> – </a:t>
            </a:r>
            <a:r>
              <a:rPr lang="en-US" altLang="en-US">
                <a:solidFill>
                  <a:schemeClr val="tx1"/>
                </a:solidFill>
              </a:rPr>
              <a:t>спрей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предназначенный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для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введения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полость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носа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целью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оказания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местного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действия</a:t>
            </a:r>
            <a:r>
              <a:rPr lang="en-US" altLang="ru-RU">
                <a:solidFill>
                  <a:schemeClr val="tx1"/>
                </a:solidFill>
              </a:rPr>
              <a:t>.</a:t>
            </a:r>
            <a:endParaRPr lang="en-US" altLang="ru-RU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Спрей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подъязычный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гомеопатический</a:t>
            </a:r>
            <a:r>
              <a:rPr lang="en-US" altLang="ru-RU">
                <a:solidFill>
                  <a:schemeClr val="tx1"/>
                </a:solidFill>
              </a:rPr>
              <a:t> – </a:t>
            </a:r>
            <a:r>
              <a:rPr lang="en-US" altLang="en-US">
                <a:solidFill>
                  <a:schemeClr val="tx1"/>
                </a:solidFill>
              </a:rPr>
              <a:t>спрей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предназначенный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для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нанесения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под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язык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целью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оказания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системного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действия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выпускаемый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упаковке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дозирующим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устройством</a:t>
            </a:r>
            <a:r>
              <a:rPr lang="en-US" altLang="ru-RU">
                <a:solidFill>
                  <a:schemeClr val="tx1"/>
                </a:solidFill>
              </a:rPr>
              <a:t>.</a:t>
            </a:r>
            <a:endParaRPr lang="en-US" altLang="ru-RU">
              <a:solidFill>
                <a:schemeClr val="tx1"/>
              </a:solidFill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7002145" y="290195"/>
            <a:ext cx="4932680" cy="50463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sz="1400"/>
              <a:t>Особенности</a:t>
            </a:r>
            <a:r>
              <a:rPr lang="en-US" altLang="ru-RU" sz="1400"/>
              <a:t> </a:t>
            </a:r>
            <a:r>
              <a:rPr lang="en-US" altLang="en-US" sz="1400"/>
              <a:t>технологии</a:t>
            </a:r>
            <a:endParaRPr lang="en-US" altLang="en-US" sz="1400"/>
          </a:p>
          <a:p>
            <a:endParaRPr lang="en-US" altLang="ru-RU" sz="1400"/>
          </a:p>
          <a:p>
            <a:r>
              <a:rPr lang="en-US" altLang="en-US" sz="1400"/>
              <a:t>Спреи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готовят</a:t>
            </a:r>
            <a:r>
              <a:rPr lang="en-US" altLang="ru-RU" sz="1400"/>
              <a:t> </a:t>
            </a:r>
            <a:r>
              <a:rPr lang="en-US" altLang="en-US" sz="1400"/>
              <a:t>по</a:t>
            </a:r>
            <a:r>
              <a:rPr lang="en-US" altLang="ru-RU" sz="1400"/>
              <a:t> </a:t>
            </a:r>
            <a:r>
              <a:rPr lang="en-US" altLang="en-US" sz="1400"/>
              <a:t>массе</a:t>
            </a:r>
            <a:r>
              <a:rPr lang="en-US" altLang="ru-RU" sz="1400"/>
              <a:t>, </a:t>
            </a:r>
            <a:r>
              <a:rPr lang="en-US" altLang="en-US" sz="1400"/>
              <a:t>они</a:t>
            </a:r>
            <a:r>
              <a:rPr lang="en-US" altLang="ru-RU" sz="1400"/>
              <a:t> </a:t>
            </a:r>
            <a:r>
              <a:rPr lang="en-US" altLang="en-US" sz="1400"/>
              <a:t>могут</a:t>
            </a:r>
            <a:r>
              <a:rPr lang="en-US" altLang="ru-RU" sz="1400"/>
              <a:t> </a:t>
            </a:r>
            <a:r>
              <a:rPr lang="en-US" altLang="en-US" sz="1400"/>
              <a:t>содержать</a:t>
            </a:r>
            <a:r>
              <a:rPr lang="en-US" altLang="ru-RU" sz="1400"/>
              <a:t> </a:t>
            </a:r>
            <a:r>
              <a:rPr lang="en-US" altLang="en-US" sz="1400"/>
              <a:t>один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несколько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.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разведениях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качестве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могут</a:t>
            </a:r>
            <a:r>
              <a:rPr lang="en-US" altLang="ru-RU" sz="1400"/>
              <a:t> </a:t>
            </a:r>
            <a:r>
              <a:rPr lang="en-US" altLang="en-US" sz="1400"/>
              <a:t>быть</a:t>
            </a:r>
            <a:r>
              <a:rPr lang="en-US" altLang="ru-RU" sz="1400"/>
              <a:t> </a:t>
            </a:r>
            <a:r>
              <a:rPr lang="en-US" altLang="en-US" sz="1400"/>
              <a:t>использованы</a:t>
            </a:r>
            <a:r>
              <a:rPr lang="en-US" altLang="ru-RU" sz="1400"/>
              <a:t>: </a:t>
            </a:r>
            <a:r>
              <a:rPr lang="en-US" altLang="en-US" sz="1400"/>
              <a:t>настойки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матричные</a:t>
            </a:r>
            <a:r>
              <a:rPr lang="en-US" altLang="ru-RU" sz="1400"/>
              <a:t>, </a:t>
            </a:r>
            <a:r>
              <a:rPr lang="en-US" altLang="en-US" sz="1400"/>
              <a:t>растворы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жидкие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. </a:t>
            </a:r>
            <a:r>
              <a:rPr lang="en-US" altLang="en-US" sz="1400"/>
              <a:t>Качество</a:t>
            </a:r>
            <a:r>
              <a:rPr lang="en-US" altLang="ru-RU" sz="1400"/>
              <a:t> </a:t>
            </a:r>
            <a:r>
              <a:rPr lang="en-US" altLang="en-US" sz="1400"/>
              <a:t>используемых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составе</a:t>
            </a:r>
            <a:r>
              <a:rPr lang="en-US" altLang="ru-RU" sz="1400"/>
              <a:t> </a:t>
            </a:r>
            <a:r>
              <a:rPr lang="en-US" altLang="en-US" sz="1400"/>
              <a:t>спреев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активных</a:t>
            </a:r>
            <a:r>
              <a:rPr lang="en-US" altLang="ru-RU" sz="1400"/>
              <a:t> </a:t>
            </a:r>
            <a:r>
              <a:rPr lang="en-US" altLang="en-US" sz="1400"/>
              <a:t>компонентов</a:t>
            </a:r>
            <a:r>
              <a:rPr lang="en-US" altLang="ru-RU" sz="1400"/>
              <a:t> </a:t>
            </a:r>
            <a:r>
              <a:rPr lang="en-US" altLang="en-US" sz="1400"/>
              <a:t>регламентировано</a:t>
            </a:r>
            <a:r>
              <a:rPr lang="en-US" altLang="ru-RU" sz="1400"/>
              <a:t> </a:t>
            </a:r>
            <a:r>
              <a:rPr lang="en-US" altLang="en-US" sz="1400"/>
              <a:t>требованиями</a:t>
            </a:r>
            <a:r>
              <a:rPr lang="en-US" altLang="ru-RU" sz="1400"/>
              <a:t>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Настойки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en-US" altLang="ru-RU" sz="1400"/>
              <a:t> </a:t>
            </a:r>
            <a:r>
              <a:rPr lang="en-US" altLang="en-US" sz="1400"/>
              <a:t>матричные</a:t>
            </a:r>
            <a:r>
              <a:rPr lang="" altLang="en-US" sz="1400"/>
              <a:t>»</a:t>
            </a:r>
            <a:r>
              <a:rPr lang="en-US" altLang="ru-RU" sz="1400"/>
              <a:t>,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Растворы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жидкие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" altLang="en-US" sz="1400"/>
              <a:t>»</a:t>
            </a:r>
            <a:r>
              <a:rPr lang="en-US" altLang="ru-RU" sz="1400"/>
              <a:t>, </a:t>
            </a:r>
            <a:r>
              <a:rPr lang="en-US" altLang="en-US" sz="1400"/>
              <a:t>ОФС</a:t>
            </a:r>
            <a:r>
              <a:rPr lang="en-US" altLang="ru-RU" sz="1400"/>
              <a:t> </a:t>
            </a:r>
            <a:r>
              <a:rPr lang="" altLang="en-US" sz="1400"/>
              <a:t>«</a:t>
            </a:r>
            <a:r>
              <a:rPr lang="en-US" altLang="en-US" sz="1400"/>
              <a:t>Смеси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гомеопатические</a:t>
            </a:r>
            <a:r>
              <a:rPr lang="" altLang="en-US" sz="1400"/>
              <a:t>»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др</a:t>
            </a:r>
            <a:r>
              <a:rPr lang="en-US" altLang="ru-RU" sz="1400"/>
              <a:t>.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качестве</a:t>
            </a:r>
            <a:r>
              <a:rPr lang="en-US" altLang="ru-RU" sz="1400"/>
              <a:t> </a:t>
            </a:r>
            <a:r>
              <a:rPr lang="en-US" altLang="en-US" sz="1400"/>
              <a:t>растворителей</a:t>
            </a:r>
            <a:r>
              <a:rPr lang="en-US" altLang="ru-RU" sz="1400"/>
              <a:t>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спреев</a:t>
            </a:r>
            <a:r>
              <a:rPr lang="en-US" altLang="ru-RU" sz="1400"/>
              <a:t> </a:t>
            </a:r>
            <a:r>
              <a:rPr lang="en-US" altLang="en-US" sz="1400"/>
              <a:t>чаще</a:t>
            </a:r>
            <a:r>
              <a:rPr lang="en-US" altLang="ru-RU" sz="1400"/>
              <a:t> </a:t>
            </a:r>
            <a:r>
              <a:rPr lang="en-US" altLang="en-US" sz="1400"/>
              <a:t>всего</a:t>
            </a:r>
            <a:r>
              <a:rPr lang="en-US" altLang="ru-RU" sz="1400"/>
              <a:t> </a:t>
            </a:r>
            <a:r>
              <a:rPr lang="en-US" altLang="en-US" sz="1400"/>
              <a:t>используется</a:t>
            </a:r>
            <a:r>
              <a:rPr lang="en-US" altLang="ru-RU" sz="1400"/>
              <a:t> </a:t>
            </a:r>
            <a:r>
              <a:rPr lang="en-US" altLang="en-US" sz="1400"/>
              <a:t>вода</a:t>
            </a:r>
            <a:r>
              <a:rPr lang="en-US" altLang="ru-RU" sz="1400"/>
              <a:t> </a:t>
            </a:r>
            <a:r>
              <a:rPr lang="en-US" altLang="en-US" sz="1400"/>
              <a:t>очищенная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вода</a:t>
            </a:r>
            <a:r>
              <a:rPr lang="en-US" altLang="ru-RU" sz="1400"/>
              <a:t>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инъекций</a:t>
            </a:r>
            <a:r>
              <a:rPr lang="en-US" altLang="ru-RU" sz="1400"/>
              <a:t>, </a:t>
            </a:r>
            <a:r>
              <a:rPr lang="en-US" altLang="en-US" sz="1400"/>
              <a:t>а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качестве</a:t>
            </a:r>
            <a:r>
              <a:rPr lang="en-US" altLang="ru-RU" sz="1400"/>
              <a:t> </a:t>
            </a:r>
            <a:r>
              <a:rPr lang="en-US" altLang="en-US" sz="1400"/>
              <a:t>изотонирующего</a:t>
            </a:r>
            <a:r>
              <a:rPr lang="en-US" altLang="ru-RU" sz="1400"/>
              <a:t> </a:t>
            </a:r>
            <a:r>
              <a:rPr lang="en-US" altLang="en-US" sz="1400"/>
              <a:t>агента</a:t>
            </a:r>
            <a:r>
              <a:rPr lang="en-US" altLang="ru-RU" sz="1400"/>
              <a:t> – </a:t>
            </a:r>
            <a:r>
              <a:rPr lang="en-US" altLang="en-US" sz="1400"/>
              <a:t>натрия</a:t>
            </a:r>
            <a:r>
              <a:rPr lang="en-US" altLang="ru-RU" sz="1400"/>
              <a:t> </a:t>
            </a:r>
            <a:r>
              <a:rPr lang="en-US" altLang="en-US" sz="1400"/>
              <a:t>хлорид</a:t>
            </a:r>
            <a:r>
              <a:rPr lang="en-US" altLang="ru-RU" sz="1400"/>
              <a:t>.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создания</a:t>
            </a:r>
            <a:r>
              <a:rPr lang="en-US" altLang="ru-RU" sz="1400"/>
              <a:t> </a:t>
            </a:r>
            <a:r>
              <a:rPr lang="en-US" altLang="en-US" sz="1400"/>
              <a:t>нужной</a:t>
            </a:r>
            <a:r>
              <a:rPr lang="en-US" altLang="ru-RU" sz="1400"/>
              <a:t> </a:t>
            </a:r>
            <a:r>
              <a:rPr lang="en-US" altLang="en-US" sz="1400"/>
              <a:t>среды</a:t>
            </a:r>
            <a:r>
              <a:rPr lang="en-US" altLang="ru-RU" sz="1400"/>
              <a:t> </a:t>
            </a:r>
            <a:r>
              <a:rPr lang="en-US" altLang="en-US" sz="1400"/>
              <a:t>используются</a:t>
            </a:r>
            <a:r>
              <a:rPr lang="en-US" altLang="ru-RU" sz="1400"/>
              <a:t>, </a:t>
            </a:r>
            <a:r>
              <a:rPr lang="en-US" altLang="en-US" sz="1400"/>
              <a:t>как</a:t>
            </a:r>
            <a:r>
              <a:rPr lang="en-US" altLang="ru-RU" sz="1400"/>
              <a:t> </a:t>
            </a:r>
            <a:r>
              <a:rPr lang="en-US" altLang="en-US" sz="1400"/>
              <a:t>правило</a:t>
            </a:r>
            <a:r>
              <a:rPr lang="en-US" altLang="ru-RU" sz="1400"/>
              <a:t>, </a:t>
            </a:r>
            <a:r>
              <a:rPr lang="en-US" altLang="en-US" sz="1400"/>
              <a:t>натрия</a:t>
            </a:r>
            <a:r>
              <a:rPr lang="en-US" altLang="ru-RU" sz="1400"/>
              <a:t> </a:t>
            </a:r>
            <a:r>
              <a:rPr lang="en-US" altLang="en-US" sz="1400"/>
              <a:t>дигидрофосфат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натрия</a:t>
            </a:r>
            <a:r>
              <a:rPr lang="en-US" altLang="ru-RU" sz="1400"/>
              <a:t> </a:t>
            </a:r>
            <a:r>
              <a:rPr lang="en-US" altLang="en-US" sz="1400"/>
              <a:t>гидрофосфат</a:t>
            </a:r>
            <a:r>
              <a:rPr lang="en-US" altLang="ru-RU" sz="1400"/>
              <a:t>.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качестве</a:t>
            </a:r>
            <a:r>
              <a:rPr lang="en-US" altLang="ru-RU" sz="1400"/>
              <a:t> </a:t>
            </a:r>
            <a:r>
              <a:rPr lang="en-US" altLang="en-US" sz="1400"/>
              <a:t>консерванта</a:t>
            </a:r>
            <a:r>
              <a:rPr lang="en-US" altLang="ru-RU" sz="1400"/>
              <a:t> – </a:t>
            </a:r>
            <a:r>
              <a:rPr lang="en-US" altLang="en-US" sz="1400"/>
              <a:t>бензалкония</a:t>
            </a:r>
            <a:r>
              <a:rPr lang="en-US" altLang="ru-RU" sz="1400"/>
              <a:t> </a:t>
            </a:r>
            <a:r>
              <a:rPr lang="en-US" altLang="en-US" sz="1400"/>
              <a:t>хлорид</a:t>
            </a:r>
            <a:r>
              <a:rPr lang="en-US" altLang="ru-RU" sz="1400"/>
              <a:t>.</a:t>
            </a:r>
            <a:endParaRPr lang="en-US" altLang="ru-RU" sz="1400"/>
          </a:p>
          <a:p>
            <a:endParaRPr lang="en-US" altLang="ru-RU" sz="1400"/>
          </a:p>
          <a:p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спреев</a:t>
            </a:r>
            <a:r>
              <a:rPr lang="en-US" altLang="ru-RU" sz="1400"/>
              <a:t> </a:t>
            </a:r>
            <a:r>
              <a:rPr lang="en-US" altLang="en-US" sz="1400"/>
              <a:t>подъязычных</a:t>
            </a:r>
            <a:r>
              <a:rPr lang="en-US" altLang="ru-RU" sz="1400"/>
              <a:t> </a:t>
            </a:r>
            <a:r>
              <a:rPr lang="en-US" altLang="en-US" sz="1400"/>
              <a:t>допускается</a:t>
            </a:r>
            <a:r>
              <a:rPr lang="en-US" altLang="ru-RU" sz="1400"/>
              <a:t> </a:t>
            </a:r>
            <a:r>
              <a:rPr lang="en-US" altLang="en-US" sz="1400"/>
              <a:t>использование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качестве</a:t>
            </a:r>
            <a:r>
              <a:rPr lang="en-US" altLang="ru-RU" sz="1400"/>
              <a:t> </a:t>
            </a:r>
            <a:r>
              <a:rPr lang="en-US" altLang="en-US" sz="1400"/>
              <a:t>растворителя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консерванта</a:t>
            </a:r>
            <a:r>
              <a:rPr lang="en-US" altLang="ru-RU" sz="1400"/>
              <a:t> </a:t>
            </a:r>
            <a:r>
              <a:rPr lang="en-US" altLang="en-US" sz="1400"/>
              <a:t>спирта</a:t>
            </a:r>
            <a:r>
              <a:rPr lang="en-US" altLang="ru-RU" sz="1400"/>
              <a:t> </a:t>
            </a:r>
            <a:r>
              <a:rPr lang="en-US" altLang="en-US" sz="1400"/>
              <a:t>этилового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концентрации</a:t>
            </a:r>
            <a:r>
              <a:rPr lang="en-US" altLang="ru-RU" sz="1400"/>
              <a:t>, </a:t>
            </a:r>
            <a:r>
              <a:rPr lang="en-US" altLang="en-US" sz="1400"/>
              <a:t>указанной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фармакопейной</a:t>
            </a:r>
            <a:r>
              <a:rPr lang="en-US" altLang="ru-RU" sz="1400"/>
              <a:t> </a:t>
            </a:r>
            <a:r>
              <a:rPr lang="en-US" altLang="en-US" sz="1400"/>
              <a:t>статье</a:t>
            </a:r>
            <a:r>
              <a:rPr lang="en-US" altLang="ru-RU" sz="1400"/>
              <a:t>.</a:t>
            </a:r>
            <a:endParaRPr lang="ru-RU" altLang="en-US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СПРЕИ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7300" y="832485"/>
            <a:ext cx="9418320" cy="5193665"/>
          </a:xfrm>
        </p:spPr>
        <p:txBody>
          <a:bodyPr>
            <a:normAutofit fontScale="70000"/>
          </a:bodyPr>
          <a:p>
            <a:r>
              <a:rPr lang="en-US" altLang="en-US"/>
              <a:t>Упаковка</a:t>
            </a:r>
            <a:r>
              <a:rPr lang="ru-RU" altLang="en-US"/>
              <a:t>.</a:t>
            </a:r>
            <a:r>
              <a:rPr lang="en-US" altLang="en-US"/>
              <a:t>Упаковка</a:t>
            </a:r>
            <a:r>
              <a:rPr lang="en-US" altLang="ru-RU"/>
              <a:t> </a:t>
            </a:r>
            <a:r>
              <a:rPr lang="en-US" altLang="en-US"/>
              <a:t>спреев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все</a:t>
            </a:r>
            <a:r>
              <a:rPr lang="en-US" altLang="ru-RU"/>
              <a:t> </a:t>
            </a:r>
            <a:r>
              <a:rPr lang="en-US" altLang="en-US"/>
              <a:t>элементы</a:t>
            </a:r>
            <a:r>
              <a:rPr lang="en-US" altLang="ru-RU"/>
              <a:t> </a:t>
            </a:r>
            <a:r>
              <a:rPr lang="en-US" altLang="en-US"/>
              <a:t>упаковки</a:t>
            </a:r>
            <a:r>
              <a:rPr lang="en-US" altLang="ru-RU"/>
              <a:t>, </a:t>
            </a:r>
            <a:r>
              <a:rPr lang="en-US" altLang="en-US"/>
              <a:t>включая</a:t>
            </a:r>
            <a:r>
              <a:rPr lang="en-US" altLang="ru-RU"/>
              <a:t> </a:t>
            </a:r>
            <a:r>
              <a:rPr lang="en-US" altLang="en-US"/>
              <a:t>распылительные</a:t>
            </a:r>
            <a:r>
              <a:rPr lang="en-US" altLang="ru-RU"/>
              <a:t>, </a:t>
            </a:r>
            <a:r>
              <a:rPr lang="en-US" altLang="en-US"/>
              <a:t>дозирующие</a:t>
            </a:r>
            <a:r>
              <a:rPr lang="en-US" altLang="ru-RU"/>
              <a:t> </a:t>
            </a:r>
            <a:r>
              <a:rPr lang="en-US" altLang="en-US"/>
              <a:t>устройства</a:t>
            </a:r>
            <a:r>
              <a:rPr lang="en-US" altLang="ru-RU"/>
              <a:t>, </a:t>
            </a:r>
            <a:r>
              <a:rPr lang="en-US" altLang="en-US"/>
              <a:t>насадки</a:t>
            </a:r>
            <a:r>
              <a:rPr lang="en-US" altLang="ru-RU"/>
              <a:t>, </a:t>
            </a:r>
            <a:r>
              <a:rPr lang="en-US" altLang="en-US"/>
              <a:t>предохранительные</a:t>
            </a:r>
            <a:r>
              <a:rPr lang="en-US" altLang="ru-RU"/>
              <a:t> </a:t>
            </a:r>
            <a:r>
              <a:rPr lang="en-US" altLang="en-US"/>
              <a:t>колпачки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т</a:t>
            </a:r>
            <a:r>
              <a:rPr lang="en-US" altLang="ru-RU"/>
              <a:t>.</a:t>
            </a:r>
            <a:r>
              <a:rPr lang="en-US" altLang="en-US"/>
              <a:t>п</a:t>
            </a:r>
            <a:r>
              <a:rPr lang="en-US" altLang="ru-RU"/>
              <a:t>., </a:t>
            </a:r>
            <a:r>
              <a:rPr lang="en-US" altLang="en-US"/>
              <a:t>должны</a:t>
            </a:r>
            <a:r>
              <a:rPr lang="en-US" altLang="ru-RU"/>
              <a:t> </a:t>
            </a:r>
            <a:r>
              <a:rPr lang="en-US" altLang="en-US"/>
              <a:t>соответствовать</a:t>
            </a:r>
            <a:r>
              <a:rPr lang="en-US" altLang="ru-RU"/>
              <a:t> </a:t>
            </a:r>
            <a:r>
              <a:rPr lang="en-US" altLang="en-US"/>
              <a:t>требованиям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Упаковка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Маркировка</a:t>
            </a:r>
            <a:r>
              <a:rPr lang="ru-RU" altLang="en-US"/>
              <a:t>.</a:t>
            </a:r>
            <a:r>
              <a:rPr lang="en-US" altLang="en-US"/>
              <a:t>Требования</a:t>
            </a:r>
            <a:r>
              <a:rPr lang="en-US" altLang="ru-RU"/>
              <a:t>, </a:t>
            </a:r>
            <a:r>
              <a:rPr lang="en-US" altLang="en-US"/>
              <a:t>предъявляемые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маркировке</a:t>
            </a:r>
            <a:r>
              <a:rPr lang="en-US" altLang="ru-RU"/>
              <a:t>, </a:t>
            </a:r>
            <a:r>
              <a:rPr lang="en-US" altLang="en-US"/>
              <a:t>изложены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Хранение</a:t>
            </a:r>
            <a:r>
              <a:rPr lang="ru-RU" altLang="en-US"/>
              <a:t>.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Хранение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Спреи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нет</a:t>
            </a:r>
            <a:r>
              <a:rPr lang="en-US" altLang="ru-RU"/>
              <a:t> </a:t>
            </a:r>
            <a:r>
              <a:rPr lang="en-US" altLang="en-US"/>
              <a:t>других</a:t>
            </a:r>
            <a:r>
              <a:rPr lang="en-US" altLang="ru-RU"/>
              <a:t> </a:t>
            </a:r>
            <a:r>
              <a:rPr lang="en-US" altLang="en-US"/>
              <a:t>указаний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endParaRPr lang="en-US" alt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СУППОЗИТОРИИ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607310" y="290195"/>
            <a:ext cx="9295765" cy="627761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– </a:t>
            </a:r>
            <a:r>
              <a:rPr lang="en-US" altLang="en-US"/>
              <a:t>суппозитории</a:t>
            </a:r>
            <a:r>
              <a:rPr lang="en-US" altLang="ru-RU"/>
              <a:t>, </a:t>
            </a:r>
            <a:r>
              <a:rPr lang="en-US" altLang="en-US"/>
              <a:t>состоящие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суппозиторной</a:t>
            </a:r>
            <a:r>
              <a:rPr lang="en-US" altLang="ru-RU"/>
              <a:t> </a:t>
            </a:r>
            <a:r>
              <a:rPr lang="en-US" altLang="en-US"/>
              <a:t>основы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равномерно</a:t>
            </a:r>
            <a:r>
              <a:rPr lang="en-US" altLang="ru-RU"/>
              <a:t> </a:t>
            </a:r>
            <a:r>
              <a:rPr lang="en-US" altLang="en-US"/>
              <a:t>распределённых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ней</a:t>
            </a:r>
            <a:r>
              <a:rPr lang="en-US" altLang="ru-RU"/>
              <a:t> </a:t>
            </a:r>
            <a:r>
              <a:rPr lang="en-US" altLang="en-US"/>
              <a:t>одного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нескольких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могут</a:t>
            </a:r>
            <a:r>
              <a:rPr lang="en-US" altLang="ru-RU"/>
              <a:t> </a:t>
            </a:r>
            <a:r>
              <a:rPr lang="en-US" altLang="en-US"/>
              <a:t>быть</a:t>
            </a:r>
            <a:r>
              <a:rPr lang="en-US" altLang="ru-RU"/>
              <a:t> </a:t>
            </a:r>
            <a:r>
              <a:rPr lang="en-US" altLang="en-US"/>
              <a:t>использованы</a:t>
            </a:r>
            <a:r>
              <a:rPr lang="en-US" altLang="ru-RU"/>
              <a:t>: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" altLang="en-US"/>
              <a:t>»</a:t>
            </a:r>
            <a:r>
              <a:rPr lang="en-US" altLang="ru-RU"/>
              <a:t>),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),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), </a:t>
            </a:r>
            <a:r>
              <a:rPr lang="en-US" altLang="en-US"/>
              <a:t>тритурации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Тритурации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), </a:t>
            </a:r>
            <a:r>
              <a:rPr lang="en-US" altLang="en-US"/>
              <a:t>производство</a:t>
            </a:r>
            <a:r>
              <a:rPr lang="en-US" altLang="ru-RU"/>
              <a:t>/</a:t>
            </a:r>
            <a:r>
              <a:rPr lang="en-US" altLang="en-US"/>
              <a:t>изготовление</a:t>
            </a:r>
            <a:r>
              <a:rPr lang="en-US" altLang="ru-RU"/>
              <a:t> </a:t>
            </a:r>
            <a:r>
              <a:rPr lang="en-US" altLang="en-US"/>
              <a:t>которых</a:t>
            </a:r>
            <a:r>
              <a:rPr lang="en-US" altLang="ru-RU"/>
              <a:t> </a:t>
            </a:r>
            <a:r>
              <a:rPr lang="en-US" altLang="en-US"/>
              <a:t>должно</a:t>
            </a:r>
            <a:r>
              <a:rPr lang="en-US" altLang="ru-RU"/>
              <a:t> </a:t>
            </a:r>
            <a:r>
              <a:rPr lang="en-US" altLang="en-US"/>
              <a:t>быть</a:t>
            </a:r>
            <a:r>
              <a:rPr lang="en-US" altLang="ru-RU"/>
              <a:t> </a:t>
            </a:r>
            <a:r>
              <a:rPr lang="en-US" altLang="en-US"/>
              <a:t>регламентировано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зависимости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</a:t>
            </a:r>
            <a:r>
              <a:rPr lang="en-US" altLang="en-US"/>
              <a:t>пути</a:t>
            </a:r>
            <a:r>
              <a:rPr lang="en-US" altLang="ru-RU"/>
              <a:t> </a:t>
            </a:r>
            <a:r>
              <a:rPr lang="en-US" altLang="en-US"/>
              <a:t>введения</a:t>
            </a:r>
            <a:r>
              <a:rPr lang="en-US" altLang="ru-RU"/>
              <a:t> </a:t>
            </a:r>
            <a:r>
              <a:rPr lang="en-US" altLang="en-US"/>
              <a:t>различают</a:t>
            </a:r>
            <a:r>
              <a:rPr lang="en-US" altLang="ru-RU"/>
              <a:t> </a:t>
            </a: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ректальные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вагинальные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ректальные</a:t>
            </a:r>
            <a:r>
              <a:rPr lang="en-US" altLang="ru-RU"/>
              <a:t> – </a:t>
            </a: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, </a:t>
            </a:r>
            <a:r>
              <a:rPr lang="en-US" altLang="en-US"/>
              <a:t>предназначенные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введения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прямую</a:t>
            </a:r>
            <a:r>
              <a:rPr lang="en-US" altLang="ru-RU"/>
              <a:t> </a:t>
            </a:r>
            <a:r>
              <a:rPr lang="en-US" altLang="en-US"/>
              <a:t>кишку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целью</a:t>
            </a:r>
            <a:r>
              <a:rPr lang="en-US" altLang="ru-RU"/>
              <a:t> </a:t>
            </a:r>
            <a:r>
              <a:rPr lang="en-US" altLang="en-US"/>
              <a:t>оказания</a:t>
            </a:r>
            <a:r>
              <a:rPr lang="en-US" altLang="ru-RU"/>
              <a:t> </a:t>
            </a:r>
            <a:r>
              <a:rPr lang="en-US" altLang="en-US"/>
              <a:t>местного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системного</a:t>
            </a:r>
            <a:r>
              <a:rPr lang="en-US" altLang="ru-RU"/>
              <a:t> </a:t>
            </a:r>
            <a:r>
              <a:rPr lang="en-US" altLang="en-US"/>
              <a:t>действия</a:t>
            </a:r>
            <a:r>
              <a:rPr lang="en-US" altLang="ru-RU"/>
              <a:t>. </a:t>
            </a: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ректальные</a:t>
            </a:r>
            <a:r>
              <a:rPr lang="en-US" altLang="ru-RU"/>
              <a:t> </a:t>
            </a:r>
            <a:r>
              <a:rPr lang="en-US" altLang="en-US"/>
              <a:t>обычно</a:t>
            </a:r>
            <a:r>
              <a:rPr lang="en-US" altLang="ru-RU"/>
              <a:t> </a:t>
            </a:r>
            <a:r>
              <a:rPr lang="en-US" altLang="en-US"/>
              <a:t>имеют</a:t>
            </a:r>
            <a:r>
              <a:rPr lang="en-US" altLang="ru-RU"/>
              <a:t> </a:t>
            </a:r>
            <a:r>
              <a:rPr lang="en-US" altLang="en-US"/>
              <a:t>коническую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торпедообразную</a:t>
            </a:r>
            <a:r>
              <a:rPr lang="en-US" altLang="ru-RU"/>
              <a:t> </a:t>
            </a:r>
            <a:r>
              <a:rPr lang="en-US" altLang="en-US"/>
              <a:t>форму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вагинальные</a:t>
            </a:r>
            <a:r>
              <a:rPr lang="en-US" altLang="ru-RU"/>
              <a:t> – </a:t>
            </a: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, </a:t>
            </a:r>
            <a:r>
              <a:rPr lang="en-US" altLang="en-US"/>
              <a:t>предназначенные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введения</a:t>
            </a:r>
            <a:r>
              <a:rPr lang="en-US" altLang="ru-RU"/>
              <a:t> </a:t>
            </a:r>
            <a:r>
              <a:rPr lang="en-US" altLang="en-US"/>
              <a:t>во</a:t>
            </a:r>
            <a:r>
              <a:rPr lang="en-US" altLang="ru-RU"/>
              <a:t> </a:t>
            </a:r>
            <a:r>
              <a:rPr lang="en-US" altLang="en-US"/>
              <a:t>влагалище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целью</a:t>
            </a:r>
            <a:r>
              <a:rPr lang="en-US" altLang="ru-RU"/>
              <a:t> </a:t>
            </a:r>
            <a:r>
              <a:rPr lang="en-US" altLang="en-US"/>
              <a:t>оказания</a:t>
            </a:r>
            <a:r>
              <a:rPr lang="en-US" altLang="ru-RU"/>
              <a:t> </a:t>
            </a:r>
            <a:r>
              <a:rPr lang="en-US" altLang="en-US"/>
              <a:t>местного</a:t>
            </a:r>
            <a:r>
              <a:rPr lang="en-US" altLang="ru-RU"/>
              <a:t> </a:t>
            </a:r>
            <a:r>
              <a:rPr lang="en-US" altLang="en-US"/>
              <a:t>действия</a:t>
            </a:r>
            <a:r>
              <a:rPr lang="en-US" altLang="ru-RU"/>
              <a:t>. </a:t>
            </a:r>
            <a:r>
              <a:rPr lang="en-US" altLang="en-US"/>
              <a:t>Суппозитории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вагинальные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основном</a:t>
            </a:r>
            <a:r>
              <a:rPr lang="en-US" altLang="ru-RU"/>
              <a:t> </a:t>
            </a:r>
            <a:r>
              <a:rPr lang="en-US" altLang="en-US"/>
              <a:t>имеют</a:t>
            </a:r>
            <a:r>
              <a:rPr lang="en-US" altLang="ru-RU"/>
              <a:t> </a:t>
            </a:r>
            <a:r>
              <a:rPr lang="en-US" altLang="en-US"/>
              <a:t>шарообразную</a:t>
            </a:r>
            <a:r>
              <a:rPr lang="en-US" altLang="ru-RU"/>
              <a:t>, </a:t>
            </a:r>
            <a:r>
              <a:rPr lang="en-US" altLang="en-US"/>
              <a:t>яйцевидную</a:t>
            </a:r>
            <a:r>
              <a:rPr lang="en-US" altLang="ru-RU"/>
              <a:t> </a:t>
            </a:r>
            <a:r>
              <a:rPr lang="en-US" altLang="en-US"/>
              <a:t>форму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вид</a:t>
            </a:r>
            <a:r>
              <a:rPr lang="en-US" altLang="ru-RU"/>
              <a:t> </a:t>
            </a:r>
            <a:r>
              <a:rPr lang="en-US" altLang="en-US"/>
              <a:t>плоского</a:t>
            </a:r>
            <a:r>
              <a:rPr lang="en-US" altLang="ru-RU"/>
              <a:t> </a:t>
            </a:r>
            <a:r>
              <a:rPr lang="en-US" altLang="en-US"/>
              <a:t>тела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закруглённым</a:t>
            </a:r>
            <a:r>
              <a:rPr lang="en-US" altLang="ru-RU"/>
              <a:t> </a:t>
            </a:r>
            <a:r>
              <a:rPr lang="en-US" altLang="en-US"/>
              <a:t>концом</a:t>
            </a:r>
            <a:r>
              <a:rPr lang="en-US" altLang="ru-RU"/>
              <a:t> (</a:t>
            </a:r>
            <a:r>
              <a:rPr lang="en-US" altLang="en-US"/>
              <a:t>форму</a:t>
            </a:r>
            <a:r>
              <a:rPr lang="en-US" altLang="ru-RU"/>
              <a:t> </a:t>
            </a:r>
            <a:r>
              <a:rPr lang="en-US" altLang="en-US"/>
              <a:t>пессария</a:t>
            </a:r>
            <a:r>
              <a:rPr lang="en-US" altLang="ru-RU"/>
              <a:t>).</a:t>
            </a:r>
            <a:endParaRPr lang="en-US" alt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СУППОЗИТОРИИ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830"/>
            <a:ext cx="4733925" cy="6275705"/>
          </a:xfrm>
        </p:spPr>
        <p:txBody>
          <a:bodyPr>
            <a:normAutofit fontScale="60000"/>
          </a:bodyPr>
          <a:p>
            <a:pPr marL="0" indent="0">
              <a:buNone/>
            </a:pPr>
            <a:r>
              <a:rPr lang="en-US" altLang="en-US" sz="2000"/>
              <a:t>Особенности</a:t>
            </a:r>
            <a:r>
              <a:rPr lang="en-US" altLang="ru-RU" sz="2000"/>
              <a:t> </a:t>
            </a:r>
            <a:r>
              <a:rPr lang="en-US" altLang="en-US" sz="2000"/>
              <a:t>технологии</a:t>
            </a:r>
            <a:endParaRPr lang="en-US" altLang="en-US" sz="2000"/>
          </a:p>
          <a:p>
            <a:pPr marL="0" indent="0">
              <a:buNone/>
            </a:pPr>
            <a:r>
              <a:rPr lang="en-US" altLang="en-US" sz="2000"/>
              <a:t>При</a:t>
            </a:r>
            <a:r>
              <a:rPr lang="en-US" altLang="ru-RU" sz="2000"/>
              <a:t> </a:t>
            </a:r>
            <a:r>
              <a:rPr lang="en-US" altLang="en-US" sz="2000"/>
              <a:t>производстве</a:t>
            </a:r>
            <a:r>
              <a:rPr lang="en-US" altLang="ru-RU" sz="2000"/>
              <a:t>/</a:t>
            </a:r>
            <a:r>
              <a:rPr lang="en-US" altLang="en-US" sz="2000"/>
              <a:t>изготовлении</a:t>
            </a:r>
            <a:r>
              <a:rPr lang="en-US" altLang="ru-RU" sz="2000"/>
              <a:t> </a:t>
            </a:r>
            <a:r>
              <a:rPr lang="en-US" altLang="en-US" sz="2000"/>
              <a:t>суппозиториев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качестве</a:t>
            </a:r>
            <a:r>
              <a:rPr lang="en-US" altLang="ru-RU" sz="2000"/>
              <a:t> </a:t>
            </a:r>
            <a:r>
              <a:rPr lang="en-US" altLang="en-US" sz="2000"/>
              <a:t>основ</a:t>
            </a:r>
            <a:r>
              <a:rPr lang="en-US" altLang="ru-RU" sz="2000"/>
              <a:t> </a:t>
            </a:r>
            <a:r>
              <a:rPr lang="en-US" altLang="en-US" sz="2000"/>
              <a:t>обычно</a:t>
            </a:r>
            <a:r>
              <a:rPr lang="en-US" altLang="ru-RU" sz="2000"/>
              <a:t> </a:t>
            </a:r>
            <a:r>
              <a:rPr lang="en-US" altLang="en-US" sz="2000"/>
              <a:t>используют</a:t>
            </a:r>
            <a:r>
              <a:rPr lang="en-US" altLang="ru-RU" sz="2000"/>
              <a:t> </a:t>
            </a:r>
            <a:r>
              <a:rPr lang="en-US" altLang="en-US" sz="2000"/>
              <a:t>масло</a:t>
            </a:r>
            <a:r>
              <a:rPr lang="en-US" altLang="ru-RU" sz="2000"/>
              <a:t> </a:t>
            </a:r>
            <a:r>
              <a:rPr lang="en-US" altLang="en-US" sz="2000"/>
              <a:t>какао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гидрогенизированные</a:t>
            </a:r>
            <a:r>
              <a:rPr lang="en-US" altLang="ru-RU" sz="2000"/>
              <a:t> </a:t>
            </a:r>
            <a:r>
              <a:rPr lang="en-US" altLang="en-US" sz="2000"/>
              <a:t>жиры</a:t>
            </a:r>
            <a:r>
              <a:rPr lang="en-US" altLang="ru-RU" sz="2000"/>
              <a:t>, </a:t>
            </a:r>
            <a:r>
              <a:rPr lang="en-US" altLang="en-US" sz="2000"/>
              <a:t>другие</a:t>
            </a:r>
            <a:r>
              <a:rPr lang="en-US" altLang="ru-RU" sz="2000"/>
              <a:t> </a:t>
            </a:r>
            <a:r>
              <a:rPr lang="en-US" altLang="en-US" sz="2000"/>
              <a:t>основы</a:t>
            </a:r>
            <a:r>
              <a:rPr lang="en-US" altLang="ru-RU" sz="2000"/>
              <a:t> </a:t>
            </a:r>
            <a:r>
              <a:rPr lang="en-US" altLang="en-US" sz="2000"/>
              <a:t>должны</a:t>
            </a:r>
            <a:r>
              <a:rPr lang="en-US" altLang="ru-RU" sz="2000"/>
              <a:t> </a:t>
            </a:r>
            <a:r>
              <a:rPr lang="en-US" altLang="en-US" sz="2000"/>
              <a:t>быть</a:t>
            </a:r>
            <a:r>
              <a:rPr lang="en-US" altLang="ru-RU" sz="2000"/>
              <a:t> </a:t>
            </a:r>
            <a:r>
              <a:rPr lang="en-US" altLang="en-US" sz="2000"/>
              <a:t>указаны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фармакопейной</a:t>
            </a:r>
            <a:r>
              <a:rPr lang="en-US" altLang="ru-RU" sz="2000"/>
              <a:t> </a:t>
            </a:r>
            <a:r>
              <a:rPr lang="en-US" altLang="en-US" sz="2000"/>
              <a:t>статье</a:t>
            </a:r>
            <a:r>
              <a:rPr lang="en-US" altLang="ru-RU" sz="2000"/>
              <a:t>. </a:t>
            </a:r>
            <a:r>
              <a:rPr lang="en-US" altLang="en-US" sz="2000"/>
              <a:t>Суппозитории</a:t>
            </a:r>
            <a:r>
              <a:rPr lang="en-US" altLang="ru-RU" sz="2000"/>
              <a:t> </a:t>
            </a:r>
            <a:r>
              <a:rPr lang="en-US" altLang="en-US" sz="2000"/>
              <a:t>для</a:t>
            </a:r>
            <a:r>
              <a:rPr lang="en-US" altLang="ru-RU" sz="2000"/>
              <a:t> </a:t>
            </a:r>
            <a:r>
              <a:rPr lang="en-US" altLang="en-US" sz="2000"/>
              <a:t>детей</a:t>
            </a:r>
            <a:r>
              <a:rPr lang="en-US" altLang="ru-RU" sz="2000"/>
              <a:t> </a:t>
            </a:r>
            <a:r>
              <a:rPr lang="en-US" altLang="en-US" sz="2000"/>
              <a:t>готовят</a:t>
            </a:r>
            <a:r>
              <a:rPr lang="en-US" altLang="ru-RU" sz="2000"/>
              <a:t>, </a:t>
            </a:r>
            <a:r>
              <a:rPr lang="en-US" altLang="en-US" sz="2000"/>
              <a:t>как</a:t>
            </a:r>
            <a:r>
              <a:rPr lang="en-US" altLang="ru-RU" sz="2000"/>
              <a:t> </a:t>
            </a:r>
            <a:r>
              <a:rPr lang="en-US" altLang="en-US" sz="2000"/>
              <a:t>правило</a:t>
            </a:r>
            <a:r>
              <a:rPr lang="en-US" altLang="ru-RU" sz="2000"/>
              <a:t>, </a:t>
            </a:r>
            <a:r>
              <a:rPr lang="en-US" altLang="en-US" sz="2000"/>
              <a:t>на</a:t>
            </a:r>
            <a:r>
              <a:rPr lang="en-US" altLang="ru-RU" sz="2000"/>
              <a:t> </a:t>
            </a:r>
            <a:r>
              <a:rPr lang="en-US" altLang="en-US" sz="2000"/>
              <a:t>основе</a:t>
            </a:r>
            <a:r>
              <a:rPr lang="en-US" altLang="ru-RU" sz="2000"/>
              <a:t> </a:t>
            </a:r>
            <a:r>
              <a:rPr lang="en-US" altLang="en-US" sz="2000"/>
              <a:t>масла</a:t>
            </a:r>
            <a:r>
              <a:rPr lang="en-US" altLang="ru-RU" sz="2000"/>
              <a:t> </a:t>
            </a:r>
            <a:r>
              <a:rPr lang="en-US" altLang="en-US" sz="2000"/>
              <a:t>какао</a:t>
            </a:r>
            <a:r>
              <a:rPr lang="en-US" altLang="ru-RU" sz="2000"/>
              <a:t>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твёрдого</a:t>
            </a:r>
            <a:r>
              <a:rPr lang="en-US" altLang="ru-RU" sz="2000"/>
              <a:t> </a:t>
            </a:r>
            <a:r>
              <a:rPr lang="en-US" altLang="en-US" sz="2000"/>
              <a:t>жира</a:t>
            </a:r>
            <a:r>
              <a:rPr lang="en-US" altLang="ru-RU" sz="2000"/>
              <a:t> </a:t>
            </a:r>
            <a:r>
              <a:rPr lang="en-US" altLang="en-US" sz="2000"/>
              <a:t>типа</a:t>
            </a:r>
            <a:r>
              <a:rPr lang="en-US" altLang="ru-RU" sz="2000"/>
              <a:t> </a:t>
            </a:r>
            <a:r>
              <a:rPr lang="en-US" altLang="en-US" sz="2000"/>
              <a:t>А</a:t>
            </a:r>
            <a:r>
              <a:rPr lang="en-US" altLang="ru-RU" sz="2000"/>
              <a:t>.</a:t>
            </a:r>
            <a:r>
              <a:rPr lang="en-US" altLang="en-US" sz="2000"/>
              <a:t>Суппозитории</a:t>
            </a:r>
            <a:r>
              <a:rPr lang="en-US" altLang="ru-RU" sz="2000"/>
              <a:t> </a:t>
            </a:r>
            <a:r>
              <a:rPr lang="en-US" altLang="en-US" sz="2000"/>
              <a:t>гомеопатические</a:t>
            </a:r>
            <a:r>
              <a:rPr lang="en-US" altLang="ru-RU" sz="2000"/>
              <a:t> </a:t>
            </a:r>
            <a:r>
              <a:rPr lang="en-US" altLang="en-US" sz="2000"/>
              <a:t>формируют</a:t>
            </a:r>
            <a:r>
              <a:rPr lang="en-US" altLang="ru-RU" sz="2000"/>
              <a:t> </a:t>
            </a:r>
            <a:r>
              <a:rPr lang="en-US" altLang="en-US" sz="2000"/>
              <a:t>способом</a:t>
            </a:r>
            <a:r>
              <a:rPr lang="en-US" altLang="ru-RU" sz="2000"/>
              <a:t> </a:t>
            </a:r>
            <a:r>
              <a:rPr lang="en-US" altLang="en-US" sz="2000"/>
              <a:t>выкатывания</a:t>
            </a:r>
            <a:r>
              <a:rPr lang="en-US" altLang="ru-RU" sz="2000"/>
              <a:t>, </a:t>
            </a:r>
            <a:r>
              <a:rPr lang="en-US" altLang="en-US" sz="2000"/>
              <a:t>прессования</a:t>
            </a:r>
            <a:r>
              <a:rPr lang="en-US" altLang="ru-RU" sz="2000"/>
              <a:t>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выливания</a:t>
            </a:r>
            <a:r>
              <a:rPr lang="en-US" altLang="ru-RU" sz="2000"/>
              <a:t> </a:t>
            </a:r>
            <a:r>
              <a:rPr lang="en-US" altLang="en-US" sz="2000"/>
              <a:t>расплавленной</a:t>
            </a:r>
            <a:r>
              <a:rPr lang="en-US" altLang="ru-RU" sz="2000"/>
              <a:t> </a:t>
            </a:r>
            <a:r>
              <a:rPr lang="en-US" altLang="en-US" sz="2000"/>
              <a:t>массы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литьевые</a:t>
            </a:r>
            <a:r>
              <a:rPr lang="en-US" altLang="ru-RU" sz="2000"/>
              <a:t> </a:t>
            </a:r>
            <a:r>
              <a:rPr lang="en-US" altLang="en-US" sz="2000"/>
              <a:t>суппозиторные</a:t>
            </a:r>
            <a:r>
              <a:rPr lang="en-US" altLang="ru-RU" sz="2000"/>
              <a:t> </a:t>
            </a:r>
            <a:r>
              <a:rPr lang="en-US" altLang="en-US" sz="2000"/>
              <a:t>формы</a:t>
            </a:r>
            <a:r>
              <a:rPr lang="en-US" altLang="ru-RU" sz="2000"/>
              <a:t>.</a:t>
            </a:r>
            <a:r>
              <a:rPr lang="en-US" altLang="en-US" sz="2000"/>
              <a:t>При</a:t>
            </a:r>
            <a:r>
              <a:rPr lang="en-US" altLang="ru-RU" sz="2000"/>
              <a:t> </a:t>
            </a:r>
            <a:r>
              <a:rPr lang="en-US" altLang="en-US" sz="2000"/>
              <a:t>формировании</a:t>
            </a:r>
            <a:r>
              <a:rPr lang="en-US" altLang="ru-RU" sz="2000"/>
              <a:t> </a:t>
            </a:r>
            <a:r>
              <a:rPr lang="en-US" altLang="en-US" sz="2000"/>
              <a:t>суппозиториев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 </a:t>
            </a:r>
            <a:r>
              <a:rPr lang="en-US" altLang="en-US" sz="2000"/>
              <a:t>способом</a:t>
            </a:r>
            <a:r>
              <a:rPr lang="en-US" altLang="ru-RU" sz="2000"/>
              <a:t> </a:t>
            </a:r>
            <a:r>
              <a:rPr lang="en-US" altLang="en-US" sz="2000"/>
              <a:t>выкатывания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качестве</a:t>
            </a:r>
            <a:r>
              <a:rPr lang="en-US" altLang="ru-RU" sz="2000"/>
              <a:t> </a:t>
            </a:r>
            <a:r>
              <a:rPr lang="en-US" altLang="en-US" sz="2000"/>
              <a:t>связующего</a:t>
            </a:r>
            <a:r>
              <a:rPr lang="en-US" altLang="ru-RU" sz="2000"/>
              <a:t> </a:t>
            </a:r>
            <a:r>
              <a:rPr lang="en-US" altLang="en-US" sz="2000"/>
              <a:t>вещества</a:t>
            </a:r>
            <a:r>
              <a:rPr lang="en-US" altLang="ru-RU" sz="2000"/>
              <a:t> </a:t>
            </a:r>
            <a:r>
              <a:rPr lang="en-US" altLang="en-US" sz="2000"/>
              <a:t>применяют</a:t>
            </a:r>
            <a:r>
              <a:rPr lang="en-US" altLang="ru-RU" sz="2000"/>
              <a:t> </a:t>
            </a:r>
            <a:r>
              <a:rPr lang="en-US" altLang="en-US" sz="2000"/>
              <a:t>ланолин</a:t>
            </a:r>
            <a:r>
              <a:rPr lang="en-US" altLang="ru-RU" sz="2000"/>
              <a:t> </a:t>
            </a:r>
            <a:r>
              <a:rPr lang="en-US" altLang="en-US" sz="2000"/>
              <a:t>безводный</a:t>
            </a:r>
            <a:r>
              <a:rPr lang="en-US" altLang="ru-RU" sz="2000"/>
              <a:t>.</a:t>
            </a:r>
            <a:r>
              <a:rPr lang="en-US" altLang="en-US" sz="2000"/>
              <a:t>Активные</a:t>
            </a:r>
            <a:r>
              <a:rPr lang="en-US" altLang="ru-RU" sz="2000"/>
              <a:t> </a:t>
            </a:r>
            <a:r>
              <a:rPr lang="en-US" altLang="en-US" sz="2000"/>
              <a:t>компоненты</a:t>
            </a:r>
            <a:r>
              <a:rPr lang="en-US" altLang="ru-RU" sz="2000"/>
              <a:t> </a:t>
            </a:r>
            <a:r>
              <a:rPr lang="en-US" altLang="en-US" sz="2000"/>
              <a:t>вводят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основу</a:t>
            </a:r>
            <a:r>
              <a:rPr lang="en-US" altLang="ru-RU" sz="2000"/>
              <a:t>, </a:t>
            </a:r>
            <a:r>
              <a:rPr lang="en-US" altLang="en-US" sz="2000"/>
              <a:t>соблюдая</a:t>
            </a:r>
            <a:r>
              <a:rPr lang="en-US" altLang="ru-RU" sz="2000"/>
              <a:t> </a:t>
            </a:r>
            <a:r>
              <a:rPr lang="en-US" altLang="en-US" sz="2000"/>
              <a:t>соотношение</a:t>
            </a:r>
            <a:r>
              <a:rPr lang="en-US" altLang="ru-RU" sz="2000"/>
              <a:t> 1:10 (</a:t>
            </a:r>
            <a:r>
              <a:rPr lang="en-US" altLang="en-US" sz="2000"/>
              <a:t>десятичная</a:t>
            </a:r>
            <a:r>
              <a:rPr lang="en-US" altLang="ru-RU" sz="2000"/>
              <a:t>) </a:t>
            </a:r>
            <a:r>
              <a:rPr lang="en-US" altLang="en-US" sz="2000"/>
              <a:t>или</a:t>
            </a:r>
            <a:r>
              <a:rPr lang="en-US" altLang="ru-RU" sz="2000"/>
              <a:t> 1:100 (</a:t>
            </a:r>
            <a:r>
              <a:rPr lang="en-US" altLang="en-US" sz="2000"/>
              <a:t>сотенная</a:t>
            </a:r>
            <a:r>
              <a:rPr lang="en-US" altLang="ru-RU" sz="2000"/>
              <a:t> </a:t>
            </a:r>
            <a:r>
              <a:rPr lang="en-US" altLang="en-US" sz="2000"/>
              <a:t>шкала</a:t>
            </a:r>
            <a:r>
              <a:rPr lang="en-US" altLang="ru-RU" sz="2000"/>
              <a:t>). </a:t>
            </a:r>
            <a:r>
              <a:rPr lang="en-US" altLang="en-US" sz="2000"/>
              <a:t>При</a:t>
            </a:r>
            <a:r>
              <a:rPr lang="en-US" altLang="ru-RU" sz="2000"/>
              <a:t> </a:t>
            </a:r>
            <a:r>
              <a:rPr lang="en-US" altLang="en-US" sz="2000"/>
              <a:t>введении</a:t>
            </a:r>
            <a:r>
              <a:rPr lang="en-US" altLang="ru-RU" sz="2000"/>
              <a:t> </a:t>
            </a:r>
            <a:r>
              <a:rPr lang="en-US" altLang="en-US" sz="2000"/>
              <a:t>активные</a:t>
            </a:r>
            <a:r>
              <a:rPr lang="en-US" altLang="ru-RU" sz="2000"/>
              <a:t> </a:t>
            </a:r>
            <a:r>
              <a:rPr lang="en-US" altLang="en-US" sz="2000"/>
              <a:t>компоненты</a:t>
            </a:r>
            <a:r>
              <a:rPr lang="en-US" altLang="ru-RU" sz="2000"/>
              <a:t> </a:t>
            </a:r>
            <a:r>
              <a:rPr lang="en-US" altLang="en-US" sz="2000"/>
              <a:t>смешивают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основой</a:t>
            </a:r>
            <a:r>
              <a:rPr lang="en-US" altLang="ru-RU" sz="2000"/>
              <a:t> </a:t>
            </a:r>
            <a:r>
              <a:rPr lang="en-US" altLang="en-US" sz="2000"/>
              <a:t>непосредственно</a:t>
            </a:r>
            <a:r>
              <a:rPr lang="en-US" altLang="ru-RU" sz="2000"/>
              <a:t> </a:t>
            </a:r>
            <a:r>
              <a:rPr lang="en-US" altLang="en-US" sz="2000"/>
              <a:t>после</a:t>
            </a:r>
            <a:r>
              <a:rPr lang="en-US" altLang="ru-RU" sz="2000"/>
              <a:t> </a:t>
            </a:r>
            <a:r>
              <a:rPr lang="en-US" altLang="en-US" sz="2000"/>
              <a:t>растворения</a:t>
            </a:r>
            <a:r>
              <a:rPr lang="en-US" altLang="ru-RU" sz="2000"/>
              <a:t>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растирания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небольшим</a:t>
            </a:r>
            <a:r>
              <a:rPr lang="en-US" altLang="ru-RU" sz="2000"/>
              <a:t> </a:t>
            </a:r>
            <a:r>
              <a:rPr lang="en-US" altLang="en-US" sz="2000"/>
              <a:t>количеством</a:t>
            </a:r>
            <a:r>
              <a:rPr lang="en-US" altLang="ru-RU" sz="2000"/>
              <a:t> </a:t>
            </a:r>
            <a:r>
              <a:rPr lang="en-US" altLang="en-US" sz="2000"/>
              <a:t>расплавленной</a:t>
            </a:r>
            <a:r>
              <a:rPr lang="en-US" altLang="ru-RU" sz="2000"/>
              <a:t> </a:t>
            </a:r>
            <a:r>
              <a:rPr lang="en-US" altLang="en-US" sz="2000"/>
              <a:t>основы</a:t>
            </a:r>
            <a:r>
              <a:rPr lang="en-US" altLang="ru-RU" sz="2000"/>
              <a:t>, </a:t>
            </a:r>
            <a:r>
              <a:rPr lang="en-US" altLang="en-US" sz="2000"/>
              <a:t>воды</a:t>
            </a:r>
            <a:r>
              <a:rPr lang="en-US" altLang="ru-RU" sz="2000"/>
              <a:t>, </a:t>
            </a:r>
            <a:r>
              <a:rPr lang="en-US" altLang="en-US" sz="2000"/>
              <a:t>спирто</a:t>
            </a:r>
            <a:r>
              <a:rPr lang="en-US" altLang="ru-RU" sz="2000"/>
              <a:t>-</a:t>
            </a:r>
            <a:r>
              <a:rPr lang="en-US" altLang="en-US" sz="2000"/>
              <a:t>водно</a:t>
            </a:r>
            <a:r>
              <a:rPr lang="en-US" altLang="ru-RU" sz="2000"/>
              <a:t>-</a:t>
            </a:r>
            <a:r>
              <a:rPr lang="en-US" altLang="en-US" sz="2000"/>
              <a:t>глицериновой</a:t>
            </a:r>
            <a:r>
              <a:rPr lang="en-US" altLang="ru-RU" sz="2000"/>
              <a:t> </a:t>
            </a:r>
            <a:r>
              <a:rPr lang="en-US" altLang="en-US" sz="2000"/>
              <a:t>смеси</a:t>
            </a:r>
            <a:r>
              <a:rPr lang="en-US" altLang="ru-RU" sz="2000"/>
              <a:t>, </a:t>
            </a:r>
            <a:r>
              <a:rPr lang="en-US" altLang="en-US" sz="2000"/>
              <a:t>масла</a:t>
            </a:r>
            <a:r>
              <a:rPr lang="en-US" altLang="ru-RU" sz="2000"/>
              <a:t> </a:t>
            </a:r>
            <a:r>
              <a:rPr lang="en-US" altLang="en-US" sz="2000"/>
              <a:t>вазелинового</a:t>
            </a:r>
            <a:r>
              <a:rPr lang="en-US" altLang="ru-RU" sz="2000"/>
              <a:t>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другого</a:t>
            </a:r>
            <a:r>
              <a:rPr lang="en-US" altLang="ru-RU" sz="2000"/>
              <a:t> </a:t>
            </a:r>
            <a:r>
              <a:rPr lang="en-US" altLang="en-US" sz="2000"/>
              <a:t>подходящего</a:t>
            </a:r>
            <a:r>
              <a:rPr lang="en-US" altLang="ru-RU" sz="2000"/>
              <a:t> </a:t>
            </a:r>
            <a:r>
              <a:rPr lang="en-US" altLang="en-US" sz="2000"/>
              <a:t>растворителя</a:t>
            </a:r>
            <a:r>
              <a:rPr lang="en-US" altLang="ru-RU" sz="2000"/>
              <a:t>.</a:t>
            </a:r>
            <a:r>
              <a:rPr lang="en-US" altLang="en-US" sz="2000"/>
              <a:t>Масса</a:t>
            </a:r>
            <a:r>
              <a:rPr lang="en-US" altLang="ru-RU" sz="2000"/>
              <a:t> </a:t>
            </a:r>
            <a:r>
              <a:rPr lang="en-US" altLang="en-US" sz="2000"/>
              <a:t>одного</a:t>
            </a:r>
            <a:r>
              <a:rPr lang="en-US" altLang="ru-RU" sz="2000"/>
              <a:t> </a:t>
            </a:r>
            <a:r>
              <a:rPr lang="en-US" altLang="en-US" sz="2000"/>
              <a:t>суппозитория</a:t>
            </a:r>
            <a:r>
              <a:rPr lang="en-US" altLang="ru-RU" sz="2000"/>
              <a:t> </a:t>
            </a:r>
            <a:r>
              <a:rPr lang="en-US" altLang="en-US" sz="2000"/>
              <a:t>для</a:t>
            </a:r>
            <a:r>
              <a:rPr lang="en-US" altLang="ru-RU" sz="2000"/>
              <a:t> </a:t>
            </a:r>
            <a:r>
              <a:rPr lang="en-US" altLang="en-US" sz="2000"/>
              <a:t>детей</a:t>
            </a:r>
            <a:r>
              <a:rPr lang="en-US" altLang="ru-RU" sz="2000"/>
              <a:t> </a:t>
            </a:r>
            <a:r>
              <a:rPr lang="en-US" altLang="en-US" sz="2000"/>
              <a:t>должна</a:t>
            </a:r>
            <a:r>
              <a:rPr lang="en-US" altLang="ru-RU" sz="2000"/>
              <a:t> </a:t>
            </a:r>
            <a:r>
              <a:rPr lang="en-US" altLang="en-US" sz="2000"/>
              <a:t>быть</a:t>
            </a:r>
            <a:r>
              <a:rPr lang="en-US" altLang="ru-RU" sz="2000"/>
              <a:t> </a:t>
            </a:r>
            <a:r>
              <a:rPr lang="en-US" altLang="en-US" sz="2000"/>
              <a:t>около</a:t>
            </a:r>
            <a:r>
              <a:rPr lang="en-US" altLang="ru-RU" sz="2000"/>
              <a:t> 1,0 </a:t>
            </a:r>
            <a:r>
              <a:rPr lang="en-US" altLang="en-US" sz="2000"/>
              <a:t>г</a:t>
            </a:r>
            <a:r>
              <a:rPr lang="en-US" altLang="ru-RU" sz="2000"/>
              <a:t>, </a:t>
            </a:r>
            <a:r>
              <a:rPr lang="en-US" altLang="en-US" sz="2000"/>
              <a:t>для</a:t>
            </a:r>
            <a:r>
              <a:rPr lang="en-US" altLang="ru-RU" sz="2000"/>
              <a:t> </a:t>
            </a:r>
            <a:r>
              <a:rPr lang="en-US" altLang="en-US" sz="2000"/>
              <a:t>взрослых</a:t>
            </a:r>
            <a:r>
              <a:rPr lang="en-US" altLang="ru-RU" sz="2000"/>
              <a:t> – </a:t>
            </a:r>
            <a:r>
              <a:rPr lang="en-US" altLang="en-US" sz="2000"/>
              <a:t>около</a:t>
            </a:r>
            <a:r>
              <a:rPr lang="en-US" altLang="ru-RU" sz="2000"/>
              <a:t> 2,0 </a:t>
            </a:r>
            <a:r>
              <a:rPr lang="en-US" altLang="en-US" sz="2000"/>
              <a:t>г</a:t>
            </a:r>
            <a:r>
              <a:rPr lang="en-US" altLang="ru-RU" sz="2000"/>
              <a:t>. </a:t>
            </a:r>
            <a:r>
              <a:rPr lang="en-US" altLang="en-US" sz="2000"/>
              <a:t>Допустимое</a:t>
            </a:r>
            <a:r>
              <a:rPr lang="en-US" altLang="ru-RU" sz="2000"/>
              <a:t> </a:t>
            </a:r>
            <a:r>
              <a:rPr lang="en-US" altLang="en-US" sz="2000"/>
              <a:t>отклонение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массе</a:t>
            </a:r>
            <a:r>
              <a:rPr lang="en-US" altLang="ru-RU" sz="2000"/>
              <a:t> </a:t>
            </a:r>
            <a:r>
              <a:rPr lang="en-US" altLang="en-US" sz="2000"/>
              <a:t>одного</a:t>
            </a:r>
            <a:r>
              <a:rPr lang="en-US" altLang="ru-RU" sz="2000"/>
              <a:t> </a:t>
            </a:r>
            <a:r>
              <a:rPr lang="en-US" altLang="en-US" sz="2000"/>
              <a:t>суппозитория</a:t>
            </a:r>
            <a:r>
              <a:rPr lang="en-US" altLang="ru-RU" sz="2000"/>
              <a:t> </a:t>
            </a:r>
            <a:r>
              <a:rPr lang="en-US" altLang="en-US" sz="2000"/>
              <a:t>от</a:t>
            </a:r>
            <a:r>
              <a:rPr lang="en-US" altLang="ru-RU" sz="2000"/>
              <a:t> </a:t>
            </a:r>
            <a:r>
              <a:rPr lang="en-US" altLang="en-US" sz="2000"/>
              <a:t>средней</a:t>
            </a:r>
            <a:r>
              <a:rPr lang="en-US" altLang="ru-RU" sz="2000"/>
              <a:t> </a:t>
            </a:r>
            <a:r>
              <a:rPr lang="en-US" altLang="en-US" sz="2000"/>
              <a:t>массы</a:t>
            </a:r>
            <a:r>
              <a:rPr lang="en-US" altLang="ru-RU" sz="2000"/>
              <a:t>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должно</a:t>
            </a:r>
            <a:r>
              <a:rPr lang="en-US" altLang="ru-RU" sz="2000"/>
              <a:t> </a:t>
            </a:r>
            <a:r>
              <a:rPr lang="en-US" altLang="en-US" sz="2000"/>
              <a:t>превышать</a:t>
            </a:r>
            <a:r>
              <a:rPr lang="en-US" altLang="ru-RU" sz="2000"/>
              <a:t> </a:t>
            </a:r>
            <a:r>
              <a:rPr lang="en-US" altLang="en-US" sz="2000"/>
              <a:t>±</a:t>
            </a:r>
            <a:r>
              <a:rPr lang="en-US" altLang="ru-RU" sz="2000"/>
              <a:t>5 % (</a:t>
            </a:r>
            <a:r>
              <a:rPr lang="en-US" altLang="en-US" sz="2000"/>
              <a:t>ОФС</a:t>
            </a:r>
            <a:r>
              <a:rPr lang="en-US" altLang="ru-RU" sz="2000"/>
              <a:t> </a:t>
            </a:r>
            <a:r>
              <a:rPr lang="" altLang="en-US" sz="2000"/>
              <a:t>«</a:t>
            </a:r>
            <a:r>
              <a:rPr lang="en-US" altLang="en-US" sz="2000"/>
              <a:t>Однородность</a:t>
            </a:r>
            <a:r>
              <a:rPr lang="en-US" altLang="ru-RU" sz="2000"/>
              <a:t> </a:t>
            </a:r>
            <a:r>
              <a:rPr lang="en-US" altLang="en-US" sz="2000"/>
              <a:t>массы</a:t>
            </a:r>
            <a:r>
              <a:rPr lang="en-US" altLang="ru-RU" sz="2000"/>
              <a:t> </a:t>
            </a:r>
            <a:r>
              <a:rPr lang="en-US" altLang="en-US" sz="2000"/>
              <a:t>дозированных</a:t>
            </a:r>
            <a:r>
              <a:rPr lang="en-US" altLang="ru-RU" sz="2000"/>
              <a:t> </a:t>
            </a:r>
            <a:r>
              <a:rPr lang="en-US" altLang="en-US" sz="2000"/>
              <a:t>лекарственных</a:t>
            </a:r>
            <a:r>
              <a:rPr lang="en-US" altLang="ru-RU" sz="2000"/>
              <a:t> </a:t>
            </a:r>
            <a:r>
              <a:rPr lang="en-US" altLang="en-US" sz="2000"/>
              <a:t>форм</a:t>
            </a:r>
            <a:r>
              <a:rPr lang="" altLang="en-US" sz="2000"/>
              <a:t>»</a:t>
            </a:r>
            <a:r>
              <a:rPr lang="en-US" altLang="ru-RU" sz="2000"/>
              <a:t>).</a:t>
            </a:r>
            <a:r>
              <a:rPr lang="en-US" altLang="en-US" sz="2000"/>
              <a:t>Активные</a:t>
            </a:r>
            <a:r>
              <a:rPr lang="en-US" altLang="ru-RU" sz="2000"/>
              <a:t> </a:t>
            </a:r>
            <a:r>
              <a:rPr lang="en-US" altLang="en-US" sz="2000"/>
              <a:t>компоненты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жидкой</a:t>
            </a:r>
            <a:r>
              <a:rPr lang="en-US" altLang="ru-RU" sz="2000"/>
              <a:t> </a:t>
            </a:r>
            <a:r>
              <a:rPr lang="en-US" altLang="en-US" sz="2000"/>
              <a:t>форме</a:t>
            </a:r>
            <a:r>
              <a:rPr lang="en-US" altLang="ru-RU" sz="2000"/>
              <a:t>,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содержащие</a:t>
            </a:r>
            <a:r>
              <a:rPr lang="en-US" altLang="ru-RU" sz="2000"/>
              <a:t> </a:t>
            </a:r>
            <a:r>
              <a:rPr lang="en-US" altLang="en-US" sz="2000"/>
              <a:t>летучих</a:t>
            </a:r>
            <a:r>
              <a:rPr lang="en-US" altLang="ru-RU" sz="2000"/>
              <a:t> </a:t>
            </a:r>
            <a:r>
              <a:rPr lang="en-US" altLang="en-US" sz="2000"/>
              <a:t>активных</a:t>
            </a:r>
            <a:r>
              <a:rPr lang="en-US" altLang="ru-RU" sz="2000"/>
              <a:t> </a:t>
            </a:r>
            <a:r>
              <a:rPr lang="en-US" altLang="en-US" sz="2000"/>
              <a:t>компонентов</a:t>
            </a:r>
            <a:r>
              <a:rPr lang="en-US" altLang="ru-RU" sz="2000"/>
              <a:t>, </a:t>
            </a:r>
            <a:r>
              <a:rPr lang="en-US" altLang="en-US" sz="2000"/>
              <a:t>перед</a:t>
            </a:r>
            <a:r>
              <a:rPr lang="en-US" altLang="ru-RU" sz="2000"/>
              <a:t> </a:t>
            </a:r>
            <a:r>
              <a:rPr lang="en-US" altLang="en-US" sz="2000"/>
              <a:t>смешиванием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основой</a:t>
            </a:r>
            <a:r>
              <a:rPr lang="en-US" altLang="ru-RU" sz="2000"/>
              <a:t> </a:t>
            </a:r>
            <a:r>
              <a:rPr lang="en-US" altLang="en-US" sz="2000"/>
              <a:t>могут</a:t>
            </a:r>
            <a:r>
              <a:rPr lang="en-US" altLang="ru-RU" sz="2000"/>
              <a:t> </a:t>
            </a:r>
            <a:r>
              <a:rPr lang="en-US" altLang="en-US" sz="2000"/>
              <a:t>быть</a:t>
            </a:r>
            <a:r>
              <a:rPr lang="en-US" altLang="ru-RU" sz="2000"/>
              <a:t> </a:t>
            </a:r>
            <a:r>
              <a:rPr lang="en-US" altLang="en-US" sz="2000"/>
              <a:t>сконцентрированы</a:t>
            </a:r>
            <a:r>
              <a:rPr lang="en-US" altLang="ru-RU" sz="2000"/>
              <a:t> </a:t>
            </a:r>
            <a:r>
              <a:rPr lang="en-US" altLang="en-US" sz="2000"/>
              <a:t>путём</a:t>
            </a:r>
            <a:r>
              <a:rPr lang="en-US" altLang="ru-RU" sz="2000"/>
              <a:t> </a:t>
            </a:r>
            <a:r>
              <a:rPr lang="en-US" altLang="en-US" sz="2000"/>
              <a:t>упаривания</a:t>
            </a:r>
            <a:r>
              <a:rPr lang="en-US" altLang="ru-RU" sz="2000"/>
              <a:t> </a:t>
            </a:r>
            <a:r>
              <a:rPr lang="en-US" altLang="en-US" sz="2000"/>
              <a:t>на</a:t>
            </a:r>
            <a:r>
              <a:rPr lang="en-US" altLang="ru-RU" sz="2000"/>
              <a:t> </a:t>
            </a:r>
            <a:r>
              <a:rPr lang="en-US" altLang="en-US" sz="2000"/>
              <a:t>роторном</a:t>
            </a:r>
            <a:r>
              <a:rPr lang="en-US" altLang="ru-RU" sz="2000"/>
              <a:t> </a:t>
            </a:r>
            <a:r>
              <a:rPr lang="en-US" altLang="en-US" sz="2000"/>
              <a:t>вакуумном</a:t>
            </a:r>
            <a:r>
              <a:rPr lang="en-US" altLang="ru-RU" sz="2000"/>
              <a:t> </a:t>
            </a:r>
            <a:r>
              <a:rPr lang="en-US" altLang="en-US" sz="2000"/>
              <a:t>испарителе</a:t>
            </a:r>
            <a:r>
              <a:rPr lang="en-US" altLang="ru-RU" sz="2000"/>
              <a:t>.</a:t>
            </a:r>
            <a:r>
              <a:rPr lang="en-US" altLang="en-US" sz="2000"/>
              <a:t>Термолабильные</a:t>
            </a:r>
            <a:r>
              <a:rPr lang="en-US" altLang="ru-RU" sz="2000"/>
              <a:t> </a:t>
            </a:r>
            <a:r>
              <a:rPr lang="en-US" altLang="en-US" sz="2000"/>
              <a:t>активные</a:t>
            </a:r>
            <a:r>
              <a:rPr lang="en-US" altLang="ru-RU" sz="2000"/>
              <a:t> </a:t>
            </a:r>
            <a:r>
              <a:rPr lang="en-US" altLang="en-US" sz="2000"/>
              <a:t>компоненты</a:t>
            </a:r>
            <a:r>
              <a:rPr lang="en-US" altLang="ru-RU" sz="2000"/>
              <a:t> </a:t>
            </a:r>
            <a:r>
              <a:rPr lang="en-US" altLang="en-US" sz="2000"/>
              <a:t>добавляют</a:t>
            </a:r>
            <a:r>
              <a:rPr lang="en-US" altLang="ru-RU" sz="2000"/>
              <a:t> </a:t>
            </a:r>
            <a:r>
              <a:rPr lang="en-US" altLang="en-US" sz="2000"/>
              <a:t>к</a:t>
            </a:r>
            <a:r>
              <a:rPr lang="en-US" altLang="ru-RU" sz="2000"/>
              <a:t> </a:t>
            </a:r>
            <a:r>
              <a:rPr lang="en-US" altLang="en-US" sz="2000"/>
              <a:t>основе</a:t>
            </a:r>
            <a:r>
              <a:rPr lang="en-US" altLang="ru-RU" sz="2000"/>
              <a:t> </a:t>
            </a:r>
            <a:r>
              <a:rPr lang="en-US" altLang="en-US" sz="2000"/>
              <a:t>непосредственно</a:t>
            </a:r>
            <a:r>
              <a:rPr lang="en-US" altLang="ru-RU" sz="2000"/>
              <a:t> </a:t>
            </a:r>
            <a:r>
              <a:rPr lang="en-US" altLang="en-US" sz="2000"/>
              <a:t>перед</a:t>
            </a:r>
            <a:r>
              <a:rPr lang="en-US" altLang="ru-RU" sz="2000"/>
              <a:t> </a:t>
            </a:r>
            <a:r>
              <a:rPr lang="en-US" altLang="en-US" sz="2000"/>
              <a:t>формированием</a:t>
            </a:r>
            <a:r>
              <a:rPr lang="en-US" altLang="ru-RU" sz="2000"/>
              <a:t> </a:t>
            </a:r>
            <a:r>
              <a:rPr lang="en-US" altLang="en-US" sz="2000"/>
              <a:t>суппозиториев</a:t>
            </a:r>
            <a:r>
              <a:rPr lang="en-US" altLang="ru-RU" sz="2000"/>
              <a:t>.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допускается</a:t>
            </a:r>
            <a:r>
              <a:rPr lang="en-US" altLang="ru-RU" sz="2000"/>
              <a:t> </a:t>
            </a:r>
            <a:r>
              <a:rPr lang="en-US" altLang="en-US" sz="2000"/>
              <a:t>добавление</a:t>
            </a:r>
            <a:r>
              <a:rPr lang="en-US" altLang="ru-RU" sz="2000"/>
              <a:t> </a:t>
            </a:r>
            <a:r>
              <a:rPr lang="en-US" altLang="en-US" sz="2000"/>
              <a:t>поверхностно</a:t>
            </a:r>
            <a:r>
              <a:rPr lang="en-US" altLang="ru-RU" sz="2000"/>
              <a:t>-</a:t>
            </a:r>
            <a:r>
              <a:rPr lang="en-US" altLang="en-US" sz="2000"/>
              <a:t>активных</a:t>
            </a:r>
            <a:r>
              <a:rPr lang="en-US" altLang="ru-RU" sz="2000"/>
              <a:t> </a:t>
            </a:r>
            <a:r>
              <a:rPr lang="en-US" altLang="en-US" sz="2000"/>
              <a:t>веществ</a:t>
            </a:r>
            <a:r>
              <a:rPr lang="en-US" altLang="ru-RU" sz="2000"/>
              <a:t>, </a:t>
            </a:r>
            <a:r>
              <a:rPr lang="en-US" altLang="en-US" sz="2000"/>
              <a:t>консервантов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красителей</a:t>
            </a:r>
            <a:r>
              <a:rPr lang="en-US" altLang="ru-RU" sz="2000"/>
              <a:t>.</a:t>
            </a:r>
            <a:endParaRPr lang="en-US" altLang="ru-RU" sz="2000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4"/>
          </p:nvPr>
        </p:nvSpPr>
        <p:spPr>
          <a:xfrm>
            <a:off x="7261225" y="290830"/>
            <a:ext cx="4658995" cy="6276975"/>
          </a:xfrm>
        </p:spPr>
        <p:txBody>
          <a:bodyPr>
            <a:normAutofit/>
          </a:bodyPr>
          <a:p>
            <a:r>
              <a:rPr lang="en-US" altLang="en-US" sz="1200"/>
              <a:t>Упаковка</a:t>
            </a:r>
            <a:endParaRPr lang="en-US" altLang="en-US" sz="1200"/>
          </a:p>
          <a:p>
            <a:r>
              <a:rPr lang="en-US" altLang="en-US" sz="1200"/>
              <a:t>Упаковка</a:t>
            </a:r>
            <a:r>
              <a:rPr lang="en-US" altLang="ru-RU" sz="1200"/>
              <a:t> </a:t>
            </a:r>
            <a:r>
              <a:rPr lang="en-US" altLang="en-US" sz="1200"/>
              <a:t>должна</a:t>
            </a:r>
            <a:r>
              <a:rPr lang="en-US" altLang="ru-RU" sz="1200"/>
              <a:t> </a:t>
            </a:r>
            <a:r>
              <a:rPr lang="en-US" altLang="en-US" sz="1200"/>
              <a:t>обеспечивать</a:t>
            </a:r>
            <a:r>
              <a:rPr lang="en-US" altLang="ru-RU" sz="1200"/>
              <a:t> </a:t>
            </a:r>
            <a:r>
              <a:rPr lang="en-US" altLang="en-US" sz="1200"/>
              <a:t>стабильность</a:t>
            </a:r>
            <a:r>
              <a:rPr lang="en-US" altLang="ru-RU" sz="1200"/>
              <a:t> </a:t>
            </a:r>
            <a:r>
              <a:rPr lang="en-US" altLang="en-US" sz="1200"/>
              <a:t>лекарственного</a:t>
            </a:r>
            <a:r>
              <a:rPr lang="en-US" altLang="ru-RU" sz="1200"/>
              <a:t> </a:t>
            </a:r>
            <a:r>
              <a:rPr lang="en-US" altLang="en-US" sz="1200"/>
              <a:t>препарата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течение</a:t>
            </a:r>
            <a:r>
              <a:rPr lang="en-US" altLang="ru-RU" sz="1200"/>
              <a:t> </a:t>
            </a:r>
            <a:r>
              <a:rPr lang="en-US" altLang="en-US" sz="1200"/>
              <a:t>установленного</a:t>
            </a:r>
            <a:r>
              <a:rPr lang="en-US" altLang="ru-RU" sz="1200"/>
              <a:t> </a:t>
            </a:r>
            <a:r>
              <a:rPr lang="en-US" altLang="en-US" sz="1200"/>
              <a:t>срока</a:t>
            </a:r>
            <a:r>
              <a:rPr lang="en-US" altLang="ru-RU" sz="1200"/>
              <a:t> </a:t>
            </a:r>
            <a:r>
              <a:rPr lang="en-US" altLang="en-US" sz="1200"/>
              <a:t>годности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соответствии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Лекарственные</a:t>
            </a:r>
            <a:r>
              <a:rPr lang="en-US" altLang="ru-RU" sz="1200"/>
              <a:t> </a:t>
            </a:r>
            <a:r>
              <a:rPr lang="en-US" altLang="en-US" sz="1200"/>
              <a:t>формы</a:t>
            </a:r>
            <a:r>
              <a:rPr lang="en-US" altLang="ru-RU" sz="1200"/>
              <a:t> </a:t>
            </a:r>
            <a:r>
              <a:rPr lang="en-US" altLang="en-US" sz="1200"/>
              <a:t>гомеопатических</a:t>
            </a:r>
            <a:r>
              <a:rPr lang="en-US" altLang="ru-RU" sz="1200"/>
              <a:t> </a:t>
            </a:r>
            <a:r>
              <a:rPr lang="en-US" altLang="en-US" sz="1200"/>
              <a:t>лекарственных</a:t>
            </a:r>
            <a:r>
              <a:rPr lang="en-US" altLang="ru-RU" sz="1200"/>
              <a:t> </a:t>
            </a:r>
            <a:r>
              <a:rPr lang="en-US" altLang="en-US" sz="1200"/>
              <a:t>препаратов</a:t>
            </a:r>
            <a:r>
              <a:rPr lang="" altLang="en-US" sz="1200"/>
              <a:t>»</a:t>
            </a:r>
            <a:r>
              <a:rPr lang="en-US" altLang="ru-RU" sz="1200"/>
              <a:t>.</a:t>
            </a:r>
            <a:endParaRPr lang="en-US" altLang="ru-RU" sz="1200"/>
          </a:p>
          <a:p>
            <a:r>
              <a:rPr lang="en-US" altLang="en-US" sz="1200"/>
              <a:t>Упаковка</a:t>
            </a:r>
            <a:r>
              <a:rPr lang="en-US" altLang="ru-RU" sz="1200"/>
              <a:t> </a:t>
            </a:r>
            <a:r>
              <a:rPr lang="en-US" altLang="en-US" sz="1200"/>
              <a:t>суппозиториев</a:t>
            </a:r>
            <a:r>
              <a:rPr lang="en-US" altLang="ru-RU" sz="1200"/>
              <a:t> </a:t>
            </a:r>
            <a:r>
              <a:rPr lang="en-US" altLang="en-US" sz="1200"/>
              <a:t>гомеопатических</a:t>
            </a:r>
            <a:r>
              <a:rPr lang="en-US" altLang="ru-RU" sz="1200"/>
              <a:t> </a:t>
            </a:r>
            <a:r>
              <a:rPr lang="en-US" altLang="en-US" sz="1200"/>
              <a:t>может</a:t>
            </a:r>
            <a:r>
              <a:rPr lang="en-US" altLang="ru-RU" sz="1200"/>
              <a:t> </a:t>
            </a:r>
            <a:r>
              <a:rPr lang="en-US" altLang="en-US" sz="1200"/>
              <a:t>быть</a:t>
            </a:r>
            <a:r>
              <a:rPr lang="en-US" altLang="ru-RU" sz="1200"/>
              <a:t> </a:t>
            </a:r>
            <a:r>
              <a:rPr lang="en-US" altLang="en-US" sz="1200"/>
              <a:t>однодозовой</a:t>
            </a:r>
            <a:r>
              <a:rPr lang="en-US" altLang="ru-RU" sz="1200"/>
              <a:t>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многодозовой</a:t>
            </a:r>
            <a:r>
              <a:rPr lang="en-US" altLang="ru-RU" sz="1200"/>
              <a:t>.</a:t>
            </a:r>
            <a:endParaRPr lang="en-US" altLang="ru-RU" sz="1200"/>
          </a:p>
          <a:p>
            <a:r>
              <a:rPr lang="en-US" altLang="en-US" sz="1200"/>
              <a:t>Маркировка</a:t>
            </a:r>
            <a:endParaRPr lang="en-US" altLang="en-US" sz="1200"/>
          </a:p>
          <a:p>
            <a:r>
              <a:rPr lang="en-US" altLang="en-US" sz="1200"/>
              <a:t>Требования</a:t>
            </a:r>
            <a:r>
              <a:rPr lang="en-US" altLang="ru-RU" sz="1200"/>
              <a:t>, </a:t>
            </a:r>
            <a:r>
              <a:rPr lang="en-US" altLang="en-US" sz="1200"/>
              <a:t>предъявляемые</a:t>
            </a:r>
            <a:r>
              <a:rPr lang="en-US" altLang="ru-RU" sz="1200"/>
              <a:t> </a:t>
            </a:r>
            <a:r>
              <a:rPr lang="en-US" altLang="en-US" sz="1200"/>
              <a:t>к</a:t>
            </a:r>
            <a:r>
              <a:rPr lang="en-US" altLang="ru-RU" sz="1200"/>
              <a:t> </a:t>
            </a:r>
            <a:r>
              <a:rPr lang="en-US" altLang="en-US" sz="1200"/>
              <a:t>маркировке</a:t>
            </a:r>
            <a:r>
              <a:rPr lang="en-US" altLang="ru-RU" sz="1200"/>
              <a:t>, </a:t>
            </a:r>
            <a:r>
              <a:rPr lang="en-US" altLang="en-US" sz="1200"/>
              <a:t>изложены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Лекарственные</a:t>
            </a:r>
            <a:r>
              <a:rPr lang="en-US" altLang="ru-RU" sz="1200"/>
              <a:t> </a:t>
            </a:r>
            <a:r>
              <a:rPr lang="en-US" altLang="en-US" sz="1200"/>
              <a:t>формы</a:t>
            </a:r>
            <a:r>
              <a:rPr lang="en-US" altLang="ru-RU" sz="1200"/>
              <a:t> </a:t>
            </a:r>
            <a:r>
              <a:rPr lang="en-US" altLang="en-US" sz="1200"/>
              <a:t>гомеопатических</a:t>
            </a:r>
            <a:r>
              <a:rPr lang="en-US" altLang="ru-RU" sz="1200"/>
              <a:t> </a:t>
            </a:r>
            <a:r>
              <a:rPr lang="en-US" altLang="en-US" sz="1200"/>
              <a:t>лекарственных</a:t>
            </a:r>
            <a:r>
              <a:rPr lang="en-US" altLang="ru-RU" sz="1200"/>
              <a:t> </a:t>
            </a:r>
            <a:r>
              <a:rPr lang="en-US" altLang="en-US" sz="1200"/>
              <a:t>препаратов</a:t>
            </a:r>
            <a:r>
              <a:rPr lang="" altLang="en-US" sz="1200"/>
              <a:t>»</a:t>
            </a:r>
            <a:r>
              <a:rPr lang="en-US" altLang="ru-RU" sz="1200"/>
              <a:t>.</a:t>
            </a:r>
            <a:endParaRPr lang="en-US" altLang="ru-RU" sz="1200"/>
          </a:p>
          <a:p>
            <a:r>
              <a:rPr lang="en-US" altLang="en-US" sz="1200"/>
              <a:t>Хранение</a:t>
            </a:r>
            <a:endParaRPr lang="en-US" altLang="en-US" sz="1200"/>
          </a:p>
          <a:p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соответствии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требованиями</a:t>
            </a:r>
            <a:r>
              <a:rPr lang="en-US" altLang="ru-RU" sz="1200"/>
              <a:t> 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Хранение</a:t>
            </a:r>
            <a:r>
              <a:rPr lang="en-US" altLang="ru-RU" sz="1200"/>
              <a:t> </a:t>
            </a:r>
            <a:r>
              <a:rPr lang="en-US" altLang="en-US" sz="1200"/>
              <a:t>лекарственных</a:t>
            </a:r>
            <a:r>
              <a:rPr lang="en-US" altLang="ru-RU" sz="1200"/>
              <a:t> </a:t>
            </a:r>
            <a:r>
              <a:rPr lang="en-US" altLang="en-US" sz="1200"/>
              <a:t>средств</a:t>
            </a:r>
            <a:r>
              <a:rPr lang="" altLang="en-US" sz="1200"/>
              <a:t>»</a:t>
            </a:r>
            <a:r>
              <a:rPr lang="en-US" altLang="ru-RU" sz="1200"/>
              <a:t>.</a:t>
            </a:r>
            <a:endParaRPr lang="en-US" altLang="ru-RU" sz="1200"/>
          </a:p>
          <a:p>
            <a:r>
              <a:rPr lang="en-US" altLang="en-US" sz="1200"/>
              <a:t>При</a:t>
            </a:r>
            <a:r>
              <a:rPr lang="en-US" altLang="ru-RU" sz="1200"/>
              <a:t> </a:t>
            </a:r>
            <a:r>
              <a:rPr lang="en-US" altLang="en-US" sz="1200"/>
              <a:t>температуре</a:t>
            </a:r>
            <a:r>
              <a:rPr lang="en-US" altLang="ru-RU" sz="1200"/>
              <a:t> </a:t>
            </a:r>
            <a:r>
              <a:rPr lang="en-US" altLang="en-US" sz="1200"/>
              <a:t>от</a:t>
            </a:r>
            <a:r>
              <a:rPr lang="en-US" altLang="ru-RU" sz="1200"/>
              <a:t> 8 </a:t>
            </a:r>
            <a:r>
              <a:rPr lang="en-US" altLang="en-US" sz="1200"/>
              <a:t>до</a:t>
            </a:r>
            <a:r>
              <a:rPr lang="en-US" altLang="ru-RU" sz="1200"/>
              <a:t> 15 </a:t>
            </a:r>
            <a:r>
              <a:rPr lang="" altLang="en-US" sz="1200"/>
              <a:t>°</a:t>
            </a:r>
            <a:r>
              <a:rPr lang="en-US" altLang="en-US" sz="1200"/>
              <a:t>С</a:t>
            </a:r>
            <a:r>
              <a:rPr lang="en-US" altLang="ru-RU" sz="1200"/>
              <a:t>, </a:t>
            </a:r>
            <a:r>
              <a:rPr lang="en-US" altLang="en-US" sz="1200"/>
              <a:t>если</a:t>
            </a:r>
            <a:r>
              <a:rPr lang="en-US" altLang="ru-RU" sz="1200"/>
              <a:t> </a:t>
            </a:r>
            <a:r>
              <a:rPr lang="en-US" altLang="en-US" sz="1200"/>
              <a:t>не</a:t>
            </a:r>
            <a:r>
              <a:rPr lang="en-US" altLang="ru-RU" sz="1200"/>
              <a:t> </a:t>
            </a:r>
            <a:r>
              <a:rPr lang="en-US" altLang="en-US" sz="1200"/>
              <a:t>указано</a:t>
            </a:r>
            <a:r>
              <a:rPr lang="en-US" altLang="ru-RU" sz="1200"/>
              <a:t> </a:t>
            </a:r>
            <a:r>
              <a:rPr lang="en-US" altLang="en-US" sz="1200"/>
              <a:t>иначе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фармакопейной</a:t>
            </a:r>
            <a:r>
              <a:rPr lang="en-US" altLang="ru-RU" sz="1200"/>
              <a:t> </a:t>
            </a:r>
            <a:r>
              <a:rPr lang="en-US" altLang="en-US" sz="1200"/>
              <a:t>статье</a:t>
            </a:r>
            <a:r>
              <a:rPr lang="en-US" altLang="ru-RU" sz="1200"/>
              <a:t>.</a:t>
            </a:r>
            <a:endParaRPr lang="en-US" altLang="ru-RU" sz="1200"/>
          </a:p>
          <a:p>
            <a:endParaRPr lang="en-US" altLang="ru-RU" sz="1200"/>
          </a:p>
          <a:p>
            <a:endParaRPr lang="en-US" altLang="ru-RU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ТАБЛЕТКИ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300" y="290195"/>
            <a:ext cx="9460230" cy="1757045"/>
          </a:xfrm>
        </p:spPr>
        <p:txBody>
          <a:bodyPr>
            <a:noAutofit/>
          </a:bodyPr>
          <a:p>
            <a:r>
              <a:rPr lang="en-US" altLang="en-US" sz="1200">
                <a:solidFill>
                  <a:schemeClr val="tx1"/>
                </a:solidFill>
              </a:rPr>
              <a:t>Таблетки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гомеопатические</a:t>
            </a:r>
            <a:r>
              <a:rPr lang="en-US" altLang="ru-RU" sz="1200">
                <a:solidFill>
                  <a:schemeClr val="tx1"/>
                </a:solidFill>
              </a:rPr>
              <a:t> − </a:t>
            </a:r>
            <a:r>
              <a:rPr lang="en-US" altLang="en-US" sz="1200">
                <a:solidFill>
                  <a:schemeClr val="tx1"/>
                </a:solidFill>
              </a:rPr>
              <a:t>твёрдая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дозированная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лекарственная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форма</a:t>
            </a:r>
            <a:r>
              <a:rPr lang="en-US" altLang="ru-RU" sz="1200">
                <a:solidFill>
                  <a:schemeClr val="tx1"/>
                </a:solidFill>
              </a:rPr>
              <a:t>, </a:t>
            </a:r>
            <a:r>
              <a:rPr lang="en-US" altLang="en-US" sz="1200">
                <a:solidFill>
                  <a:schemeClr val="tx1"/>
                </a:solidFill>
              </a:rPr>
              <a:t>получаемая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путём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прессования</a:t>
            </a:r>
            <a:r>
              <a:rPr lang="en-US" altLang="ru-RU" sz="1200">
                <a:solidFill>
                  <a:schemeClr val="tx1"/>
                </a:solidFill>
              </a:rPr>
              <a:t>, </a:t>
            </a:r>
            <a:r>
              <a:rPr lang="en-US" altLang="en-US" sz="1200">
                <a:solidFill>
                  <a:schemeClr val="tx1"/>
                </a:solidFill>
              </a:rPr>
              <a:t>состоящая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из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одного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или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нескольких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активных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компонентов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вспомогательных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веществ</a:t>
            </a:r>
            <a:r>
              <a:rPr lang="en-US" altLang="ru-RU" sz="1200">
                <a:solidFill>
                  <a:schemeClr val="tx1"/>
                </a:solidFill>
              </a:rPr>
              <a:t>.</a:t>
            </a:r>
            <a:r>
              <a:rPr lang="en-US" altLang="en-US" sz="1200">
                <a:solidFill>
                  <a:schemeClr val="tx1"/>
                </a:solidFill>
              </a:rPr>
              <a:t>В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зависимости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от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способа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применения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различают</a:t>
            </a:r>
            <a:r>
              <a:rPr lang="en-US" altLang="ru-RU" sz="1200">
                <a:solidFill>
                  <a:schemeClr val="tx1"/>
                </a:solidFill>
              </a:rPr>
              <a:t>:</a:t>
            </a:r>
            <a:endParaRPr lang="en-US" altLang="ru-RU" sz="1200">
              <a:solidFill>
                <a:schemeClr val="tx1"/>
              </a:solidFill>
            </a:endParaRPr>
          </a:p>
          <a:p>
            <a:r>
              <a:rPr lang="en-US" altLang="ru-RU" sz="1200">
                <a:solidFill>
                  <a:schemeClr val="tx1"/>
                </a:solidFill>
              </a:rPr>
              <a:t>- </a:t>
            </a:r>
            <a:r>
              <a:rPr lang="en-US" altLang="en-US" sz="1200">
                <a:solidFill>
                  <a:schemeClr val="tx1"/>
                </a:solidFill>
              </a:rPr>
              <a:t>таблетки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гомеопатические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endParaRPr lang="en-US" altLang="ru-RU" sz="1200">
              <a:solidFill>
                <a:schemeClr val="tx1"/>
              </a:solidFill>
            </a:endParaRPr>
          </a:p>
          <a:p>
            <a:r>
              <a:rPr lang="en-US" altLang="ru-RU" sz="1200">
                <a:solidFill>
                  <a:schemeClr val="tx1"/>
                </a:solidFill>
              </a:rPr>
              <a:t>− </a:t>
            </a:r>
            <a:r>
              <a:rPr lang="en-US" altLang="en-US" sz="1200">
                <a:solidFill>
                  <a:schemeClr val="tx1"/>
                </a:solidFill>
              </a:rPr>
              <a:t>таблетки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гомеопатические</a:t>
            </a:r>
            <a:r>
              <a:rPr lang="en-US" altLang="ru-RU" sz="1200">
                <a:solidFill>
                  <a:schemeClr val="tx1"/>
                </a:solidFill>
              </a:rPr>
              <a:t>, </a:t>
            </a:r>
            <a:r>
              <a:rPr lang="en-US" altLang="en-US" sz="1200">
                <a:solidFill>
                  <a:schemeClr val="tx1"/>
                </a:solidFill>
              </a:rPr>
              <a:t>предназначенные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для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приёма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внутрь</a:t>
            </a:r>
            <a:r>
              <a:rPr lang="en-US" altLang="ru-RU" sz="1200">
                <a:solidFill>
                  <a:schemeClr val="tx1"/>
                </a:solidFill>
              </a:rPr>
              <a:t>;</a:t>
            </a:r>
            <a:endParaRPr lang="en-US" altLang="ru-RU" sz="1200">
              <a:solidFill>
                <a:schemeClr val="tx1"/>
              </a:solidFill>
            </a:endParaRPr>
          </a:p>
          <a:p>
            <a:r>
              <a:rPr lang="en-US" altLang="ru-RU" sz="1200">
                <a:solidFill>
                  <a:schemeClr val="tx1"/>
                </a:solidFill>
              </a:rPr>
              <a:t>- </a:t>
            </a:r>
            <a:r>
              <a:rPr lang="en-US" altLang="en-US" sz="1200">
                <a:solidFill>
                  <a:schemeClr val="tx1"/>
                </a:solidFill>
              </a:rPr>
              <a:t>таблетки</a:t>
            </a:r>
            <a:r>
              <a:rPr lang="en-US" altLang="ru-RU" sz="1200">
                <a:solidFill>
                  <a:schemeClr val="tx1"/>
                </a:solidFill>
              </a:rPr>
              <a:t>, </a:t>
            </a:r>
            <a:r>
              <a:rPr lang="en-US" altLang="en-US" sz="1200">
                <a:solidFill>
                  <a:schemeClr val="tx1"/>
                </a:solidFill>
              </a:rPr>
              <a:t>диспергируемые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в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полости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рта</a:t>
            </a:r>
            <a:r>
              <a:rPr lang="en-US" altLang="ru-RU" sz="1200">
                <a:solidFill>
                  <a:schemeClr val="tx1"/>
                </a:solidFill>
              </a:rPr>
              <a:t>, </a:t>
            </a:r>
            <a:r>
              <a:rPr lang="en-US" altLang="en-US" sz="1200">
                <a:solidFill>
                  <a:schemeClr val="tx1"/>
                </a:solidFill>
              </a:rPr>
              <a:t>гомеопатические</a:t>
            </a:r>
            <a:r>
              <a:rPr lang="en-US" altLang="ru-RU" sz="1200">
                <a:solidFill>
                  <a:schemeClr val="tx1"/>
                </a:solidFill>
              </a:rPr>
              <a:t> – </a:t>
            </a:r>
            <a:r>
              <a:rPr lang="en-US" altLang="en-US" sz="1200">
                <a:solidFill>
                  <a:schemeClr val="tx1"/>
                </a:solidFill>
              </a:rPr>
              <a:t>таблетки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гомеопатические</a:t>
            </a:r>
            <a:r>
              <a:rPr lang="en-US" altLang="ru-RU" sz="1200">
                <a:solidFill>
                  <a:schemeClr val="tx1"/>
                </a:solidFill>
              </a:rPr>
              <a:t>, </a:t>
            </a:r>
            <a:r>
              <a:rPr lang="en-US" altLang="en-US" sz="1200">
                <a:solidFill>
                  <a:schemeClr val="tx1"/>
                </a:solidFill>
              </a:rPr>
              <a:t>которые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помещают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в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полость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рта</a:t>
            </a:r>
            <a:r>
              <a:rPr lang="en-US" altLang="ru-RU" sz="1200">
                <a:solidFill>
                  <a:schemeClr val="tx1"/>
                </a:solidFill>
              </a:rPr>
              <a:t>, </a:t>
            </a:r>
            <a:r>
              <a:rPr lang="en-US" altLang="en-US" sz="1200">
                <a:solidFill>
                  <a:schemeClr val="tx1"/>
                </a:solidFill>
              </a:rPr>
              <a:t>где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они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диспергируются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до</a:t>
            </a:r>
            <a:r>
              <a:rPr lang="en-US" altLang="ru-RU" sz="1200">
                <a:solidFill>
                  <a:schemeClr val="tx1"/>
                </a:solidFill>
              </a:rPr>
              <a:t> </a:t>
            </a:r>
            <a:r>
              <a:rPr lang="en-US" altLang="en-US" sz="1200">
                <a:solidFill>
                  <a:schemeClr val="tx1"/>
                </a:solidFill>
              </a:rPr>
              <a:t>проглатывания</a:t>
            </a:r>
            <a:r>
              <a:rPr lang="en-US" altLang="ru-RU" sz="1200">
                <a:solidFill>
                  <a:schemeClr val="tx1"/>
                </a:solidFill>
              </a:rPr>
              <a:t>.</a:t>
            </a:r>
            <a:endParaRPr lang="en-US" altLang="ru-RU" sz="1200">
              <a:solidFill>
                <a:schemeClr val="tx1"/>
              </a:solidFill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526665" y="2047875"/>
            <a:ext cx="9460230" cy="45186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 altLang="en-US" sz="1200"/>
          </a:p>
          <a:p>
            <a:r>
              <a:rPr lang="en-US" altLang="en-US" sz="1200"/>
              <a:t>Особенности</a:t>
            </a:r>
            <a:r>
              <a:rPr lang="en-US" altLang="ru-RU" sz="1200"/>
              <a:t> </a:t>
            </a:r>
            <a:r>
              <a:rPr lang="en-US" altLang="en-US" sz="1200"/>
              <a:t>технологии</a:t>
            </a:r>
            <a:endParaRPr lang="en-US" altLang="en-US" sz="1200"/>
          </a:p>
          <a:p>
            <a:endParaRPr lang="en-US" altLang="ru-RU" sz="1200"/>
          </a:p>
          <a:p>
            <a:r>
              <a:rPr lang="en-US" altLang="en-US" sz="1200"/>
              <a:t>Таблетки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en-US" altLang="ru-RU" sz="1200"/>
              <a:t> </a:t>
            </a:r>
            <a:r>
              <a:rPr lang="en-US" altLang="en-US" sz="1200"/>
              <a:t>могут</a:t>
            </a:r>
            <a:r>
              <a:rPr lang="en-US" altLang="ru-RU" sz="1200"/>
              <a:t> </a:t>
            </a:r>
            <a:r>
              <a:rPr lang="en-US" altLang="en-US" sz="1200"/>
              <a:t>быть</a:t>
            </a:r>
            <a:r>
              <a:rPr lang="en-US" altLang="ru-RU" sz="1200"/>
              <a:t> </a:t>
            </a:r>
            <a:r>
              <a:rPr lang="en-US" altLang="en-US" sz="1200"/>
              <a:t>получены</a:t>
            </a:r>
            <a:r>
              <a:rPr lang="en-US" altLang="ru-RU" sz="1200"/>
              <a:t> </a:t>
            </a:r>
            <a:r>
              <a:rPr lang="en-US" altLang="en-US" sz="1200"/>
              <a:t>прессованием</a:t>
            </a:r>
            <a:r>
              <a:rPr lang="en-US" altLang="ru-RU" sz="1200"/>
              <a:t> </a:t>
            </a:r>
            <a:r>
              <a:rPr lang="en-US" altLang="en-US" sz="1200"/>
              <a:t>одного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более</a:t>
            </a:r>
            <a:r>
              <a:rPr lang="en-US" altLang="ru-RU" sz="1200"/>
              <a:t> </a:t>
            </a:r>
            <a:r>
              <a:rPr lang="en-US" altLang="en-US" sz="1200"/>
              <a:t>активных</a:t>
            </a:r>
            <a:r>
              <a:rPr lang="en-US" altLang="ru-RU" sz="1200"/>
              <a:t> </a:t>
            </a:r>
            <a:r>
              <a:rPr lang="en-US" altLang="en-US" sz="1200"/>
              <a:t>компонентов</a:t>
            </a:r>
            <a:r>
              <a:rPr lang="en-US" altLang="ru-RU" sz="1200"/>
              <a:t> </a:t>
            </a:r>
            <a:r>
              <a:rPr lang="en-US" altLang="en-US" sz="1200"/>
              <a:t>со</a:t>
            </a:r>
            <a:r>
              <a:rPr lang="en-US" altLang="ru-RU" sz="1200"/>
              <a:t> </a:t>
            </a:r>
            <a:r>
              <a:rPr lang="en-US" altLang="en-US" sz="1200"/>
              <a:t>вспомогательными</a:t>
            </a:r>
            <a:r>
              <a:rPr lang="en-US" altLang="ru-RU" sz="1200"/>
              <a:t> </a:t>
            </a:r>
            <a:r>
              <a:rPr lang="en-US" altLang="en-US" sz="1200"/>
              <a:t>веществами</a:t>
            </a:r>
            <a:r>
              <a:rPr lang="en-US" altLang="ru-RU" sz="1200"/>
              <a:t> (</a:t>
            </a:r>
            <a:r>
              <a:rPr lang="en-US" altLang="en-US" sz="1200"/>
              <a:t>способ</a:t>
            </a:r>
            <a:r>
              <a:rPr lang="en-US" altLang="ru-RU" sz="1200"/>
              <a:t> 1)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насыщением</a:t>
            </a:r>
            <a:r>
              <a:rPr lang="en-US" altLang="ru-RU" sz="1200"/>
              <a:t> </a:t>
            </a:r>
            <a:r>
              <a:rPr lang="en-US" altLang="en-US" sz="1200"/>
              <a:t>таблеток</a:t>
            </a:r>
            <a:r>
              <a:rPr lang="en-US" altLang="ru-RU" sz="1200"/>
              <a:t>, </a:t>
            </a:r>
            <a:r>
              <a:rPr lang="en-US" altLang="en-US" sz="1200"/>
              <a:t>полученных</a:t>
            </a:r>
            <a:r>
              <a:rPr lang="en-US" altLang="ru-RU" sz="1200"/>
              <a:t> </a:t>
            </a:r>
            <a:r>
              <a:rPr lang="en-US" altLang="en-US" sz="1200"/>
              <a:t>путём</a:t>
            </a:r>
            <a:r>
              <a:rPr lang="en-US" altLang="ru-RU" sz="1200"/>
              <a:t> </a:t>
            </a:r>
            <a:r>
              <a:rPr lang="en-US" altLang="en-US" sz="1200"/>
              <a:t>предварительного</a:t>
            </a:r>
            <a:r>
              <a:rPr lang="en-US" altLang="ru-RU" sz="1200"/>
              <a:t> </a:t>
            </a:r>
            <a:r>
              <a:rPr lang="en-US" altLang="en-US" sz="1200"/>
              <a:t>прессования</a:t>
            </a:r>
            <a:r>
              <a:rPr lang="en-US" altLang="ru-RU" sz="1200"/>
              <a:t>, </a:t>
            </a:r>
            <a:r>
              <a:rPr lang="en-US" altLang="en-US" sz="1200"/>
              <a:t>разведениями</a:t>
            </a:r>
            <a:r>
              <a:rPr lang="en-US" altLang="ru-RU" sz="1200"/>
              <a:t> </a:t>
            </a:r>
            <a:r>
              <a:rPr lang="en-US" altLang="en-US" sz="1200"/>
              <a:t>одного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нескольких</a:t>
            </a:r>
            <a:r>
              <a:rPr lang="en-US" altLang="ru-RU" sz="1200"/>
              <a:t> </a:t>
            </a:r>
            <a:r>
              <a:rPr lang="en-US" altLang="en-US" sz="1200"/>
              <a:t>активных</a:t>
            </a:r>
            <a:r>
              <a:rPr lang="en-US" altLang="ru-RU" sz="1200"/>
              <a:t> </a:t>
            </a:r>
            <a:r>
              <a:rPr lang="en-US" altLang="en-US" sz="1200"/>
              <a:t>компонентов</a:t>
            </a:r>
            <a:r>
              <a:rPr lang="en-US" altLang="ru-RU" sz="1200"/>
              <a:t> (</a:t>
            </a:r>
            <a:r>
              <a:rPr lang="en-US" altLang="en-US" sz="1200"/>
              <a:t>способ</a:t>
            </a:r>
            <a:r>
              <a:rPr lang="en-US" altLang="ru-RU" sz="1200"/>
              <a:t> 2).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Способ</a:t>
            </a:r>
            <a:r>
              <a:rPr lang="en-US" altLang="ru-RU" sz="1200"/>
              <a:t> 1. </a:t>
            </a:r>
            <a:r>
              <a:rPr lang="en-US" altLang="en-US" sz="1200"/>
              <a:t>Таблетки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en-US" altLang="ru-RU" sz="1200"/>
              <a:t> </a:t>
            </a:r>
            <a:r>
              <a:rPr lang="en-US" altLang="en-US" sz="1200"/>
              <a:t>получают</a:t>
            </a:r>
            <a:r>
              <a:rPr lang="en-US" altLang="ru-RU" sz="1200"/>
              <a:t> </a:t>
            </a:r>
            <a:r>
              <a:rPr lang="en-US" altLang="en-US" sz="1200"/>
              <a:t>прессованием</a:t>
            </a:r>
            <a:r>
              <a:rPr lang="en-US" altLang="ru-RU" sz="1200"/>
              <a:t> </a:t>
            </a:r>
            <a:r>
              <a:rPr lang="en-US" altLang="en-US" sz="1200"/>
              <a:t>тритураций</a:t>
            </a:r>
            <a:r>
              <a:rPr lang="en-US" altLang="ru-RU" sz="1200"/>
              <a:t> </a:t>
            </a:r>
            <a:r>
              <a:rPr lang="en-US" altLang="en-US" sz="1200"/>
              <a:t>гомеопатических</a:t>
            </a:r>
            <a:r>
              <a:rPr lang="en-US" altLang="ru-RU" sz="1200"/>
              <a:t>, </a:t>
            </a:r>
            <a:r>
              <a:rPr lang="en-US" altLang="en-US" sz="1200"/>
              <a:t>отвечающих</a:t>
            </a:r>
            <a:r>
              <a:rPr lang="en-US" altLang="ru-RU" sz="1200"/>
              <a:t> </a:t>
            </a:r>
            <a:r>
              <a:rPr lang="en-US" altLang="en-US" sz="1200"/>
              <a:t>требованиям</a:t>
            </a:r>
            <a:r>
              <a:rPr lang="en-US" altLang="ru-RU" sz="1200"/>
              <a:t> 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" altLang="en-US" sz="1200"/>
              <a:t>»</a:t>
            </a:r>
            <a:r>
              <a:rPr lang="en-US" altLang="ru-RU" sz="1200"/>
              <a:t>, </a:t>
            </a:r>
            <a:r>
              <a:rPr lang="en-US" altLang="en-US" sz="1200"/>
              <a:t>со</a:t>
            </a:r>
            <a:r>
              <a:rPr lang="en-US" altLang="ru-RU" sz="1200"/>
              <a:t> </a:t>
            </a:r>
            <a:r>
              <a:rPr lang="en-US" altLang="en-US" sz="1200"/>
              <a:t>вспомогательными</a:t>
            </a:r>
            <a:r>
              <a:rPr lang="en-US" altLang="ru-RU" sz="1200"/>
              <a:t> </a:t>
            </a:r>
            <a:r>
              <a:rPr lang="en-US" altLang="en-US" sz="1200"/>
              <a:t>веществами</a:t>
            </a:r>
            <a:r>
              <a:rPr lang="en-US" altLang="ru-RU" sz="1200"/>
              <a:t> </a:t>
            </a:r>
            <a:r>
              <a:rPr lang="en-US" altLang="en-US" sz="1200"/>
              <a:t>по</a:t>
            </a:r>
            <a:r>
              <a:rPr lang="en-US" altLang="ru-RU" sz="1200"/>
              <a:t> </a:t>
            </a:r>
            <a:r>
              <a:rPr lang="en-US" altLang="en-US" sz="1200"/>
              <a:t>технологиям</a:t>
            </a:r>
            <a:r>
              <a:rPr lang="en-US" altLang="ru-RU" sz="1200"/>
              <a:t>, </a:t>
            </a:r>
            <a:r>
              <a:rPr lang="en-US" altLang="en-US" sz="1200"/>
              <a:t>общепринятым</a:t>
            </a:r>
            <a:r>
              <a:rPr lang="en-US" altLang="ru-RU" sz="1200"/>
              <a:t> </a:t>
            </a:r>
            <a:r>
              <a:rPr lang="en-US" altLang="en-US" sz="1200"/>
              <a:t>при</a:t>
            </a:r>
            <a:r>
              <a:rPr lang="en-US" altLang="ru-RU" sz="1200"/>
              <a:t> </a:t>
            </a:r>
            <a:r>
              <a:rPr lang="en-US" altLang="en-US" sz="1200"/>
              <a:t>производстве</a:t>
            </a:r>
            <a:r>
              <a:rPr lang="en-US" altLang="ru-RU" sz="1200"/>
              <a:t> </a:t>
            </a:r>
            <a:r>
              <a:rPr lang="en-US" altLang="en-US" sz="1200"/>
              <a:t>таблеток</a:t>
            </a:r>
            <a:r>
              <a:rPr lang="en-US" altLang="ru-RU" sz="1200"/>
              <a:t>. </a:t>
            </a:r>
            <a:r>
              <a:rPr lang="en-US" altLang="en-US" sz="1200"/>
              <a:t>Если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процессе</a:t>
            </a:r>
            <a:r>
              <a:rPr lang="en-US" altLang="ru-RU" sz="1200"/>
              <a:t> </a:t>
            </a:r>
            <a:r>
              <a:rPr lang="en-US" altLang="en-US" sz="1200"/>
              <a:t>производства</a:t>
            </a:r>
            <a:r>
              <a:rPr lang="en-US" altLang="ru-RU" sz="1200"/>
              <a:t> </a:t>
            </a:r>
            <a:r>
              <a:rPr lang="en-US" altLang="en-US" sz="1200"/>
              <a:t>необходимо</a:t>
            </a:r>
            <a:r>
              <a:rPr lang="en-US" altLang="ru-RU" sz="1200"/>
              <a:t> </a:t>
            </a:r>
            <a:r>
              <a:rPr lang="en-US" altLang="en-US" sz="1200"/>
              <a:t>гранулирование</a:t>
            </a:r>
            <a:r>
              <a:rPr lang="en-US" altLang="ru-RU" sz="1200"/>
              <a:t>, </a:t>
            </a:r>
            <a:r>
              <a:rPr lang="en-US" altLang="en-US" sz="1200"/>
              <a:t>то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качестве</a:t>
            </a:r>
            <a:r>
              <a:rPr lang="en-US" altLang="ru-RU" sz="1200"/>
              <a:t> </a:t>
            </a:r>
            <a:r>
              <a:rPr lang="en-US" altLang="en-US" sz="1200"/>
              <a:t>гранулирующей</a:t>
            </a:r>
            <a:r>
              <a:rPr lang="en-US" altLang="ru-RU" sz="1200"/>
              <a:t> </a:t>
            </a:r>
            <a:r>
              <a:rPr lang="en-US" altLang="en-US" sz="1200"/>
              <a:t>жидкости</a:t>
            </a:r>
            <a:r>
              <a:rPr lang="en-US" altLang="ru-RU" sz="1200"/>
              <a:t> </a:t>
            </a:r>
            <a:r>
              <a:rPr lang="en-US" altLang="en-US" sz="1200"/>
              <a:t>используют</a:t>
            </a:r>
            <a:r>
              <a:rPr lang="en-US" altLang="ru-RU" sz="1200"/>
              <a:t> </a:t>
            </a:r>
            <a:r>
              <a:rPr lang="en-US" altLang="en-US" sz="1200"/>
              <a:t>воду</a:t>
            </a:r>
            <a:r>
              <a:rPr lang="en-US" altLang="ru-RU" sz="1200"/>
              <a:t>, </a:t>
            </a:r>
            <a:r>
              <a:rPr lang="en-US" altLang="en-US" sz="1200"/>
              <a:t>а</a:t>
            </a:r>
            <a:r>
              <a:rPr lang="en-US" altLang="ru-RU" sz="1200"/>
              <a:t> </a:t>
            </a:r>
            <a:r>
              <a:rPr lang="en-US" altLang="en-US" sz="1200"/>
              <a:t>также</a:t>
            </a:r>
            <a:r>
              <a:rPr lang="en-US" altLang="ru-RU" sz="1200"/>
              <a:t> </a:t>
            </a:r>
            <a:r>
              <a:rPr lang="en-US" altLang="en-US" sz="1200"/>
              <a:t>спирт</a:t>
            </a:r>
            <a:r>
              <a:rPr lang="en-US" altLang="ru-RU" sz="1200"/>
              <a:t> </a:t>
            </a:r>
            <a:r>
              <a:rPr lang="en-US" altLang="en-US" sz="1200"/>
              <a:t>предписанной</a:t>
            </a:r>
            <a:r>
              <a:rPr lang="en-US" altLang="ru-RU" sz="1200"/>
              <a:t> </a:t>
            </a:r>
            <a:r>
              <a:rPr lang="en-US" altLang="en-US" sz="1200"/>
              <a:t>концентрации</a:t>
            </a:r>
            <a:r>
              <a:rPr lang="en-US" altLang="ru-RU" sz="1200"/>
              <a:t>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качестве</a:t>
            </a:r>
            <a:r>
              <a:rPr lang="en-US" altLang="ru-RU" sz="1200"/>
              <a:t> </a:t>
            </a:r>
            <a:r>
              <a:rPr lang="en-US" altLang="en-US" sz="1200"/>
              <a:t>вспомогательных</a:t>
            </a:r>
            <a:r>
              <a:rPr lang="en-US" altLang="ru-RU" sz="1200"/>
              <a:t> </a:t>
            </a:r>
            <a:r>
              <a:rPr lang="en-US" altLang="en-US" sz="1200"/>
              <a:t>веществ</a:t>
            </a:r>
            <a:r>
              <a:rPr lang="en-US" altLang="ru-RU" sz="1200"/>
              <a:t> </a:t>
            </a:r>
            <a:r>
              <a:rPr lang="en-US" altLang="en-US" sz="1200"/>
              <a:t>используют</a:t>
            </a:r>
            <a:r>
              <a:rPr lang="en-US" altLang="ru-RU" sz="1200"/>
              <a:t> </a:t>
            </a:r>
            <a:r>
              <a:rPr lang="en-US" altLang="en-US" sz="1200"/>
              <a:t>лактозу</a:t>
            </a:r>
            <a:r>
              <a:rPr lang="en-US" altLang="ru-RU" sz="1200"/>
              <a:t>, </a:t>
            </a:r>
            <a:r>
              <a:rPr lang="en-US" altLang="en-US" sz="1200"/>
              <a:t>сахарозу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другие</a:t>
            </a:r>
            <a:r>
              <a:rPr lang="en-US" altLang="ru-RU" sz="1200"/>
              <a:t> </a:t>
            </a:r>
            <a:r>
              <a:rPr lang="en-US" altLang="en-US" sz="1200"/>
              <a:t>вспомогательные</a:t>
            </a:r>
            <a:r>
              <a:rPr lang="en-US" altLang="ru-RU" sz="1200"/>
              <a:t> </a:t>
            </a:r>
            <a:r>
              <a:rPr lang="en-US" altLang="en-US" sz="1200"/>
              <a:t>вещества</a:t>
            </a:r>
            <a:r>
              <a:rPr lang="en-US" altLang="ru-RU" sz="1200"/>
              <a:t> (</a:t>
            </a:r>
            <a:r>
              <a:rPr lang="en-US" altLang="en-US" sz="1200"/>
              <a:t>ОФС</a:t>
            </a:r>
            <a:r>
              <a:rPr lang="en-US" altLang="ru-RU" sz="1200"/>
              <a:t> </a:t>
            </a:r>
            <a:r>
              <a:rPr lang="" altLang="en-US" sz="1200"/>
              <a:t>«</a:t>
            </a:r>
            <a:r>
              <a:rPr lang="en-US" altLang="en-US" sz="1200"/>
              <a:t>Таблетки</a:t>
            </a:r>
            <a:r>
              <a:rPr lang="" altLang="en-US" sz="1200"/>
              <a:t>»</a:t>
            </a:r>
            <a:r>
              <a:rPr lang="en-US" altLang="ru-RU" sz="1200"/>
              <a:t>).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Масса</a:t>
            </a:r>
            <a:r>
              <a:rPr lang="en-US" altLang="ru-RU" sz="1200"/>
              <a:t> </a:t>
            </a:r>
            <a:r>
              <a:rPr lang="en-US" altLang="en-US" sz="1200"/>
              <a:t>гомеопатических</a:t>
            </a:r>
            <a:r>
              <a:rPr lang="en-US" altLang="ru-RU" sz="1200"/>
              <a:t> </a:t>
            </a:r>
            <a:r>
              <a:rPr lang="en-US" altLang="en-US" sz="1200"/>
              <a:t>тритураций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одной</a:t>
            </a:r>
            <a:r>
              <a:rPr lang="en-US" altLang="ru-RU" sz="1200"/>
              <a:t> </a:t>
            </a:r>
            <a:r>
              <a:rPr lang="en-US" altLang="en-US" sz="1200"/>
              <a:t>таблетке</a:t>
            </a:r>
            <a:r>
              <a:rPr lang="en-US" altLang="ru-RU" sz="1200"/>
              <a:t>, </a:t>
            </a:r>
            <a:r>
              <a:rPr lang="en-US" altLang="en-US" sz="1200"/>
              <a:t>как</a:t>
            </a:r>
            <a:r>
              <a:rPr lang="en-US" altLang="ru-RU" sz="1200"/>
              <a:t> </a:t>
            </a:r>
            <a:r>
              <a:rPr lang="en-US" altLang="en-US" sz="1200"/>
              <a:t>правило</a:t>
            </a:r>
            <a:r>
              <a:rPr lang="en-US" altLang="ru-RU" sz="1200"/>
              <a:t>, </a:t>
            </a:r>
            <a:r>
              <a:rPr lang="en-US" altLang="en-US" sz="1200"/>
              <a:t>должна</a:t>
            </a:r>
            <a:r>
              <a:rPr lang="en-US" altLang="ru-RU" sz="1200"/>
              <a:t> </a:t>
            </a:r>
            <a:r>
              <a:rPr lang="en-US" altLang="en-US" sz="1200"/>
              <a:t>составлять</a:t>
            </a:r>
            <a:r>
              <a:rPr lang="en-US" altLang="ru-RU" sz="1200"/>
              <a:t> 0,1 </a:t>
            </a:r>
            <a:r>
              <a:rPr lang="en-US" altLang="en-US" sz="1200"/>
              <a:t>г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0,25 </a:t>
            </a:r>
            <a:r>
              <a:rPr lang="en-US" altLang="en-US" sz="1200"/>
              <a:t>г</a:t>
            </a:r>
            <a:r>
              <a:rPr lang="en-US" altLang="ru-RU" sz="1200"/>
              <a:t>, </a:t>
            </a:r>
            <a:r>
              <a:rPr lang="en-US" altLang="en-US" sz="1200"/>
              <a:t>если</a:t>
            </a:r>
            <a:r>
              <a:rPr lang="en-US" altLang="ru-RU" sz="1200"/>
              <a:t> </a:t>
            </a:r>
            <a:r>
              <a:rPr lang="en-US" altLang="en-US" sz="1200"/>
              <a:t>нет</a:t>
            </a:r>
            <a:r>
              <a:rPr lang="en-US" altLang="ru-RU" sz="1200"/>
              <a:t> </a:t>
            </a:r>
            <a:r>
              <a:rPr lang="en-US" altLang="en-US" sz="1200"/>
              <a:t>других</a:t>
            </a:r>
            <a:r>
              <a:rPr lang="en-US" altLang="ru-RU" sz="1200"/>
              <a:t> </a:t>
            </a:r>
            <a:r>
              <a:rPr lang="en-US" altLang="en-US" sz="1200"/>
              <a:t>указаний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фармакопейной</a:t>
            </a:r>
            <a:r>
              <a:rPr lang="en-US" altLang="ru-RU" sz="1200"/>
              <a:t> </a:t>
            </a:r>
            <a:r>
              <a:rPr lang="en-US" altLang="en-US" sz="1200"/>
              <a:t>статье</a:t>
            </a:r>
            <a:r>
              <a:rPr lang="en-US" altLang="ru-RU" sz="1200"/>
              <a:t>. </a:t>
            </a:r>
            <a:r>
              <a:rPr lang="en-US" altLang="en-US" sz="1200"/>
              <a:t>Вспомогательные</a:t>
            </a:r>
            <a:r>
              <a:rPr lang="en-US" altLang="ru-RU" sz="1200"/>
              <a:t> </a:t>
            </a:r>
            <a:r>
              <a:rPr lang="en-US" altLang="en-US" sz="1200"/>
              <a:t>вещества</a:t>
            </a:r>
            <a:r>
              <a:rPr lang="en-US" altLang="ru-RU" sz="1200"/>
              <a:t> </a:t>
            </a:r>
            <a:r>
              <a:rPr lang="en-US" altLang="en-US" sz="1200"/>
              <a:t>добавляют</a:t>
            </a:r>
            <a:r>
              <a:rPr lang="en-US" altLang="ru-RU" sz="1200"/>
              <a:t> </a:t>
            </a:r>
            <a:r>
              <a:rPr lang="en-US" altLang="en-US" sz="1200"/>
              <a:t>к</a:t>
            </a:r>
            <a:r>
              <a:rPr lang="en-US" altLang="ru-RU" sz="1200"/>
              <a:t> </a:t>
            </a:r>
            <a:r>
              <a:rPr lang="en-US" altLang="en-US" sz="1200"/>
              <a:t>этой</a:t>
            </a:r>
            <a:r>
              <a:rPr lang="en-US" altLang="ru-RU" sz="1200"/>
              <a:t> </a:t>
            </a:r>
            <a:r>
              <a:rPr lang="en-US" altLang="en-US" sz="1200"/>
              <a:t>массе</a:t>
            </a:r>
            <a:r>
              <a:rPr lang="en-US" altLang="ru-RU" sz="1200"/>
              <a:t>.</a:t>
            </a:r>
            <a:endParaRPr lang="en-US" altLang="ru-RU" sz="1200"/>
          </a:p>
          <a:p>
            <a:endParaRPr lang="en-US" altLang="ru-RU" sz="1200"/>
          </a:p>
          <a:p>
            <a:r>
              <a:rPr lang="en-US" altLang="en-US" sz="1200"/>
              <a:t>Способ</a:t>
            </a:r>
            <a:r>
              <a:rPr lang="en-US" altLang="ru-RU" sz="1200"/>
              <a:t> 2. </a:t>
            </a:r>
            <a:r>
              <a:rPr lang="en-US" altLang="en-US" sz="1200"/>
              <a:t>Таблетки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en-US" altLang="ru-RU" sz="1200"/>
              <a:t> </a:t>
            </a:r>
            <a:r>
              <a:rPr lang="en-US" altLang="en-US" sz="1200"/>
              <a:t>получают</a:t>
            </a:r>
            <a:r>
              <a:rPr lang="en-US" altLang="ru-RU" sz="1200"/>
              <a:t> </a:t>
            </a:r>
            <a:r>
              <a:rPr lang="en-US" altLang="en-US" sz="1200"/>
              <a:t>насыщением</a:t>
            </a:r>
            <a:r>
              <a:rPr lang="en-US" altLang="ru-RU" sz="1200"/>
              <a:t> </a:t>
            </a:r>
            <a:r>
              <a:rPr lang="en-US" altLang="en-US" sz="1200"/>
              <a:t>таблеток</a:t>
            </a:r>
            <a:r>
              <a:rPr lang="en-US" altLang="ru-RU" sz="1200"/>
              <a:t>, </a:t>
            </a:r>
            <a:r>
              <a:rPr lang="en-US" altLang="en-US" sz="1200"/>
              <a:t>полученных</a:t>
            </a:r>
            <a:r>
              <a:rPr lang="en-US" altLang="ru-RU" sz="1200"/>
              <a:t> </a:t>
            </a:r>
            <a:r>
              <a:rPr lang="en-US" altLang="en-US" sz="1200"/>
              <a:t>путём</a:t>
            </a:r>
            <a:r>
              <a:rPr lang="en-US" altLang="ru-RU" sz="1200"/>
              <a:t> </a:t>
            </a:r>
            <a:r>
              <a:rPr lang="en-US" altLang="en-US" sz="1200"/>
              <a:t>предварительного</a:t>
            </a:r>
            <a:r>
              <a:rPr lang="en-US" altLang="ru-RU" sz="1200"/>
              <a:t> </a:t>
            </a:r>
            <a:r>
              <a:rPr lang="en-US" altLang="en-US" sz="1200"/>
              <a:t>прессования</a:t>
            </a:r>
            <a:r>
              <a:rPr lang="en-US" altLang="ru-RU" sz="1200"/>
              <a:t> </a:t>
            </a:r>
            <a:r>
              <a:rPr lang="en-US" altLang="en-US" sz="1200"/>
              <a:t>лактозы</a:t>
            </a:r>
            <a:r>
              <a:rPr lang="en-US" altLang="ru-RU" sz="1200"/>
              <a:t>, </a:t>
            </a:r>
            <a:r>
              <a:rPr lang="en-US" altLang="en-US" sz="1200"/>
              <a:t>сахарозы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других</a:t>
            </a:r>
            <a:r>
              <a:rPr lang="en-US" altLang="ru-RU" sz="1200"/>
              <a:t> </a:t>
            </a:r>
            <a:r>
              <a:rPr lang="en-US" altLang="en-US" sz="1200"/>
              <a:t>подходящих</a:t>
            </a:r>
            <a:r>
              <a:rPr lang="en-US" altLang="ru-RU" sz="1200"/>
              <a:t> </a:t>
            </a:r>
            <a:r>
              <a:rPr lang="en-US" altLang="en-US" sz="1200"/>
              <a:t>вспомогательных</a:t>
            </a:r>
            <a:r>
              <a:rPr lang="en-US" altLang="ru-RU" sz="1200"/>
              <a:t> </a:t>
            </a:r>
            <a:r>
              <a:rPr lang="en-US" altLang="en-US" sz="1200"/>
              <a:t>веществ</a:t>
            </a:r>
            <a:r>
              <a:rPr lang="en-US" altLang="ru-RU" sz="1200"/>
              <a:t>,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соответствии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технологией</a:t>
            </a:r>
            <a:r>
              <a:rPr lang="en-US" altLang="ru-RU" sz="1200"/>
              <a:t> </a:t>
            </a:r>
            <a:r>
              <a:rPr lang="en-US" altLang="en-US" sz="1200"/>
              <a:t>способа</a:t>
            </a:r>
            <a:r>
              <a:rPr lang="en-US" altLang="ru-RU" sz="1200"/>
              <a:t> 1, </a:t>
            </a:r>
            <a:r>
              <a:rPr lang="en-US" altLang="en-US" sz="1200"/>
              <a:t>гомеопатическими</a:t>
            </a:r>
            <a:r>
              <a:rPr lang="en-US" altLang="ru-RU" sz="1200"/>
              <a:t> </a:t>
            </a:r>
            <a:r>
              <a:rPr lang="en-US" altLang="en-US" sz="1200"/>
              <a:t>разведениями</a:t>
            </a:r>
            <a:r>
              <a:rPr lang="en-US" altLang="ru-RU" sz="1200"/>
              <a:t> </a:t>
            </a:r>
            <a:r>
              <a:rPr lang="en-US" altLang="en-US" sz="1200"/>
              <a:t>одного</a:t>
            </a:r>
            <a:r>
              <a:rPr lang="en-US" altLang="ru-RU" sz="1200"/>
              <a:t> </a:t>
            </a:r>
            <a:r>
              <a:rPr lang="en-US" altLang="en-US" sz="1200"/>
              <a:t>или</a:t>
            </a:r>
            <a:r>
              <a:rPr lang="en-US" altLang="ru-RU" sz="1200"/>
              <a:t> </a:t>
            </a:r>
            <a:r>
              <a:rPr lang="en-US" altLang="en-US" sz="1200"/>
              <a:t>нескольких</a:t>
            </a:r>
            <a:r>
              <a:rPr lang="en-US" altLang="ru-RU" sz="1200"/>
              <a:t> </a:t>
            </a:r>
            <a:r>
              <a:rPr lang="en-US" altLang="en-US" sz="1200"/>
              <a:t>активных</a:t>
            </a:r>
            <a:r>
              <a:rPr lang="en-US" altLang="ru-RU" sz="1200"/>
              <a:t> </a:t>
            </a:r>
            <a:r>
              <a:rPr lang="en-US" altLang="en-US" sz="1200"/>
              <a:t>компонентов</a:t>
            </a:r>
            <a:r>
              <a:rPr lang="en-US" altLang="ru-RU" sz="1200"/>
              <a:t>.</a:t>
            </a:r>
            <a:endParaRPr lang="ru-RU" altLang="en-US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ТАБЛЕТКИ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640330" y="290830"/>
            <a:ext cx="9141460" cy="6276340"/>
          </a:xfrm>
        </p:spPr>
        <p:txBody>
          <a:bodyPr>
            <a:normAutofit/>
          </a:bodyPr>
          <a:p>
            <a:r>
              <a:rPr lang="en-US" altLang="en-US"/>
              <a:t>Упаковка</a:t>
            </a:r>
            <a:endParaRPr lang="en-US" altLang="en-US"/>
          </a:p>
          <a:p>
            <a:r>
              <a:rPr lang="en-US" altLang="en-US"/>
              <a:t>Упаковка</a:t>
            </a:r>
            <a:r>
              <a:rPr lang="en-US" altLang="ru-RU"/>
              <a:t> </a:t>
            </a:r>
            <a:r>
              <a:rPr lang="en-US" altLang="en-US"/>
              <a:t>должна</a:t>
            </a:r>
            <a:r>
              <a:rPr lang="en-US" altLang="ru-RU"/>
              <a:t> </a:t>
            </a:r>
            <a:r>
              <a:rPr lang="en-US" altLang="en-US"/>
              <a:t>обеспечивать</a:t>
            </a:r>
            <a:r>
              <a:rPr lang="en-US" altLang="ru-RU"/>
              <a:t> </a:t>
            </a:r>
            <a:r>
              <a:rPr lang="en-US" altLang="en-US"/>
              <a:t>стабильность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препарата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течение</a:t>
            </a:r>
            <a:r>
              <a:rPr lang="en-US" altLang="ru-RU"/>
              <a:t> </a:t>
            </a:r>
            <a:r>
              <a:rPr lang="en-US" altLang="en-US"/>
              <a:t>установленного</a:t>
            </a:r>
            <a:r>
              <a:rPr lang="en-US" altLang="ru-RU"/>
              <a:t> </a:t>
            </a:r>
            <a:r>
              <a:rPr lang="en-US" altLang="en-US"/>
              <a:t>срока</a:t>
            </a:r>
            <a:r>
              <a:rPr lang="en-US" altLang="ru-RU"/>
              <a:t> </a:t>
            </a:r>
            <a:r>
              <a:rPr lang="en-US" altLang="en-US"/>
              <a:t>годности</a:t>
            </a:r>
            <a:r>
              <a:rPr lang="en-US" altLang="ru-RU"/>
              <a:t>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).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Маркировка</a:t>
            </a:r>
            <a:endParaRPr lang="en-US" altLang="en-US"/>
          </a:p>
          <a:p>
            <a:r>
              <a:rPr lang="en-US" altLang="en-US"/>
              <a:t>Требования</a:t>
            </a:r>
            <a:r>
              <a:rPr lang="en-US" altLang="ru-RU"/>
              <a:t>, </a:t>
            </a:r>
            <a:r>
              <a:rPr lang="en-US" altLang="en-US"/>
              <a:t>предъявляемые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маркировке</a:t>
            </a:r>
            <a:r>
              <a:rPr lang="en-US" altLang="ru-RU"/>
              <a:t>, </a:t>
            </a:r>
            <a:r>
              <a:rPr lang="en-US" altLang="en-US"/>
              <a:t>изложены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Хранение</a:t>
            </a:r>
            <a:endParaRPr lang="en-US" altLang="en-US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Хранение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иначе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ru-RU"/>
              <a:t> </a:t>
            </a:r>
            <a:endParaRPr lang="en-US" alt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НАСТОЙКИ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7300" y="290195"/>
            <a:ext cx="9408795" cy="6277610"/>
          </a:xfrm>
        </p:spPr>
        <p:txBody>
          <a:bodyPr>
            <a:normAutofit/>
          </a:bodyPr>
          <a:p>
            <a:r>
              <a:rPr lang="en-US" altLang="en-US"/>
              <a:t>Настоящая</a:t>
            </a:r>
            <a:r>
              <a:rPr lang="en-US" altLang="ru-RU"/>
              <a:t> </a:t>
            </a:r>
            <a:r>
              <a:rPr lang="en-US" altLang="en-US"/>
              <a:t>общая</a:t>
            </a:r>
            <a:r>
              <a:rPr lang="en-US" altLang="ru-RU"/>
              <a:t> </a:t>
            </a:r>
            <a:r>
              <a:rPr lang="en-US" altLang="en-US"/>
              <a:t>фармакопейная</a:t>
            </a:r>
            <a:r>
              <a:rPr lang="en-US" altLang="ru-RU"/>
              <a:t> </a:t>
            </a:r>
            <a:r>
              <a:rPr lang="en-US" altLang="en-US"/>
              <a:t>статья</a:t>
            </a:r>
            <a:r>
              <a:rPr lang="en-US" altLang="ru-RU"/>
              <a:t> </a:t>
            </a:r>
            <a:r>
              <a:rPr lang="en-US" altLang="en-US"/>
              <a:t>распространяется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том</a:t>
            </a:r>
            <a:r>
              <a:rPr lang="en-US" altLang="ru-RU"/>
              <a:t> </a:t>
            </a:r>
            <a:r>
              <a:rPr lang="en-US" altLang="en-US"/>
              <a:t>числе</a:t>
            </a:r>
            <a:r>
              <a:rPr lang="en-US" altLang="ru-RU"/>
              <a:t>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</a:t>
            </a:r>
            <a:r>
              <a:rPr lang="en-US" altLang="en-US"/>
              <a:t>ферментированные</a:t>
            </a:r>
            <a:r>
              <a:rPr lang="en-US" altLang="ru-RU"/>
              <a:t>, </a:t>
            </a:r>
            <a:r>
              <a:rPr lang="en-US" altLang="en-US"/>
              <a:t>термообработанные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глицерине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</a:t>
            </a:r>
            <a:r>
              <a:rPr lang="en-US" altLang="en-US"/>
              <a:t>представляют</a:t>
            </a:r>
            <a:r>
              <a:rPr lang="en-US" altLang="ru-RU"/>
              <a:t> </a:t>
            </a:r>
            <a:r>
              <a:rPr lang="en-US" altLang="en-US"/>
              <a:t>собой</a:t>
            </a:r>
            <a:r>
              <a:rPr lang="en-US" altLang="ru-RU"/>
              <a:t> </a:t>
            </a:r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извлечения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свежего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высушенного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/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животного</a:t>
            </a:r>
            <a:r>
              <a:rPr lang="en-US" altLang="ru-RU"/>
              <a:t> </a:t>
            </a:r>
            <a:r>
              <a:rPr lang="en-US" altLang="en-US"/>
              <a:t>происхождения</a:t>
            </a:r>
            <a:r>
              <a:rPr lang="en-US" altLang="ru-RU"/>
              <a:t>,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сока</a:t>
            </a:r>
            <a:r>
              <a:rPr lang="en-US" altLang="ru-RU"/>
              <a:t> </a:t>
            </a:r>
            <a:r>
              <a:rPr lang="en-US" altLang="en-US"/>
              <a:t>растений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этанолом</a:t>
            </a:r>
            <a:r>
              <a:rPr lang="en-US" altLang="ru-RU"/>
              <a:t>, </a:t>
            </a:r>
            <a:r>
              <a:rPr lang="en-US" altLang="en-US"/>
              <a:t>используемые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производства</a:t>
            </a:r>
            <a:r>
              <a:rPr lang="en-US" altLang="ru-RU"/>
              <a:t>/</a:t>
            </a:r>
            <a:r>
              <a:rPr lang="en-US" altLang="en-US"/>
              <a:t>изготовления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Классификация</a:t>
            </a:r>
            <a:endParaRPr lang="en-US" altLang="en-US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зависимости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</a:t>
            </a:r>
            <a:r>
              <a:rPr lang="en-US" altLang="en-US"/>
              <a:t>используемого</a:t>
            </a:r>
            <a:r>
              <a:rPr lang="en-US" altLang="ru-RU"/>
              <a:t> </a:t>
            </a:r>
            <a:r>
              <a:rPr lang="en-US" altLang="en-US"/>
              <a:t>вида</a:t>
            </a:r>
            <a:r>
              <a:rPr lang="en-US" altLang="ru-RU"/>
              <a:t> </a:t>
            </a:r>
            <a:r>
              <a:rPr lang="en-US" altLang="en-US"/>
              <a:t>экстрагента</a:t>
            </a:r>
            <a:r>
              <a:rPr lang="en-US" altLang="ru-RU"/>
              <a:t>,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технологии</a:t>
            </a:r>
            <a:r>
              <a:rPr lang="en-US" altLang="ru-RU"/>
              <a:t> </a:t>
            </a:r>
            <a:r>
              <a:rPr lang="en-US" altLang="en-US"/>
              <a:t>различают</a:t>
            </a:r>
            <a:r>
              <a:rPr lang="en-US" altLang="ru-RU"/>
              <a:t> </a:t>
            </a:r>
            <a:r>
              <a:rPr lang="en-US" altLang="en-US"/>
              <a:t>четыре</a:t>
            </a:r>
            <a:r>
              <a:rPr lang="en-US" altLang="ru-RU"/>
              <a:t> </a:t>
            </a:r>
            <a:r>
              <a:rPr lang="en-US" altLang="en-US"/>
              <a:t>вида</a:t>
            </a:r>
            <a:r>
              <a:rPr lang="en-US" altLang="ru-RU"/>
              <a:t>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: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– </a:t>
            </a:r>
            <a:r>
              <a:rPr lang="en-US" altLang="en-US"/>
              <a:t>спиртовые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водно</a:t>
            </a:r>
            <a:r>
              <a:rPr lang="en-US" altLang="ru-RU"/>
              <a:t>-</a:t>
            </a:r>
            <a:r>
              <a:rPr lang="en-US" altLang="en-US"/>
              <a:t>спиртовые</a:t>
            </a:r>
            <a:r>
              <a:rPr lang="en-US" altLang="ru-RU"/>
              <a:t> (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);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</a:t>
            </a:r>
            <a:r>
              <a:rPr lang="en-US" altLang="en-US"/>
              <a:t>ферментированные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глицерине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матричные</a:t>
            </a:r>
            <a:r>
              <a:rPr lang="en-US" altLang="ru-RU"/>
              <a:t> </a:t>
            </a:r>
            <a:r>
              <a:rPr lang="en-US" altLang="en-US"/>
              <a:t>термообработанные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НАСТОЙКИ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7300" y="289560"/>
            <a:ext cx="9407525" cy="6277610"/>
          </a:xfrm>
        </p:spPr>
        <p:txBody>
          <a:bodyPr>
            <a:normAutofit/>
          </a:bodyPr>
          <a:p>
            <a:r>
              <a:rPr lang="en-US" altLang="en-US"/>
              <a:t>Особенности</a:t>
            </a:r>
            <a:r>
              <a:rPr lang="en-US" altLang="ru-RU"/>
              <a:t> </a:t>
            </a:r>
            <a:r>
              <a:rPr lang="en-US" altLang="en-US"/>
              <a:t>технологии</a:t>
            </a:r>
            <a:endParaRPr lang="en-US" altLang="en-US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лекарственное</a:t>
            </a:r>
            <a:r>
              <a:rPr lang="en-US" altLang="ru-RU"/>
              <a:t> </a:t>
            </a:r>
            <a:r>
              <a:rPr lang="en-US" altLang="en-US"/>
              <a:t>растительное</a:t>
            </a:r>
            <a:r>
              <a:rPr lang="en-US" altLang="ru-RU"/>
              <a:t> </a:t>
            </a:r>
            <a:r>
              <a:rPr lang="en-US" altLang="en-US"/>
              <a:t>сырьё</a:t>
            </a:r>
            <a:r>
              <a:rPr lang="en-US" altLang="ru-RU"/>
              <a:t> (</a:t>
            </a:r>
            <a:r>
              <a:rPr lang="en-US" altLang="en-US"/>
              <a:t>свежее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высушенное</a:t>
            </a:r>
            <a:r>
              <a:rPr lang="en-US" altLang="ru-RU"/>
              <a:t>)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сырьё</a:t>
            </a:r>
            <a:r>
              <a:rPr lang="en-US" altLang="ru-RU"/>
              <a:t> </a:t>
            </a:r>
            <a:r>
              <a:rPr lang="en-US" altLang="en-US"/>
              <a:t>животного</a:t>
            </a:r>
            <a:r>
              <a:rPr lang="en-US" altLang="ru-RU"/>
              <a:t> </a:t>
            </a:r>
            <a:r>
              <a:rPr lang="en-US" altLang="en-US"/>
              <a:t>происхождения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случае</a:t>
            </a:r>
            <a:r>
              <a:rPr lang="en-US" altLang="ru-RU"/>
              <a:t>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гомеопатической</a:t>
            </a:r>
            <a:r>
              <a:rPr lang="en-US" altLang="ru-RU"/>
              <a:t> </a:t>
            </a:r>
            <a:r>
              <a:rPr lang="en-US" altLang="en-US"/>
              <a:t>матричной</a:t>
            </a:r>
            <a:r>
              <a:rPr lang="en-US" altLang="ru-RU"/>
              <a:t> </a:t>
            </a:r>
            <a:r>
              <a:rPr lang="en-US" altLang="en-US"/>
              <a:t>разрешено</a:t>
            </a:r>
            <a:r>
              <a:rPr lang="en-US" altLang="ru-RU"/>
              <a:t> </a:t>
            </a:r>
            <a:r>
              <a:rPr lang="en-US" altLang="en-US"/>
              <a:t>использование</a:t>
            </a:r>
            <a:r>
              <a:rPr lang="en-US" altLang="ru-RU"/>
              <a:t> </a:t>
            </a:r>
            <a:r>
              <a:rPr lang="en-US" altLang="en-US"/>
              <a:t>нескольких</a:t>
            </a:r>
            <a:r>
              <a:rPr lang="en-US" altLang="ru-RU"/>
              <a:t> </a:t>
            </a:r>
            <a:r>
              <a:rPr lang="en-US" altLang="en-US"/>
              <a:t>видов</a:t>
            </a:r>
            <a:r>
              <a:rPr lang="en-US" altLang="ru-RU"/>
              <a:t> </a:t>
            </a:r>
            <a:r>
              <a:rPr lang="en-US" altLang="en-US"/>
              <a:t>растений</a:t>
            </a:r>
            <a:r>
              <a:rPr lang="en-US" altLang="ru-RU"/>
              <a:t> </a:t>
            </a:r>
            <a:r>
              <a:rPr lang="en-US" altLang="en-US"/>
              <a:t>одного</a:t>
            </a:r>
            <a:r>
              <a:rPr lang="en-US" altLang="ru-RU"/>
              <a:t> </a:t>
            </a:r>
            <a:r>
              <a:rPr lang="en-US" altLang="en-US"/>
              <a:t>ботанического</a:t>
            </a:r>
            <a:r>
              <a:rPr lang="en-US" altLang="ru-RU"/>
              <a:t> </a:t>
            </a:r>
            <a:r>
              <a:rPr lang="en-US" altLang="en-US"/>
              <a:t>рода</a:t>
            </a:r>
            <a:r>
              <a:rPr lang="en-US" altLang="ru-RU"/>
              <a:t>,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один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видов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смесь</a:t>
            </a:r>
            <a:r>
              <a:rPr lang="en-US" altLang="ru-RU"/>
              <a:t> </a:t>
            </a:r>
            <a:r>
              <a:rPr lang="en-US" altLang="en-US"/>
              <a:t>разрешённых</a:t>
            </a:r>
            <a:r>
              <a:rPr lang="en-US" altLang="ru-RU"/>
              <a:t> </a:t>
            </a:r>
            <a:r>
              <a:rPr lang="en-US" altLang="en-US"/>
              <a:t>видов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Размер</a:t>
            </a:r>
            <a:r>
              <a:rPr lang="en-US" altLang="ru-RU"/>
              <a:t> </a:t>
            </a:r>
            <a:r>
              <a:rPr lang="en-US" altLang="en-US"/>
              <a:t>частиц</a:t>
            </a:r>
            <a:r>
              <a:rPr lang="en-US" altLang="ru-RU"/>
              <a:t> </a:t>
            </a:r>
            <a:r>
              <a:rPr lang="en-US" altLang="en-US"/>
              <a:t>измельчённого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животного</a:t>
            </a:r>
            <a:r>
              <a:rPr lang="en-US" altLang="ru-RU"/>
              <a:t> </a:t>
            </a:r>
            <a:r>
              <a:rPr lang="en-US" altLang="en-US"/>
              <a:t>происхождения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способ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указывают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иначе</a:t>
            </a:r>
            <a:r>
              <a:rPr lang="en-US" altLang="ru-RU"/>
              <a:t>, </a:t>
            </a:r>
            <a:r>
              <a:rPr lang="en-US" altLang="en-US"/>
              <a:t>свежее</a:t>
            </a:r>
            <a:r>
              <a:rPr lang="en-US" altLang="ru-RU"/>
              <a:t> </a:t>
            </a:r>
            <a:r>
              <a:rPr lang="en-US" altLang="en-US"/>
              <a:t>лекарственное</a:t>
            </a:r>
            <a:r>
              <a:rPr lang="en-US" altLang="ru-RU"/>
              <a:t> </a:t>
            </a:r>
            <a:r>
              <a:rPr lang="en-US" altLang="en-US"/>
              <a:t>растительное</a:t>
            </a:r>
            <a:r>
              <a:rPr lang="en-US" altLang="ru-RU"/>
              <a:t> </a:t>
            </a:r>
            <a:r>
              <a:rPr lang="en-US" altLang="en-US"/>
              <a:t>сырьё</a:t>
            </a:r>
            <a:r>
              <a:rPr lang="en-US" altLang="ru-RU"/>
              <a:t> </a:t>
            </a:r>
            <a:r>
              <a:rPr lang="en-US" altLang="en-US"/>
              <a:t>измельчают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образования</a:t>
            </a:r>
            <a:r>
              <a:rPr lang="en-US" altLang="ru-RU"/>
              <a:t> </a:t>
            </a:r>
            <a:r>
              <a:rPr lang="en-US" altLang="en-US"/>
              <a:t>кашицы</a:t>
            </a:r>
            <a:r>
              <a:rPr lang="en-US" altLang="ru-RU"/>
              <a:t>, </a:t>
            </a:r>
            <a:r>
              <a:rPr lang="en-US" altLang="en-US"/>
              <a:t>а</a:t>
            </a:r>
            <a:r>
              <a:rPr lang="en-US" altLang="ru-RU"/>
              <a:t> </a:t>
            </a:r>
            <a:r>
              <a:rPr lang="en-US" altLang="en-US"/>
              <a:t>высушенное</a:t>
            </a:r>
            <a:r>
              <a:rPr lang="en-US" altLang="ru-RU"/>
              <a:t> –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частиц</a:t>
            </a:r>
            <a:r>
              <a:rPr lang="en-US" altLang="ru-RU"/>
              <a:t>, </a:t>
            </a:r>
            <a:r>
              <a:rPr lang="en-US" altLang="en-US"/>
              <a:t>размер</a:t>
            </a:r>
            <a:r>
              <a:rPr lang="en-US" altLang="ru-RU"/>
              <a:t> </a:t>
            </a:r>
            <a:r>
              <a:rPr lang="en-US" altLang="en-US"/>
              <a:t>которых</a:t>
            </a:r>
            <a:r>
              <a:rPr lang="en-US" altLang="ru-RU"/>
              <a:t> </a:t>
            </a:r>
            <a:r>
              <a:rPr lang="en-US" altLang="en-US"/>
              <a:t>указан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табл</a:t>
            </a:r>
            <a:r>
              <a:rPr lang="en-US" altLang="ru-RU"/>
              <a:t>. 1 (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настоек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матричных</a:t>
            </a:r>
            <a:r>
              <a:rPr lang="en-US" altLang="ru-RU"/>
              <a:t>, </a:t>
            </a:r>
            <a:r>
              <a:rPr lang="en-US" altLang="en-US"/>
              <a:t>получаемых</a:t>
            </a:r>
            <a:r>
              <a:rPr lang="en-US" altLang="ru-RU"/>
              <a:t> </a:t>
            </a:r>
            <a:r>
              <a:rPr lang="en-US" altLang="en-US"/>
              <a:t>способами</a:t>
            </a:r>
            <a:r>
              <a:rPr lang="en-US" altLang="ru-RU"/>
              <a:t> 1–4, 11).</a:t>
            </a:r>
            <a:endParaRPr lang="en-US" altLang="ru-RU"/>
          </a:p>
          <a:p>
            <a:r>
              <a:rPr lang="en-US" altLang="en-US"/>
              <a:t>Таблица</a:t>
            </a:r>
            <a:r>
              <a:rPr lang="en-US" altLang="ru-RU"/>
              <a:t> 1 – </a:t>
            </a:r>
            <a:r>
              <a:rPr lang="en-US" altLang="en-US"/>
              <a:t>Размер</a:t>
            </a:r>
            <a:r>
              <a:rPr lang="en-US" altLang="ru-RU"/>
              <a:t> </a:t>
            </a:r>
            <a:r>
              <a:rPr lang="en-US" altLang="en-US"/>
              <a:t>частиц</a:t>
            </a:r>
            <a:r>
              <a:rPr lang="en-US" altLang="ru-RU"/>
              <a:t> </a:t>
            </a:r>
            <a:r>
              <a:rPr lang="en-US" altLang="en-US"/>
              <a:t>высушенного</a:t>
            </a:r>
            <a:r>
              <a:rPr lang="en-US" altLang="ru-RU"/>
              <a:t> </a:t>
            </a:r>
            <a:r>
              <a:rPr lang="en-US" altLang="en-US"/>
              <a:t>лекарственного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 </a:t>
            </a:r>
            <a:r>
              <a:rPr lang="en-US" altLang="en-US"/>
              <a:t>сырья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зависимости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</a:t>
            </a:r>
            <a:r>
              <a:rPr lang="en-US" altLang="en-US"/>
              <a:t>используемой</a:t>
            </a:r>
            <a:r>
              <a:rPr lang="en-US" altLang="ru-RU"/>
              <a:t> </a:t>
            </a:r>
            <a:r>
              <a:rPr lang="en-US" altLang="en-US"/>
              <a:t>морфологической</a:t>
            </a:r>
            <a:r>
              <a:rPr lang="en-US" altLang="ru-RU"/>
              <a:t> </a:t>
            </a:r>
            <a:r>
              <a:rPr lang="en-US" altLang="en-US"/>
              <a:t>группы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содержащейся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нём</a:t>
            </a:r>
            <a:r>
              <a:rPr lang="en-US" altLang="ru-RU"/>
              <a:t> </a:t>
            </a:r>
            <a:r>
              <a:rPr lang="en-US" altLang="en-US"/>
              <a:t>группы</a:t>
            </a:r>
            <a:r>
              <a:rPr lang="en-US" altLang="ru-RU"/>
              <a:t> </a:t>
            </a:r>
            <a:r>
              <a:rPr lang="en-US" altLang="en-US"/>
              <a:t>БАВ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49423" y="2290758"/>
            <a:ext cx="6276974" cy="2276477"/>
          </a:xfrm>
        </p:spPr>
        <p:txBody>
          <a:bodyPr tIns="0" anchor="ctr">
            <a:noAutofit/>
          </a:bodyPr>
          <a:lstStyle/>
          <a:p>
            <a:r>
              <a:rPr lang="ru-RU" altLang="en-US" dirty="0"/>
              <a:t>ЛЕКАРСТВЕННЫЕ ФОРМЫ</a:t>
            </a:r>
            <a:endParaRPr lang="ru-RU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38755" y="290195"/>
            <a:ext cx="3662680" cy="62776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-ГРАНУЛЫ</a:t>
            </a:r>
            <a:endParaRPr lang="ru-RU" altLang="en-US" dirty="0">
              <a:solidFill>
                <a:schemeClr val="tx1"/>
              </a:solidFill>
              <a:sym typeface="+mn-ea"/>
            </a:endParaRPr>
          </a:p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-КАПЛИ</a:t>
            </a:r>
            <a:endParaRPr lang="ru-RU" altLang="en-US" dirty="0">
              <a:solidFill>
                <a:schemeClr val="tx1"/>
              </a:solidFill>
            </a:endParaRPr>
          </a:p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-МАЗИ</a:t>
            </a:r>
            <a:endParaRPr lang="ru-RU" altLang="en-US" dirty="0">
              <a:solidFill>
                <a:schemeClr val="tx1"/>
              </a:solidFill>
            </a:endParaRPr>
          </a:p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-НАСТОИ И ОТВАРЫ</a:t>
            </a:r>
            <a:endParaRPr lang="ru-RU" altLang="en-US" dirty="0">
              <a:solidFill>
                <a:schemeClr val="tx1"/>
              </a:solidFill>
            </a:endParaRPr>
          </a:p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-ПЛАСТЫРИ</a:t>
            </a:r>
            <a:endParaRPr lang="ru-RU" altLang="en-US" dirty="0">
              <a:solidFill>
                <a:schemeClr val="tx1"/>
              </a:solidFill>
            </a:endParaRPr>
          </a:p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-СИРОПЫ</a:t>
            </a:r>
            <a:endParaRPr lang="ru-RU" altLang="en-US" dirty="0">
              <a:solidFill>
                <a:schemeClr val="tx1"/>
              </a:solidFill>
            </a:endParaRPr>
          </a:p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-СМЕСИ</a:t>
            </a:r>
            <a:endParaRPr lang="ru-RU" altLang="en-US" dirty="0">
              <a:solidFill>
                <a:schemeClr val="tx1"/>
              </a:solidFill>
            </a:endParaRPr>
          </a:p>
          <a:p>
            <a:r>
              <a:rPr lang="ru-RU" altLang="en-US" dirty="0">
                <a:solidFill>
                  <a:schemeClr val="tx1"/>
                </a:solidFill>
                <a:sym typeface="+mn-ea"/>
              </a:rPr>
              <a:t>-СПРЕИ</a:t>
            </a:r>
            <a:endParaRPr lang="ru-RU" altLang="en-US" dirty="0">
              <a:solidFill>
                <a:schemeClr val="tx1"/>
              </a:solidFill>
            </a:endParaRPr>
          </a:p>
          <a:p>
            <a:endParaRPr lang="ru-RU" altLang="en-US" dirty="0">
              <a:solidFill>
                <a:schemeClr val="tx1"/>
              </a:solidFill>
            </a:endParaRPr>
          </a:p>
          <a:p>
            <a:endParaRPr lang="ru-RU" altLang="en-US" dirty="0">
              <a:solidFill>
                <a:schemeClr val="tx1"/>
              </a:solidFill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7037705" y="739140"/>
            <a:ext cx="4145915" cy="56686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 dirty="0">
                <a:sym typeface="+mn-ea"/>
              </a:rPr>
              <a:t>-СУППОЗИТОРИИ </a:t>
            </a:r>
            <a:endParaRPr lang="ru-RU" altLang="en-US" dirty="0">
              <a:sym typeface="+mn-ea"/>
            </a:endParaRPr>
          </a:p>
          <a:p>
            <a:endParaRPr lang="ru-RU" altLang="en-US" dirty="0"/>
          </a:p>
          <a:p>
            <a:r>
              <a:rPr lang="ru-RU" altLang="en-US" dirty="0">
                <a:sym typeface="+mn-ea"/>
              </a:rPr>
              <a:t>-ТАБЛЕТКИ</a:t>
            </a:r>
            <a:endParaRPr lang="ru-RU" altLang="en-US" dirty="0">
              <a:sym typeface="+mn-ea"/>
            </a:endParaRPr>
          </a:p>
          <a:p>
            <a:endParaRPr lang="ru-RU" altLang="en-US" dirty="0"/>
          </a:p>
          <a:p>
            <a:r>
              <a:rPr lang="ru-RU" altLang="en-US" dirty="0">
                <a:sym typeface="+mn-ea"/>
              </a:rPr>
              <a:t>-НАСТОЙКИ</a:t>
            </a:r>
            <a:endParaRPr lang="ru-RU" altLang="en-US" dirty="0">
              <a:sym typeface="+mn-ea"/>
            </a:endParaRPr>
          </a:p>
          <a:p>
            <a:endParaRPr lang="ru-RU" altLang="en-US" dirty="0"/>
          </a:p>
          <a:p>
            <a:r>
              <a:rPr lang="ru-RU" altLang="en-US" dirty="0">
                <a:sym typeface="+mn-ea"/>
              </a:rPr>
              <a:t>-РАСТВОРЫ И ЖИДКИЕ РАЗВЕДЕНИЯ</a:t>
            </a:r>
            <a:endParaRPr lang="ru-RU" altLang="en-US" dirty="0">
              <a:sym typeface="+mn-ea"/>
            </a:endParaRPr>
          </a:p>
          <a:p>
            <a:endParaRPr lang="ru-RU" altLang="en-US" dirty="0"/>
          </a:p>
          <a:p>
            <a:r>
              <a:rPr lang="ru-RU" altLang="en-US" dirty="0">
                <a:sym typeface="+mn-ea"/>
              </a:rPr>
              <a:t>-РАСТВОРЫ ДЛЯ ИНЪЕКЦИЙ</a:t>
            </a:r>
            <a:endParaRPr lang="ru-RU" altLang="en-US" dirty="0">
              <a:sym typeface="+mn-ea"/>
            </a:endParaRPr>
          </a:p>
          <a:p>
            <a:endParaRPr lang="ru-RU" altLang="en-US" dirty="0"/>
          </a:p>
          <a:p>
            <a:endParaRPr lang="ru-RU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НАСТОЙКИ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95245" y="290195"/>
            <a:ext cx="9497060" cy="508381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en-US" sz="2000"/>
              <a:t>Способы</a:t>
            </a:r>
            <a:r>
              <a:rPr lang="en-US" altLang="ru-RU" sz="2000"/>
              <a:t> </a:t>
            </a:r>
            <a:r>
              <a:rPr lang="en-US" altLang="en-US" sz="2000"/>
              <a:t>получения</a:t>
            </a:r>
            <a:r>
              <a:rPr lang="en-US" altLang="ru-RU" sz="2000"/>
              <a:t> </a:t>
            </a:r>
            <a:r>
              <a:rPr lang="en-US" altLang="en-US" sz="2000"/>
              <a:t>настоек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 </a:t>
            </a:r>
            <a:r>
              <a:rPr lang="en-US" altLang="en-US" sz="2000"/>
              <a:t>матричных</a:t>
            </a:r>
            <a:r>
              <a:rPr lang="ru-RU" altLang="en-US" sz="2000"/>
              <a:t> </a:t>
            </a:r>
            <a:r>
              <a:rPr lang="en-US" altLang="en-US" sz="2000"/>
              <a:t>из</a:t>
            </a:r>
            <a:r>
              <a:rPr lang="en-US" altLang="ru-RU" sz="2000"/>
              <a:t> </a:t>
            </a:r>
            <a:r>
              <a:rPr lang="en-US" altLang="en-US" sz="2000"/>
              <a:t>свежего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высушенного</a:t>
            </a:r>
            <a:r>
              <a:rPr lang="en-US" altLang="ru-RU" sz="2000"/>
              <a:t> </a:t>
            </a:r>
            <a:r>
              <a:rPr lang="en-US" altLang="en-US" sz="2000"/>
              <a:t>лекарственного</a:t>
            </a:r>
            <a:r>
              <a:rPr lang="en-US" altLang="ru-RU" sz="2000"/>
              <a:t> </a:t>
            </a:r>
            <a:r>
              <a:rPr lang="en-US" altLang="en-US" sz="2000"/>
              <a:t>растительного</a:t>
            </a:r>
            <a:r>
              <a:rPr lang="en-US" altLang="ru-RU" sz="2000"/>
              <a:t> </a:t>
            </a:r>
            <a:r>
              <a:rPr lang="en-US" altLang="en-US" sz="2000"/>
              <a:t>сырья</a:t>
            </a:r>
            <a:r>
              <a:rPr lang="en-US" altLang="ru-RU" sz="2000"/>
              <a:t>,</a:t>
            </a:r>
            <a:r>
              <a:rPr lang="en-US" altLang="en-US" sz="2000"/>
              <a:t>грибов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сырья</a:t>
            </a:r>
            <a:r>
              <a:rPr lang="en-US" altLang="ru-RU" sz="2000"/>
              <a:t> </a:t>
            </a:r>
            <a:r>
              <a:rPr lang="en-US" altLang="en-US" sz="2000"/>
              <a:t>животного</a:t>
            </a:r>
            <a:r>
              <a:rPr lang="en-US" altLang="ru-RU" sz="2000"/>
              <a:t> </a:t>
            </a:r>
            <a:r>
              <a:rPr lang="en-US" altLang="en-US" sz="2000"/>
              <a:t>происхождения</a:t>
            </a:r>
            <a:endParaRPr lang="en-US" altLang="en-US" sz="2000"/>
          </a:p>
          <a:p>
            <a:pPr marL="0" indent="0">
              <a:buNone/>
            </a:pPr>
            <a:r>
              <a:rPr lang="en-US" altLang="en-US" sz="2000"/>
              <a:t>Способ</a:t>
            </a:r>
            <a:r>
              <a:rPr lang="en-US" altLang="ru-RU" sz="2000"/>
              <a:t> 1. </a:t>
            </a:r>
            <a:r>
              <a:rPr lang="en-US" altLang="en-US" sz="2000"/>
              <a:t>Предусматривает</a:t>
            </a:r>
            <a:r>
              <a:rPr lang="en-US" altLang="ru-RU" sz="2000"/>
              <a:t> </a:t>
            </a:r>
            <a:r>
              <a:rPr lang="en-US" altLang="en-US" sz="2000"/>
              <a:t>получение</a:t>
            </a:r>
            <a:r>
              <a:rPr lang="en-US" altLang="ru-RU" sz="2000"/>
              <a:t> </a:t>
            </a:r>
            <a:r>
              <a:rPr lang="en-US" altLang="en-US" sz="2000"/>
              <a:t>настойки</a:t>
            </a:r>
            <a:r>
              <a:rPr lang="en-US" altLang="ru-RU" sz="2000"/>
              <a:t> </a:t>
            </a:r>
            <a:r>
              <a:rPr lang="en-US" altLang="en-US" sz="2000"/>
              <a:t>гомеопатической</a:t>
            </a:r>
            <a:r>
              <a:rPr lang="en-US" altLang="ru-RU" sz="2000"/>
              <a:t> </a:t>
            </a:r>
            <a:r>
              <a:rPr lang="en-US" altLang="en-US" sz="2000"/>
              <a:t>матричной</a:t>
            </a:r>
            <a:r>
              <a:rPr lang="en-US" altLang="ru-RU" sz="2000"/>
              <a:t> </a:t>
            </a:r>
            <a:r>
              <a:rPr lang="en-US" altLang="en-US" sz="2000"/>
              <a:t>из</a:t>
            </a:r>
            <a:r>
              <a:rPr lang="en-US" altLang="ru-RU" sz="2000"/>
              <a:t> </a:t>
            </a:r>
            <a:r>
              <a:rPr lang="en-US" altLang="en-US" sz="2000"/>
              <a:t>свежего</a:t>
            </a:r>
            <a:r>
              <a:rPr lang="en-US" altLang="ru-RU" sz="2000"/>
              <a:t> </a:t>
            </a:r>
            <a:r>
              <a:rPr lang="en-US" altLang="en-US" sz="2000"/>
              <a:t>лекарственного</a:t>
            </a:r>
            <a:r>
              <a:rPr lang="en-US" altLang="ru-RU" sz="2000"/>
              <a:t> </a:t>
            </a:r>
            <a:r>
              <a:rPr lang="en-US" altLang="en-US" sz="2000"/>
              <a:t>растительного</a:t>
            </a:r>
            <a:r>
              <a:rPr lang="en-US" altLang="ru-RU" sz="2000"/>
              <a:t> </a:t>
            </a:r>
            <a:r>
              <a:rPr lang="en-US" altLang="en-US" sz="2000"/>
              <a:t>сырья</a:t>
            </a:r>
            <a:r>
              <a:rPr lang="en-US" altLang="ru-RU" sz="2000"/>
              <a:t>, </a:t>
            </a:r>
            <a:r>
              <a:rPr lang="en-US" altLang="en-US" sz="2000"/>
              <a:t>содержащего</a:t>
            </a:r>
            <a:r>
              <a:rPr lang="en-US" altLang="ru-RU" sz="2000"/>
              <a:t>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менее</a:t>
            </a:r>
            <a:r>
              <a:rPr lang="en-US" altLang="ru-RU" sz="2000"/>
              <a:t> 70 % </a:t>
            </a:r>
            <a:r>
              <a:rPr lang="en-US" altLang="en-US" sz="2000"/>
              <a:t>сока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содержащего</a:t>
            </a:r>
            <a:r>
              <a:rPr lang="en-US" altLang="ru-RU" sz="2000"/>
              <a:t> </a:t>
            </a:r>
            <a:r>
              <a:rPr lang="en-US" altLang="en-US" sz="2000"/>
              <a:t>эфирных</a:t>
            </a:r>
            <a:r>
              <a:rPr lang="en-US" altLang="ru-RU" sz="2000"/>
              <a:t> </a:t>
            </a:r>
            <a:r>
              <a:rPr lang="en-US" altLang="en-US" sz="2000"/>
              <a:t>масел</a:t>
            </a:r>
            <a:r>
              <a:rPr lang="en-US" altLang="ru-RU" sz="2000"/>
              <a:t>, </a:t>
            </a:r>
            <a:r>
              <a:rPr lang="en-US" altLang="en-US" sz="2000"/>
              <a:t>смол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слизи</a:t>
            </a:r>
            <a:r>
              <a:rPr lang="en-US" altLang="ru-RU" sz="2000"/>
              <a:t>.</a:t>
            </a:r>
            <a:r>
              <a:rPr lang="en-US" altLang="en-US" sz="2000"/>
              <a:t>Настойки</a:t>
            </a:r>
            <a:r>
              <a:rPr lang="en-US" altLang="ru-RU" sz="2000"/>
              <a:t> </a:t>
            </a:r>
            <a:r>
              <a:rPr lang="en-US" altLang="en-US" sz="2000"/>
              <a:t>гомеопатические</a:t>
            </a:r>
            <a:r>
              <a:rPr lang="en-US" altLang="ru-RU" sz="2000"/>
              <a:t> </a:t>
            </a:r>
            <a:r>
              <a:rPr lang="en-US" altLang="en-US" sz="2000"/>
              <a:t>матричные</a:t>
            </a:r>
            <a:r>
              <a:rPr lang="en-US" altLang="ru-RU" sz="2000"/>
              <a:t>, </a:t>
            </a:r>
            <a:r>
              <a:rPr lang="en-US" altLang="en-US" sz="2000"/>
              <a:t>полученные</a:t>
            </a:r>
            <a:r>
              <a:rPr lang="en-US" altLang="ru-RU" sz="2000"/>
              <a:t> </a:t>
            </a:r>
            <a:r>
              <a:rPr lang="en-US" altLang="en-US" sz="2000"/>
              <a:t>способом</a:t>
            </a:r>
            <a:r>
              <a:rPr lang="en-US" altLang="ru-RU" sz="2000"/>
              <a:t> 1, </a:t>
            </a:r>
            <a:r>
              <a:rPr lang="en-US" altLang="en-US" sz="2000"/>
              <a:t>представляют</a:t>
            </a:r>
            <a:r>
              <a:rPr lang="en-US" altLang="ru-RU" sz="2000"/>
              <a:t> </a:t>
            </a:r>
            <a:r>
              <a:rPr lang="en-US" altLang="en-US" sz="2000"/>
              <a:t>собой</a:t>
            </a:r>
            <a:r>
              <a:rPr lang="en-US" altLang="ru-RU" sz="2000"/>
              <a:t> </a:t>
            </a:r>
            <a:r>
              <a:rPr lang="en-US" altLang="en-US" sz="2000"/>
              <a:t>спиртовые</a:t>
            </a:r>
            <a:r>
              <a:rPr lang="en-US" altLang="ru-RU" sz="2000"/>
              <a:t> </a:t>
            </a:r>
            <a:r>
              <a:rPr lang="en-US" altLang="en-US" sz="2000"/>
              <a:t>извлечения</a:t>
            </a:r>
            <a:r>
              <a:rPr lang="en-US" altLang="ru-RU" sz="2000"/>
              <a:t> </a:t>
            </a:r>
            <a:r>
              <a:rPr lang="en-US" altLang="en-US" sz="2000"/>
              <a:t>из</a:t>
            </a:r>
            <a:r>
              <a:rPr lang="en-US" altLang="ru-RU" sz="2000"/>
              <a:t> </a:t>
            </a:r>
            <a:r>
              <a:rPr lang="en-US" altLang="en-US" sz="2000"/>
              <a:t>сока</a:t>
            </a:r>
            <a:r>
              <a:rPr lang="en-US" altLang="ru-RU" sz="2000"/>
              <a:t> </a:t>
            </a:r>
            <a:r>
              <a:rPr lang="en-US" altLang="en-US" sz="2000"/>
              <a:t>растений</a:t>
            </a:r>
            <a:r>
              <a:rPr lang="en-US" altLang="ru-RU" sz="2000"/>
              <a:t>, </a:t>
            </a:r>
            <a:r>
              <a:rPr lang="en-US" altLang="en-US" sz="2000"/>
              <a:t>полученные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использованием</a:t>
            </a:r>
            <a:r>
              <a:rPr lang="en-US" altLang="ru-RU" sz="2000"/>
              <a:t> </a:t>
            </a:r>
            <a:r>
              <a:rPr lang="en-US" altLang="en-US" sz="2000"/>
              <a:t>спирта</a:t>
            </a:r>
            <a:r>
              <a:rPr lang="en-US" altLang="ru-RU" sz="2000"/>
              <a:t> </a:t>
            </a:r>
            <a:r>
              <a:rPr lang="en-US" altLang="en-US" sz="2000"/>
              <a:t>этилового</a:t>
            </a:r>
            <a:r>
              <a:rPr lang="en-US" altLang="ru-RU" sz="2000"/>
              <a:t> 86 % (</a:t>
            </a:r>
            <a:r>
              <a:rPr lang="en-US" altLang="en-US" sz="2000"/>
              <a:t>м</a:t>
            </a:r>
            <a:r>
              <a:rPr lang="en-US" altLang="ru-RU" sz="2000"/>
              <a:t>/</a:t>
            </a:r>
            <a:r>
              <a:rPr lang="en-US" altLang="en-US" sz="2000"/>
              <a:t>м</a:t>
            </a:r>
            <a:r>
              <a:rPr lang="en-US" altLang="ru-RU" sz="2000"/>
              <a:t>).</a:t>
            </a:r>
            <a:r>
              <a:rPr lang="en-US" altLang="en-US" sz="2000"/>
              <a:t>Мелко</a:t>
            </a:r>
            <a:r>
              <a:rPr lang="en-US" altLang="ru-RU" sz="2000"/>
              <a:t> </a:t>
            </a:r>
            <a:r>
              <a:rPr lang="en-US" altLang="en-US" sz="2000"/>
              <a:t>измельчённое</a:t>
            </a:r>
            <a:r>
              <a:rPr lang="en-US" altLang="ru-RU" sz="2000"/>
              <a:t> </a:t>
            </a:r>
            <a:r>
              <a:rPr lang="en-US" altLang="en-US" sz="2000"/>
              <a:t>лекарственное</a:t>
            </a:r>
            <a:r>
              <a:rPr lang="en-US" altLang="ru-RU" sz="2000"/>
              <a:t> </a:t>
            </a:r>
            <a:r>
              <a:rPr lang="en-US" altLang="en-US" sz="2000"/>
              <a:t>растительное</a:t>
            </a:r>
            <a:r>
              <a:rPr lang="en-US" altLang="ru-RU" sz="2000"/>
              <a:t> </a:t>
            </a:r>
            <a:r>
              <a:rPr lang="en-US" altLang="en-US" sz="2000"/>
              <a:t>сырьё</a:t>
            </a:r>
            <a:r>
              <a:rPr lang="en-US" altLang="ru-RU" sz="2000"/>
              <a:t> </a:t>
            </a:r>
            <a:r>
              <a:rPr lang="en-US" altLang="en-US" sz="2000"/>
              <a:t>отжимают</a:t>
            </a:r>
            <a:r>
              <a:rPr lang="en-US" altLang="ru-RU" sz="2000"/>
              <a:t> </a:t>
            </a:r>
            <a:r>
              <a:rPr lang="en-US" altLang="en-US" sz="2000"/>
              <a:t>под</a:t>
            </a:r>
            <a:r>
              <a:rPr lang="en-US" altLang="ru-RU" sz="2000"/>
              <a:t> </a:t>
            </a:r>
            <a:r>
              <a:rPr lang="en-US" altLang="en-US" sz="2000"/>
              <a:t>прессом</a:t>
            </a:r>
            <a:r>
              <a:rPr lang="en-US" altLang="ru-RU" sz="2000"/>
              <a:t>. </a:t>
            </a:r>
            <a:r>
              <a:rPr lang="en-US" altLang="en-US" sz="2000"/>
              <a:t>Полученный</a:t>
            </a:r>
            <a:r>
              <a:rPr lang="en-US" altLang="ru-RU" sz="2000"/>
              <a:t> </a:t>
            </a:r>
            <a:r>
              <a:rPr lang="en-US" altLang="en-US" sz="2000"/>
              <a:t>сок</a:t>
            </a:r>
            <a:r>
              <a:rPr lang="en-US" altLang="ru-RU" sz="2000"/>
              <a:t> </a:t>
            </a:r>
            <a:r>
              <a:rPr lang="en-US" altLang="en-US" sz="2000"/>
              <a:t>взвешивают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немедленно</a:t>
            </a:r>
            <a:r>
              <a:rPr lang="en-US" altLang="ru-RU" sz="2000"/>
              <a:t> </a:t>
            </a:r>
            <a:r>
              <a:rPr lang="en-US" altLang="en-US" sz="2000"/>
              <a:t>смешивают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равным</a:t>
            </a:r>
            <a:r>
              <a:rPr lang="en-US" altLang="ru-RU" sz="2000"/>
              <a:t> </a:t>
            </a:r>
            <a:r>
              <a:rPr lang="en-US" altLang="en-US" sz="2000"/>
              <a:t>количеством</a:t>
            </a:r>
            <a:r>
              <a:rPr lang="en-US" altLang="ru-RU" sz="2000"/>
              <a:t> </a:t>
            </a:r>
            <a:r>
              <a:rPr lang="en-US" altLang="en-US" sz="2000"/>
              <a:t>спирта</a:t>
            </a:r>
            <a:r>
              <a:rPr lang="en-US" altLang="ru-RU" sz="2000"/>
              <a:t> </a:t>
            </a:r>
            <a:r>
              <a:rPr lang="en-US" altLang="en-US" sz="2000"/>
              <a:t>этилового</a:t>
            </a:r>
            <a:r>
              <a:rPr lang="en-US" altLang="ru-RU" sz="2000"/>
              <a:t> 86 % (</a:t>
            </a:r>
            <a:r>
              <a:rPr lang="en-US" altLang="en-US" sz="2000"/>
              <a:t>м</a:t>
            </a:r>
            <a:r>
              <a:rPr lang="en-US" altLang="ru-RU" sz="2000"/>
              <a:t>/</a:t>
            </a:r>
            <a:r>
              <a:rPr lang="en-US" altLang="en-US" sz="2000"/>
              <a:t>м</a:t>
            </a:r>
            <a:r>
              <a:rPr lang="en-US" altLang="ru-RU" sz="2000"/>
              <a:t>), </a:t>
            </a:r>
            <a:r>
              <a:rPr lang="en-US" altLang="en-US" sz="2000"/>
              <a:t>взбалтывают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оставляют</a:t>
            </a:r>
            <a:r>
              <a:rPr lang="en-US" altLang="ru-RU" sz="2000"/>
              <a:t> </a:t>
            </a:r>
            <a:r>
              <a:rPr lang="en-US" altLang="en-US" sz="2000"/>
              <a:t>для</a:t>
            </a:r>
            <a:r>
              <a:rPr lang="en-US" altLang="ru-RU" sz="2000"/>
              <a:t> </a:t>
            </a:r>
            <a:r>
              <a:rPr lang="en-US" altLang="en-US" sz="2000"/>
              <a:t>настаивания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течение</a:t>
            </a:r>
            <a:r>
              <a:rPr lang="en-US" altLang="ru-RU" sz="2000"/>
              <a:t>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менее</a:t>
            </a:r>
            <a:r>
              <a:rPr lang="en-US" altLang="ru-RU" sz="2000"/>
              <a:t> 5 </a:t>
            </a:r>
            <a:r>
              <a:rPr lang="en-US" altLang="en-US" sz="2000"/>
              <a:t>сут</a:t>
            </a:r>
            <a:r>
              <a:rPr lang="en-US" altLang="ru-RU" sz="2000"/>
              <a:t> </a:t>
            </a:r>
            <a:r>
              <a:rPr lang="en-US" altLang="en-US" sz="2000"/>
              <a:t>при</a:t>
            </a:r>
            <a:r>
              <a:rPr lang="en-US" altLang="ru-RU" sz="2000"/>
              <a:t> </a:t>
            </a:r>
            <a:r>
              <a:rPr lang="en-US" altLang="en-US" sz="2000"/>
              <a:t>температуре</a:t>
            </a:r>
            <a:r>
              <a:rPr lang="en-US" altLang="ru-RU" sz="2000"/>
              <a:t>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выше</a:t>
            </a:r>
            <a:r>
              <a:rPr lang="en-US" altLang="ru-RU" sz="2000"/>
              <a:t> 20 </a:t>
            </a:r>
            <a:r>
              <a:rPr lang="" altLang="en-US" sz="2000"/>
              <a:t>°</a:t>
            </a:r>
            <a:r>
              <a:rPr lang="en-US" altLang="en-US" sz="2000"/>
              <a:t>С</a:t>
            </a:r>
            <a:r>
              <a:rPr lang="en-US" altLang="ru-RU" sz="2000"/>
              <a:t>. </a:t>
            </a:r>
            <a:r>
              <a:rPr lang="en-US" altLang="en-US" sz="2000"/>
              <a:t>После</a:t>
            </a:r>
            <a:r>
              <a:rPr lang="en-US" altLang="ru-RU" sz="2000"/>
              <a:t> </a:t>
            </a:r>
            <a:r>
              <a:rPr lang="en-US" altLang="en-US" sz="2000"/>
              <a:t>этого</a:t>
            </a:r>
            <a:r>
              <a:rPr lang="en-US" altLang="ru-RU" sz="2000"/>
              <a:t> </a:t>
            </a:r>
            <a:r>
              <a:rPr lang="en-US" altLang="en-US" sz="2000"/>
              <a:t>извлечение</a:t>
            </a:r>
            <a:r>
              <a:rPr lang="en-US" altLang="ru-RU" sz="2000"/>
              <a:t> </a:t>
            </a:r>
            <a:r>
              <a:rPr lang="en-US" altLang="en-US" sz="2000"/>
              <a:t>фильтруют</a:t>
            </a:r>
            <a:r>
              <a:rPr lang="en-US" altLang="ru-RU" sz="2000"/>
              <a:t>.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фильтрате</a:t>
            </a:r>
            <a:r>
              <a:rPr lang="en-US" altLang="ru-RU" sz="2000"/>
              <a:t> </a:t>
            </a:r>
            <a:r>
              <a:rPr lang="en-US" altLang="en-US" sz="2000"/>
              <a:t>определяют</a:t>
            </a:r>
            <a:r>
              <a:rPr lang="en-US" altLang="ru-RU" sz="2000"/>
              <a:t> </a:t>
            </a:r>
            <a:r>
              <a:rPr lang="en-US" altLang="en-US" sz="2000"/>
              <a:t>сухой</a:t>
            </a:r>
            <a:r>
              <a:rPr lang="en-US" altLang="ru-RU" sz="2000"/>
              <a:t> </a:t>
            </a:r>
            <a:r>
              <a:rPr lang="en-US" altLang="en-US" sz="2000"/>
              <a:t>остаток</a:t>
            </a:r>
            <a:r>
              <a:rPr lang="en-US" altLang="ru-RU" sz="2000"/>
              <a:t>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проводят</a:t>
            </a:r>
            <a:r>
              <a:rPr lang="en-US" altLang="ru-RU" sz="2000"/>
              <a:t> </a:t>
            </a:r>
            <a:r>
              <a:rPr lang="en-US" altLang="en-US" sz="2000"/>
              <a:t>количественное</a:t>
            </a:r>
            <a:r>
              <a:rPr lang="en-US" altLang="ru-RU" sz="2000"/>
              <a:t> </a:t>
            </a:r>
            <a:r>
              <a:rPr lang="en-US" altLang="en-US" sz="2000"/>
              <a:t>определение</a:t>
            </a:r>
            <a:r>
              <a:rPr lang="en-US" altLang="ru-RU" sz="2000"/>
              <a:t> </a:t>
            </a:r>
            <a:r>
              <a:rPr lang="en-US" altLang="en-US" sz="2000"/>
              <a:t>активных</a:t>
            </a:r>
            <a:r>
              <a:rPr lang="en-US" altLang="ru-RU" sz="2000"/>
              <a:t> </a:t>
            </a:r>
            <a:r>
              <a:rPr lang="en-US" altLang="en-US" sz="2000"/>
              <a:t>компонентов</a:t>
            </a:r>
            <a:r>
              <a:rPr lang="en-US" altLang="ru-RU" sz="2000"/>
              <a:t>.</a:t>
            </a:r>
            <a:r>
              <a:rPr lang="en-US" altLang="en-US" sz="2000"/>
              <a:t>Если</a:t>
            </a:r>
            <a:r>
              <a:rPr lang="en-US" altLang="ru-RU" sz="2000"/>
              <a:t> </a:t>
            </a:r>
            <a:r>
              <a:rPr lang="en-US" altLang="en-US" sz="2000"/>
              <a:t>содержание</a:t>
            </a:r>
            <a:r>
              <a:rPr lang="en-US" altLang="ru-RU" sz="2000"/>
              <a:t> </a:t>
            </a:r>
            <a:r>
              <a:rPr lang="en-US" altLang="en-US" sz="2000"/>
              <a:t>сухого</a:t>
            </a:r>
            <a:r>
              <a:rPr lang="en-US" altLang="ru-RU" sz="2000"/>
              <a:t> </a:t>
            </a:r>
            <a:r>
              <a:rPr lang="en-US" altLang="en-US" sz="2000"/>
              <a:t>остатка</a:t>
            </a:r>
            <a:r>
              <a:rPr lang="en-US" altLang="ru-RU" sz="2000"/>
              <a:t>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активных</a:t>
            </a:r>
            <a:r>
              <a:rPr lang="en-US" altLang="ru-RU" sz="2000"/>
              <a:t> </a:t>
            </a:r>
            <a:r>
              <a:rPr lang="en-US" altLang="en-US" sz="2000"/>
              <a:t>компонентов</a:t>
            </a:r>
            <a:r>
              <a:rPr lang="en-US" altLang="ru-RU" sz="2000"/>
              <a:t> </a:t>
            </a:r>
            <a:r>
              <a:rPr lang="en-US" altLang="en-US" sz="2000"/>
              <a:t>превышает</a:t>
            </a:r>
            <a:r>
              <a:rPr lang="en-US" altLang="ru-RU" sz="2000"/>
              <a:t> </a:t>
            </a:r>
            <a:r>
              <a:rPr lang="en-US" altLang="en-US" sz="2000"/>
              <a:t>регламентируемую</a:t>
            </a:r>
            <a:r>
              <a:rPr lang="en-US" altLang="ru-RU" sz="2000"/>
              <a:t> </a:t>
            </a:r>
            <a:r>
              <a:rPr lang="en-US" altLang="en-US" sz="2000"/>
              <a:t>фармакопейной</a:t>
            </a:r>
            <a:r>
              <a:rPr lang="en-US" altLang="ru-RU" sz="2000"/>
              <a:t> </a:t>
            </a:r>
            <a:r>
              <a:rPr lang="en-US" altLang="en-US" sz="2000"/>
              <a:t>статьёй</a:t>
            </a:r>
            <a:r>
              <a:rPr lang="en-US" altLang="ru-RU" sz="2000"/>
              <a:t> </a:t>
            </a:r>
            <a:r>
              <a:rPr lang="en-US" altLang="en-US" sz="2000"/>
              <a:t>норму</a:t>
            </a:r>
            <a:r>
              <a:rPr lang="en-US" altLang="ru-RU" sz="2000"/>
              <a:t>, </a:t>
            </a:r>
            <a:r>
              <a:rPr lang="en-US" altLang="en-US" sz="2000"/>
              <a:t>то</a:t>
            </a:r>
            <a:r>
              <a:rPr lang="en-US" altLang="ru-RU" sz="2000"/>
              <a:t> </a:t>
            </a:r>
            <a:r>
              <a:rPr lang="en-US" altLang="en-US" sz="2000"/>
              <a:t>количество</a:t>
            </a:r>
            <a:r>
              <a:rPr lang="en-US" altLang="ru-RU" sz="2000"/>
              <a:t> </a:t>
            </a:r>
            <a:r>
              <a:rPr lang="en-US" altLang="en-US" sz="2000"/>
              <a:t>спирта</a:t>
            </a:r>
            <a:r>
              <a:rPr lang="en-US" altLang="ru-RU" sz="2000"/>
              <a:t> </a:t>
            </a:r>
            <a:r>
              <a:rPr lang="en-US" altLang="en-US" sz="2000"/>
              <a:t>этилового</a:t>
            </a:r>
            <a:r>
              <a:rPr lang="en-US" altLang="ru-RU" sz="2000"/>
              <a:t> 43 % (</a:t>
            </a:r>
            <a:r>
              <a:rPr lang="en-US" altLang="en-US" sz="2000"/>
              <a:t>м</a:t>
            </a:r>
            <a:r>
              <a:rPr lang="en-US" altLang="ru-RU" sz="2000"/>
              <a:t>/</a:t>
            </a:r>
            <a:r>
              <a:rPr lang="en-US" altLang="en-US" sz="2000"/>
              <a:t>м</a:t>
            </a:r>
            <a:r>
              <a:rPr lang="en-US" altLang="ru-RU" sz="2000"/>
              <a:t>)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килограммах</a:t>
            </a:r>
            <a:r>
              <a:rPr lang="en-US" altLang="ru-RU" sz="2000"/>
              <a:t> (</a:t>
            </a:r>
            <a:r>
              <a:rPr lang="en-US" altLang="en-US" sz="2000"/>
              <a:t>Е</a:t>
            </a:r>
            <a:r>
              <a:rPr lang="en-US" altLang="ru-RU" sz="2000"/>
              <a:t>1), </a:t>
            </a:r>
            <a:r>
              <a:rPr lang="en-US" altLang="en-US" sz="2000"/>
              <a:t>необходимое</a:t>
            </a:r>
            <a:r>
              <a:rPr lang="en-US" altLang="ru-RU" sz="2000"/>
              <a:t> </a:t>
            </a:r>
            <a:r>
              <a:rPr lang="en-US" altLang="en-US" sz="2000"/>
              <a:t>для</a:t>
            </a:r>
            <a:r>
              <a:rPr lang="en-US" altLang="ru-RU" sz="2000"/>
              <a:t> </a:t>
            </a:r>
            <a:r>
              <a:rPr lang="en-US" altLang="en-US" sz="2000"/>
              <a:t>разбавления</a:t>
            </a:r>
            <a:r>
              <a:rPr lang="en-US" altLang="ru-RU" sz="2000"/>
              <a:t>, </a:t>
            </a:r>
            <a:r>
              <a:rPr lang="en-US" altLang="en-US" sz="2000"/>
              <a:t>вычисляют</a:t>
            </a:r>
            <a:r>
              <a:rPr lang="en-US" altLang="ru-RU" sz="2000"/>
              <a:t> </a:t>
            </a:r>
            <a:r>
              <a:rPr lang="en-US" altLang="en-US" sz="2000"/>
              <a:t>по</a:t>
            </a:r>
            <a:r>
              <a:rPr lang="en-US" altLang="ru-RU" sz="2000"/>
              <a:t> </a:t>
            </a:r>
            <a:r>
              <a:rPr lang="en-US" altLang="en-US" sz="2000"/>
              <a:t>формуле</a:t>
            </a:r>
            <a:r>
              <a:rPr lang="en-US" altLang="ru-RU" sz="2000"/>
              <a:t> (1):</a:t>
            </a:r>
            <a:endParaRPr lang="en-US" altLang="ru-RU" sz="2000"/>
          </a:p>
        </p:txBody>
      </p:sp>
      <p:pic>
        <p:nvPicPr>
          <p:cNvPr id="8" name="Замещающее содержимое 7" descr="image001"/>
          <p:cNvPicPr>
            <a:picLocks noChangeAspect="1"/>
          </p:cNvPicPr>
          <p:nvPr>
            <p:ph sz="half" idx="14"/>
          </p:nvPr>
        </p:nvPicPr>
        <p:blipFill>
          <a:blip r:embed="rId1"/>
          <a:stretch>
            <a:fillRect/>
          </a:stretch>
        </p:blipFill>
        <p:spPr>
          <a:xfrm>
            <a:off x="8589010" y="5799455"/>
            <a:ext cx="1654175" cy="76708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НАСТОЙКА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195"/>
            <a:ext cx="7807325" cy="6277610"/>
          </a:xfrm>
        </p:spPr>
        <p:txBody>
          <a:bodyPr/>
          <a:p>
            <a:pPr marL="0" indent="0">
              <a:buNone/>
            </a:pPr>
            <a:r>
              <a:rPr lang="ru-RU" altLang="en-US"/>
              <a:t>Г</a:t>
            </a:r>
            <a:endParaRPr lang="ru-RU" altLang="en-US"/>
          </a:p>
        </p:txBody>
      </p:sp>
      <p:graphicFrame>
        <p:nvGraphicFramePr>
          <p:cNvPr id="5" name="Таблица 4"/>
          <p:cNvGraphicFramePr/>
          <p:nvPr>
            <p:custDataLst>
              <p:tags r:id="rId1"/>
            </p:custDataLst>
          </p:nvPr>
        </p:nvGraphicFramePr>
        <p:xfrm>
          <a:off x="2664460" y="415290"/>
          <a:ext cx="9060815" cy="1457960"/>
        </p:xfrm>
        <a:graphic>
          <a:graphicData uri="http://schemas.openxmlformats.org/drawingml/2006/table">
            <a:tbl>
              <a:tblPr/>
              <a:tblGrid>
                <a:gridCol w="433070"/>
                <a:gridCol w="212725"/>
                <a:gridCol w="588645"/>
                <a:gridCol w="341630"/>
                <a:gridCol w="5550535"/>
                <a:gridCol w="1934210"/>
              </a:tblGrid>
              <a:tr h="234315"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где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p>
                      <a:pPr marL="0" indent="0" algn="ctr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1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m</a:t>
                      </a:r>
                      <a:endParaRPr sz="1800" b="0" i="1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-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масса фильтрата, кг;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20"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 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p>
                      <a:pPr marL="0" indent="0" algn="ctr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1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Bx</a:t>
                      </a:r>
                      <a:endParaRPr sz="1800" b="0" i="1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-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333333"/>
                          </a:solidFill>
                          <a:ea typeface="Manrope"/>
                          <a:cs typeface="+mn-lt"/>
                        </a:rPr>
                        <a:t>содержание сухого остатка или содержание активных компонентов в фильтрате</a:t>
                      </a: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, %;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565"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 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p>
                      <a:pPr marL="0" indent="0" algn="ctr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1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B0</a:t>
                      </a:r>
                      <a:endParaRPr sz="1800" b="0" i="1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-</a:t>
                      </a:r>
                      <a:endParaRPr sz="18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800" b="0" i="0">
                          <a:solidFill>
                            <a:srgbClr val="333333"/>
                          </a:solidFill>
                          <a:ea typeface="Manrope"/>
                          <a:cs typeface="+mn-lt"/>
                        </a:rPr>
                        <a:t>содержание сухого остатка или содержание активных компонентов, регламентируемое фармакопейной статьёй, %.</a:t>
                      </a:r>
                      <a:endParaRPr sz="18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p>
                      <a:pPr fontAlgn="t"/>
                      <a:endParaRPr sz="18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8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8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8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8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100" b="0" i="0">
                        <a:solidFill>
                          <a:srgbClr val="333333"/>
                        </a:solidFill>
                        <a:latin typeface="Manrope"/>
                        <a:ea typeface="Manrope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Текстовое поле 5"/>
          <p:cNvSpPr txBox="1"/>
          <p:nvPr/>
        </p:nvSpPr>
        <p:spPr>
          <a:xfrm>
            <a:off x="2941320" y="2446020"/>
            <a:ext cx="7553960" cy="1419225"/>
          </a:xfrm>
          <a:prstGeom prst="rect">
            <a:avLst/>
          </a:prstGeom>
        </p:spPr>
        <p:txBody>
          <a:bodyPr>
            <a:noAutofit/>
          </a:bodyPr>
          <a:p>
            <a:pPr marL="0" indent="444500" algn="just">
              <a:lnSpc>
                <a:spcPts val="1680"/>
              </a:lnSpc>
              <a:spcBef>
                <a:spcPts val="60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Фильтрат смешивают с рассчитанным количеством спирта этилового 43 % (м/м), отстаивают в течение не менее 5 сут при температуре не выше 20 °С и при необходимости фильтруют.</a:t>
            </a:r>
            <a:endParaRPr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Содержание спирта этилового в настойке гомеопатической матричной составляет около 43 % (м/м).</a:t>
            </a:r>
            <a:endParaRPr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Первое десятичное разведение (D1) готовят из 2 частей настойки гомеопатической матричной и 8 частей спирта этилового 43 % (м/м).</a:t>
            </a:r>
            <a:endParaRPr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Второе десятичное разведение (D2) готовят из 1 части первого десятичного разведения (D1) и 9 частей спирта этилового 43 % (м/м).</a:t>
            </a:r>
            <a:endParaRPr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Последующие разведения готовят аналогично.</a:t>
            </a:r>
            <a:endParaRPr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Первое сотенное разведение (С1) готовят из 2 частей настойки гомеопатической матричной и 98 частей спирта этилового 43 % (м/м).</a:t>
            </a:r>
            <a:endParaRPr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Второе сотенное разведение (С2) готовят из 1 части первого сотенного разведения (С1) и 99 частей спирта этилового 43 % (м/м).</a:t>
            </a:r>
            <a:endParaRPr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b="0" i="0">
                <a:solidFill>
                  <a:srgbClr val="000000"/>
                </a:solidFill>
                <a:ea typeface="Manrope"/>
                <a:cs typeface="+mn-lt"/>
              </a:rPr>
              <a:t>Последующие разведения готовят аналогично.</a:t>
            </a:r>
            <a:endParaRPr>
              <a:cs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НАСТОЙКА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195"/>
            <a:ext cx="9395460" cy="508381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en-US" sz="1400">
                <a:solidFill>
                  <a:schemeClr val="tx1"/>
                </a:solidFill>
              </a:rPr>
              <a:t>Способ</a:t>
            </a:r>
            <a:r>
              <a:rPr lang="en-US" altLang="ru-RU" sz="1400">
                <a:solidFill>
                  <a:schemeClr val="tx1"/>
                </a:solidFill>
              </a:rPr>
              <a:t> 2. </a:t>
            </a:r>
            <a:r>
              <a:rPr lang="en-US" altLang="en-US" sz="1400">
                <a:solidFill>
                  <a:schemeClr val="tx1"/>
                </a:solidFill>
              </a:rPr>
              <a:t>Предусматривает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получение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настойки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гомеопатической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матричной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из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свежего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лекарственного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растительного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сырья</a:t>
            </a:r>
            <a:r>
              <a:rPr lang="en-US" altLang="ru-RU" sz="1400">
                <a:solidFill>
                  <a:schemeClr val="tx1"/>
                </a:solidFill>
              </a:rPr>
              <a:t>, </a:t>
            </a:r>
            <a:r>
              <a:rPr lang="en-US" altLang="en-US" sz="1400">
                <a:solidFill>
                  <a:schemeClr val="tx1"/>
                </a:solidFill>
              </a:rPr>
              <a:t>содержащего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менее</a:t>
            </a:r>
            <a:r>
              <a:rPr lang="en-US" altLang="ru-RU" sz="1400">
                <a:solidFill>
                  <a:schemeClr val="tx1"/>
                </a:solidFill>
              </a:rPr>
              <a:t> 70 % </a:t>
            </a:r>
            <a:r>
              <a:rPr lang="en-US" altLang="en-US" sz="1400">
                <a:solidFill>
                  <a:schemeClr val="tx1"/>
                </a:solidFill>
              </a:rPr>
              <a:t>сока</a:t>
            </a:r>
            <a:r>
              <a:rPr lang="en-US" altLang="ru-RU" sz="1400">
                <a:solidFill>
                  <a:schemeClr val="tx1"/>
                </a:solidFill>
              </a:rPr>
              <a:t>, </a:t>
            </a:r>
            <a:r>
              <a:rPr lang="en-US" altLang="en-US" sz="1400">
                <a:solidFill>
                  <a:schemeClr val="tx1"/>
                </a:solidFill>
              </a:rPr>
              <a:t>с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влажностью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более</a:t>
            </a:r>
            <a:r>
              <a:rPr lang="en-US" altLang="ru-RU" sz="1400">
                <a:solidFill>
                  <a:schemeClr val="tx1"/>
                </a:solidFill>
              </a:rPr>
              <a:t> 60 %, </a:t>
            </a:r>
            <a:r>
              <a:rPr lang="en-US" altLang="en-US" sz="1400">
                <a:solidFill>
                  <a:schemeClr val="tx1"/>
                </a:solidFill>
              </a:rPr>
              <a:t>не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содержащего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эфирных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масел</a:t>
            </a:r>
            <a:r>
              <a:rPr lang="en-US" altLang="ru-RU" sz="1400">
                <a:solidFill>
                  <a:schemeClr val="tx1"/>
                </a:solidFill>
              </a:rPr>
              <a:t>, </a:t>
            </a:r>
            <a:r>
              <a:rPr lang="en-US" altLang="en-US" sz="1400">
                <a:solidFill>
                  <a:schemeClr val="tx1"/>
                </a:solidFill>
              </a:rPr>
              <a:t>смол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и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слизи</a:t>
            </a:r>
            <a:r>
              <a:rPr lang="en-US" altLang="ru-RU" sz="1400">
                <a:solidFill>
                  <a:schemeClr val="tx1"/>
                </a:solidFill>
              </a:rPr>
              <a:t>.</a:t>
            </a:r>
            <a:endParaRPr lang="en-US" altLang="ru-RU" sz="14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400">
                <a:solidFill>
                  <a:schemeClr val="tx1"/>
                </a:solidFill>
              </a:rPr>
              <a:t>Настойки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гомеопатические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матричные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получают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методом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мацерации</a:t>
            </a:r>
            <a:r>
              <a:rPr lang="en-US" altLang="ru-RU" sz="1400">
                <a:solidFill>
                  <a:schemeClr val="tx1"/>
                </a:solidFill>
              </a:rPr>
              <a:t>. </a:t>
            </a:r>
            <a:r>
              <a:rPr lang="en-US" altLang="en-US" sz="1400">
                <a:solidFill>
                  <a:schemeClr val="tx1"/>
                </a:solidFill>
              </a:rPr>
              <a:t>Лекарственное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растительное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сырьё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взвешивают</a:t>
            </a:r>
            <a:r>
              <a:rPr lang="en-US" altLang="ru-RU" sz="1400">
                <a:solidFill>
                  <a:schemeClr val="tx1"/>
                </a:solidFill>
              </a:rPr>
              <a:t>, </a:t>
            </a:r>
            <a:r>
              <a:rPr lang="en-US" altLang="en-US" sz="1400">
                <a:solidFill>
                  <a:schemeClr val="tx1"/>
                </a:solidFill>
              </a:rPr>
              <a:t>тщательно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измельчают</a:t>
            </a:r>
            <a:r>
              <a:rPr lang="en-US" altLang="ru-RU" sz="1400">
                <a:solidFill>
                  <a:schemeClr val="tx1"/>
                </a:solidFill>
              </a:rPr>
              <a:t>, </a:t>
            </a:r>
            <a:r>
              <a:rPr lang="en-US" altLang="en-US" sz="1400">
                <a:solidFill>
                  <a:schemeClr val="tx1"/>
                </a:solidFill>
              </a:rPr>
              <a:t>отбирают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пробу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для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определения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влажности</a:t>
            </a:r>
            <a:r>
              <a:rPr lang="en-US" altLang="ru-RU" sz="1400">
                <a:solidFill>
                  <a:schemeClr val="tx1"/>
                </a:solidFill>
              </a:rPr>
              <a:t>. </a:t>
            </a:r>
            <a:r>
              <a:rPr lang="en-US" altLang="en-US" sz="1400">
                <a:solidFill>
                  <a:schemeClr val="tx1"/>
                </a:solidFill>
              </a:rPr>
              <a:t>Оставшееся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измельчённое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лекарственное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растительное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сырьё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ещё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раз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взвешивают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и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немедленно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заливают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не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менее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чем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половинным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от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массы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взятого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лекарственного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растительного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сырья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количеством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спирта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этилового</a:t>
            </a:r>
            <a:r>
              <a:rPr lang="en-US" altLang="ru-RU" sz="1400">
                <a:solidFill>
                  <a:schemeClr val="tx1"/>
                </a:solidFill>
              </a:rPr>
              <a:t> 86 % (</a:t>
            </a:r>
            <a:r>
              <a:rPr lang="en-US" altLang="en-US" sz="1400">
                <a:solidFill>
                  <a:schemeClr val="tx1"/>
                </a:solidFill>
              </a:rPr>
              <a:t>м</a:t>
            </a:r>
            <a:r>
              <a:rPr lang="en-US" altLang="ru-RU" sz="1400">
                <a:solidFill>
                  <a:schemeClr val="tx1"/>
                </a:solidFill>
              </a:rPr>
              <a:t>/</a:t>
            </a:r>
            <a:r>
              <a:rPr lang="en-US" altLang="en-US" sz="1400">
                <a:solidFill>
                  <a:schemeClr val="tx1"/>
                </a:solidFill>
              </a:rPr>
              <a:t>м</a:t>
            </a:r>
            <a:r>
              <a:rPr lang="en-US" altLang="ru-RU" sz="1400">
                <a:solidFill>
                  <a:schemeClr val="tx1"/>
                </a:solidFill>
              </a:rPr>
              <a:t>), </a:t>
            </a:r>
            <a:r>
              <a:rPr lang="en-US" altLang="en-US" sz="1400">
                <a:solidFill>
                  <a:schemeClr val="tx1"/>
                </a:solidFill>
              </a:rPr>
              <a:t>перемешивают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и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оставляют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в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плотно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закрытом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сосуде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при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температуре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не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выше</a:t>
            </a:r>
            <a:r>
              <a:rPr lang="en-US" altLang="ru-RU" sz="1400">
                <a:solidFill>
                  <a:schemeClr val="tx1"/>
                </a:solidFill>
              </a:rPr>
              <a:t> 20 </a:t>
            </a:r>
            <a:r>
              <a:rPr lang="" altLang="en-US" sz="1400">
                <a:solidFill>
                  <a:schemeClr val="tx1"/>
                </a:solidFill>
              </a:rPr>
              <a:t>°</a:t>
            </a:r>
            <a:r>
              <a:rPr lang="en-US" altLang="en-US" sz="1400">
                <a:solidFill>
                  <a:schemeClr val="tx1"/>
                </a:solidFill>
              </a:rPr>
              <a:t>С</a:t>
            </a:r>
            <a:r>
              <a:rPr lang="en-US" altLang="ru-RU" sz="1400">
                <a:solidFill>
                  <a:schemeClr val="tx1"/>
                </a:solidFill>
              </a:rPr>
              <a:t>.</a:t>
            </a:r>
            <a:r>
              <a:rPr lang="en-US" altLang="en-US" sz="1400">
                <a:solidFill>
                  <a:schemeClr val="tx1"/>
                </a:solidFill>
              </a:rPr>
              <a:t>Необходимое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количество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спирта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этилового</a:t>
            </a:r>
            <a:r>
              <a:rPr lang="en-US" altLang="ru-RU" sz="1400">
                <a:solidFill>
                  <a:schemeClr val="tx1"/>
                </a:solidFill>
              </a:rPr>
              <a:t> 86 % (</a:t>
            </a:r>
            <a:r>
              <a:rPr lang="en-US" altLang="en-US" sz="1400">
                <a:solidFill>
                  <a:schemeClr val="tx1"/>
                </a:solidFill>
              </a:rPr>
              <a:t>м</a:t>
            </a:r>
            <a:r>
              <a:rPr lang="en-US" altLang="ru-RU" sz="1400">
                <a:solidFill>
                  <a:schemeClr val="tx1"/>
                </a:solidFill>
              </a:rPr>
              <a:t>/</a:t>
            </a:r>
            <a:r>
              <a:rPr lang="en-US" altLang="en-US" sz="1400">
                <a:solidFill>
                  <a:schemeClr val="tx1"/>
                </a:solidFill>
              </a:rPr>
              <a:t>м</a:t>
            </a:r>
            <a:r>
              <a:rPr lang="en-US" altLang="ru-RU" sz="1400">
                <a:solidFill>
                  <a:schemeClr val="tx1"/>
                </a:solidFill>
              </a:rPr>
              <a:t>) </a:t>
            </a:r>
            <a:r>
              <a:rPr lang="en-US" altLang="en-US" sz="1400">
                <a:solidFill>
                  <a:schemeClr val="tx1"/>
                </a:solidFill>
              </a:rPr>
              <a:t>в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килограммах</a:t>
            </a:r>
            <a:r>
              <a:rPr lang="en-US" altLang="ru-RU" sz="1400">
                <a:solidFill>
                  <a:schemeClr val="tx1"/>
                </a:solidFill>
              </a:rPr>
              <a:t> (</a:t>
            </a:r>
            <a:r>
              <a:rPr lang="en-US" altLang="en-US" sz="1400">
                <a:solidFill>
                  <a:schemeClr val="tx1"/>
                </a:solidFill>
              </a:rPr>
              <a:t>Е</a:t>
            </a:r>
            <a:r>
              <a:rPr lang="en-US" altLang="ru-RU" sz="1400">
                <a:solidFill>
                  <a:schemeClr val="tx1"/>
                </a:solidFill>
              </a:rPr>
              <a:t>2) </a:t>
            </a:r>
            <a:r>
              <a:rPr lang="en-US" altLang="en-US" sz="1400">
                <a:solidFill>
                  <a:schemeClr val="tx1"/>
                </a:solidFill>
              </a:rPr>
              <a:t>рассчитывают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по</a:t>
            </a:r>
            <a:r>
              <a:rPr lang="en-US" altLang="ru-RU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формуле</a:t>
            </a:r>
            <a:r>
              <a:rPr lang="en-US" altLang="ru-RU" sz="1400">
                <a:solidFill>
                  <a:schemeClr val="tx1"/>
                </a:solidFill>
              </a:rPr>
              <a:t> (2):</a:t>
            </a:r>
            <a:r>
              <a:rPr lang="ru-RU" altLang="en-US" sz="1400">
                <a:solidFill>
                  <a:schemeClr val="tx1"/>
                </a:solidFill>
              </a:rPr>
              <a:t> </a:t>
            </a:r>
            <a:r>
              <a:rPr lang="en-US" altLang="en-US" sz="1400">
                <a:solidFill>
                  <a:schemeClr val="tx1"/>
                </a:solidFill>
              </a:rPr>
              <a:t>Е</a:t>
            </a:r>
            <a:r>
              <a:rPr lang="en-US" altLang="ru-RU" sz="1400">
                <a:solidFill>
                  <a:schemeClr val="tx1"/>
                </a:solidFill>
              </a:rPr>
              <a:t>2= </a:t>
            </a:r>
            <a:endParaRPr lang="en-US" altLang="ru-RU" sz="14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ru-RU" sz="1400">
              <a:solidFill>
                <a:schemeClr val="tx1"/>
              </a:solidFill>
            </a:endParaRPr>
          </a:p>
        </p:txBody>
      </p:sp>
      <p:pic>
        <p:nvPicPr>
          <p:cNvPr id="5" name="Замещающее содержимое 4" descr="image002 (1)"/>
          <p:cNvPicPr>
            <a:picLocks noChangeAspect="1"/>
          </p:cNvPicPr>
          <p:nvPr>
            <p:ph sz="half" idx="14"/>
          </p:nvPr>
        </p:nvPicPr>
        <p:blipFill>
          <a:blip r:embed="rId1"/>
          <a:stretch>
            <a:fillRect/>
          </a:stretch>
        </p:blipFill>
        <p:spPr>
          <a:xfrm>
            <a:off x="10676890" y="2228850"/>
            <a:ext cx="285750" cy="333375"/>
          </a:xfrm>
          <a:prstGeom prst="rect">
            <a:avLst/>
          </a:prstGeom>
        </p:spPr>
      </p:pic>
      <p:graphicFrame>
        <p:nvGraphicFramePr>
          <p:cNvPr id="6" name="Таблица 5"/>
          <p:cNvGraphicFramePr/>
          <p:nvPr/>
        </p:nvGraphicFramePr>
        <p:xfrm>
          <a:off x="2601595" y="2562225"/>
          <a:ext cx="10561320" cy="594360"/>
        </p:xfrm>
        <a:graphic>
          <a:graphicData uri="http://schemas.openxmlformats.org/drawingml/2006/table">
            <a:tbl>
              <a:tblPr/>
              <a:tblGrid>
                <a:gridCol w="504825"/>
                <a:gridCol w="248285"/>
                <a:gridCol w="685800"/>
                <a:gridCol w="398780"/>
                <a:gridCol w="6469380"/>
                <a:gridCol w="2254250"/>
              </a:tblGrid>
              <a:tr h="0"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где</a:t>
                      </a:r>
                      <a:endParaRPr sz="14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p>
                      <a:pPr marL="0" indent="0" algn="ctr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1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m</a:t>
                      </a:r>
                      <a:endParaRPr sz="1400" b="0" i="1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-</a:t>
                      </a:r>
                      <a:endParaRPr sz="14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масса лекарственного растительного сырья, кг;</a:t>
                      </a:r>
                      <a:endParaRPr sz="14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 </a:t>
                      </a:r>
                      <a:endParaRPr sz="14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p>
                      <a:pPr marL="0" indent="0" algn="ctr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1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W</a:t>
                      </a:r>
                      <a:endParaRPr sz="1400" b="0" i="1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-</a:t>
                      </a:r>
                      <a:endParaRPr sz="14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p>
                      <a:pPr marL="0" indent="0" fontAlgn="t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sz="1400" b="0" i="0">
                          <a:solidFill>
                            <a:srgbClr val="333333"/>
                          </a:solidFill>
                          <a:ea typeface="Manrope"/>
                          <a:cs typeface="+mn-lt"/>
                        </a:rPr>
                        <a:t>влажность лекарственного растительного сырья</a:t>
                      </a:r>
                      <a:r>
                        <a:rPr sz="1400" b="0" i="0">
                          <a:solidFill>
                            <a:srgbClr val="000000"/>
                          </a:solidFill>
                          <a:ea typeface="Manrope"/>
                          <a:cs typeface="+mn-lt"/>
                        </a:rPr>
                        <a:t>, %.</a:t>
                      </a:r>
                      <a:endParaRPr sz="1400" b="0" i="0">
                        <a:solidFill>
                          <a:srgbClr val="000000"/>
                        </a:solidFill>
                        <a:ea typeface="Manrope"/>
                        <a:cs typeface="+mn-lt"/>
                      </a:endParaRPr>
                    </a:p>
                  </a:txBody>
                  <a:tcPr marL="63500" marR="6350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p>
                      <a:pPr fontAlgn="t"/>
                      <a:endParaRPr sz="14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4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4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4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400" b="0" i="0">
                        <a:solidFill>
                          <a:srgbClr val="333333"/>
                        </a:solidFill>
                        <a:ea typeface="Manrope"/>
                        <a:cs typeface="+mn-lt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fontAlgn="t"/>
                      <a:endParaRPr sz="1100" b="0" i="0">
                        <a:solidFill>
                          <a:srgbClr val="333333"/>
                        </a:solidFill>
                        <a:latin typeface="Manrope"/>
                        <a:ea typeface="Manrope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Текстовое поле 6"/>
          <p:cNvSpPr txBox="1"/>
          <p:nvPr/>
        </p:nvSpPr>
        <p:spPr>
          <a:xfrm>
            <a:off x="2527300" y="3202305"/>
            <a:ext cx="8856345" cy="181483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444500" algn="just">
              <a:lnSpc>
                <a:spcPts val="1680"/>
              </a:lnSpc>
              <a:spcBef>
                <a:spcPts val="600"/>
              </a:spcBef>
              <a:spcAft>
                <a:spcPct val="0"/>
              </a:spcAft>
            </a:pP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От рассчитанного количества спирта этилового 86</a:t>
            </a: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 % (</a:t>
            </a:r>
            <a:r>
              <a:rPr sz="1400" b="0" i="1">
                <a:solidFill>
                  <a:srgbClr val="000000"/>
                </a:solidFill>
                <a:ea typeface="Manrope"/>
                <a:cs typeface="+mn-lt"/>
              </a:rPr>
              <a:t>Е2</a:t>
            </a: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) вычитают количество ранее прибавленного спирта и остаток спирта смешивают с полученной массой. Массу оставляют не менее чем на 10 </a:t>
            </a: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сут при температуре не выше 20 </a:t>
            </a: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°С при периодическом встряхивании. Затем массу отжимают и фильтруют.</a:t>
            </a:r>
            <a:endParaRPr sz="1400"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Если содержание сухого остатка или активных компонентов превышает регламентируемую фармакопейной статьёй норму, проводят разбавление настойки способом, указанным в способе 1.</a:t>
            </a:r>
            <a:endParaRPr sz="1400"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Содержание спирта этилового в настойке составляет около 43 </a:t>
            </a: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% (м/м).</a:t>
            </a:r>
            <a:endParaRPr sz="1400" b="0" i="0">
              <a:solidFill>
                <a:srgbClr val="000000"/>
              </a:solidFill>
              <a:ea typeface="Manrope"/>
              <a:cs typeface="+mn-lt"/>
            </a:endParaRPr>
          </a:p>
          <a:p>
            <a:pPr marL="0" indent="444500" algn="just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 b="0" i="0">
                <a:solidFill>
                  <a:srgbClr val="000000"/>
                </a:solidFill>
                <a:ea typeface="Manrope"/>
                <a:cs typeface="+mn-lt"/>
              </a:rPr>
              <a:t>Жидкие разведения готовят, как описано в способе 1.</a:t>
            </a:r>
            <a:endParaRPr>
              <a:cs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НАСТОЙКА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6665" y="290195"/>
            <a:ext cx="9375140" cy="6276975"/>
          </a:xfrm>
        </p:spPr>
        <p:txBody>
          <a:bodyPr>
            <a:normAutofit fontScale="50000"/>
          </a:bodyPr>
          <a:p>
            <a:pPr marL="0" indent="0">
              <a:buNone/>
            </a:pPr>
            <a:r>
              <a:rPr lang="en-US" altLang="en-US" sz="2335"/>
              <a:t>Упаковка</a:t>
            </a:r>
            <a:r>
              <a:rPr lang="ru-RU" altLang="en-US" sz="2335"/>
              <a:t>.</a:t>
            </a:r>
            <a:r>
              <a:rPr lang="en-US" altLang="en-US" sz="2335"/>
              <a:t>Упаковка</a:t>
            </a:r>
            <a:r>
              <a:rPr lang="en-US" altLang="ru-RU" sz="2335"/>
              <a:t> </a:t>
            </a:r>
            <a:r>
              <a:rPr lang="en-US" altLang="en-US" sz="2335"/>
              <a:t>должна</a:t>
            </a:r>
            <a:r>
              <a:rPr lang="en-US" altLang="ru-RU" sz="2335"/>
              <a:t> </a:t>
            </a:r>
            <a:r>
              <a:rPr lang="en-US" altLang="en-US" sz="2335"/>
              <a:t>обеспечивать</a:t>
            </a:r>
            <a:r>
              <a:rPr lang="en-US" altLang="ru-RU" sz="2335"/>
              <a:t> </a:t>
            </a:r>
            <a:r>
              <a:rPr lang="en-US" altLang="en-US" sz="2335"/>
              <a:t>стабильность</a:t>
            </a:r>
            <a:r>
              <a:rPr lang="en-US" altLang="ru-RU" sz="2335"/>
              <a:t> </a:t>
            </a:r>
            <a:r>
              <a:rPr lang="en-US" altLang="en-US" sz="2335"/>
              <a:t>настойки</a:t>
            </a:r>
            <a:r>
              <a:rPr lang="en-US" altLang="ru-RU" sz="2335"/>
              <a:t> </a:t>
            </a:r>
            <a:r>
              <a:rPr lang="en-US" altLang="en-US" sz="2335"/>
              <a:t>матричной</a:t>
            </a:r>
            <a:r>
              <a:rPr lang="en-US" altLang="ru-RU" sz="2335"/>
              <a:t> </a:t>
            </a:r>
            <a:r>
              <a:rPr lang="en-US" altLang="en-US" sz="2335"/>
              <a:t>гомеопатической</a:t>
            </a:r>
            <a:r>
              <a:rPr lang="en-US" altLang="ru-RU" sz="2335"/>
              <a:t> </a:t>
            </a:r>
            <a:r>
              <a:rPr lang="en-US" altLang="en-US" sz="2335"/>
              <a:t>в</a:t>
            </a:r>
            <a:r>
              <a:rPr lang="en-US" altLang="ru-RU" sz="2335"/>
              <a:t> </a:t>
            </a:r>
            <a:r>
              <a:rPr lang="en-US" altLang="en-US" sz="2335"/>
              <a:t>течение</a:t>
            </a:r>
            <a:r>
              <a:rPr lang="en-US" altLang="ru-RU" sz="2335"/>
              <a:t> </a:t>
            </a:r>
            <a:r>
              <a:rPr lang="en-US" altLang="en-US" sz="2335"/>
              <a:t>установленного</a:t>
            </a:r>
            <a:r>
              <a:rPr lang="en-US" altLang="ru-RU" sz="2335"/>
              <a:t> </a:t>
            </a:r>
            <a:r>
              <a:rPr lang="en-US" altLang="en-US" sz="2335"/>
              <a:t>срока</a:t>
            </a:r>
            <a:r>
              <a:rPr lang="en-US" altLang="ru-RU" sz="2335"/>
              <a:t> </a:t>
            </a:r>
            <a:r>
              <a:rPr lang="en-US" altLang="en-US" sz="2335"/>
              <a:t>годности</a:t>
            </a:r>
            <a:r>
              <a:rPr lang="en-US" altLang="ru-RU" sz="2335"/>
              <a:t> (</a:t>
            </a:r>
            <a:r>
              <a:rPr lang="en-US" altLang="en-US" sz="2335"/>
              <a:t>ОФС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en-US" sz="2335"/>
              <a:t>Лекарственные</a:t>
            </a:r>
            <a:r>
              <a:rPr lang="en-US" altLang="ru-RU" sz="2335"/>
              <a:t> </a:t>
            </a:r>
            <a:r>
              <a:rPr lang="en-US" altLang="en-US" sz="2335"/>
              <a:t>формы</a:t>
            </a:r>
            <a:r>
              <a:rPr lang="en-US" altLang="ru-RU" sz="2335"/>
              <a:t> </a:t>
            </a:r>
            <a:r>
              <a:rPr lang="en-US" altLang="en-US" sz="2335"/>
              <a:t>гомеопатических</a:t>
            </a:r>
            <a:r>
              <a:rPr lang="en-US" altLang="ru-RU" sz="2335"/>
              <a:t> </a:t>
            </a:r>
            <a:r>
              <a:rPr lang="en-US" altLang="en-US" sz="2335"/>
              <a:t>лекарственных</a:t>
            </a:r>
            <a:r>
              <a:rPr lang="en-US" altLang="ru-RU" sz="2335"/>
              <a:t> </a:t>
            </a:r>
            <a:r>
              <a:rPr lang="en-US" altLang="en-US" sz="2335"/>
              <a:t>препаратов</a:t>
            </a:r>
            <a:r>
              <a:rPr lang="" altLang="en-US" sz="2335"/>
              <a:t>»</a:t>
            </a:r>
            <a:r>
              <a:rPr lang="en-US" altLang="ru-RU" sz="2335"/>
              <a:t>).</a:t>
            </a:r>
            <a:endParaRPr lang="en-US" altLang="ru-RU" sz="2335"/>
          </a:p>
          <a:p>
            <a:pPr marL="0" indent="0">
              <a:buNone/>
            </a:pPr>
            <a:endParaRPr lang="en-US" altLang="ru-RU" sz="2335"/>
          </a:p>
          <a:p>
            <a:pPr marL="0" indent="0">
              <a:buNone/>
            </a:pPr>
            <a:r>
              <a:rPr lang="en-US" altLang="en-US" sz="2335"/>
              <a:t>Маркировка</a:t>
            </a:r>
            <a:r>
              <a:rPr lang="ru-RU" altLang="en-US" sz="2335"/>
              <a:t>.</a:t>
            </a:r>
            <a:r>
              <a:rPr lang="en-US" altLang="en-US" sz="2335"/>
              <a:t>Требования</a:t>
            </a:r>
            <a:r>
              <a:rPr lang="en-US" altLang="ru-RU" sz="2335"/>
              <a:t>, </a:t>
            </a:r>
            <a:r>
              <a:rPr lang="en-US" altLang="en-US" sz="2335"/>
              <a:t>предъявляемые</a:t>
            </a:r>
            <a:r>
              <a:rPr lang="en-US" altLang="ru-RU" sz="2335"/>
              <a:t> </a:t>
            </a:r>
            <a:r>
              <a:rPr lang="en-US" altLang="en-US" sz="2335"/>
              <a:t>к</a:t>
            </a:r>
            <a:r>
              <a:rPr lang="en-US" altLang="ru-RU" sz="2335"/>
              <a:t> </a:t>
            </a:r>
            <a:r>
              <a:rPr lang="en-US" altLang="en-US" sz="2335"/>
              <a:t>маркировке</a:t>
            </a:r>
            <a:r>
              <a:rPr lang="en-US" altLang="ru-RU" sz="2335"/>
              <a:t>, </a:t>
            </a:r>
            <a:r>
              <a:rPr lang="en-US" altLang="en-US" sz="2335"/>
              <a:t>приведены</a:t>
            </a:r>
            <a:r>
              <a:rPr lang="en-US" altLang="ru-RU" sz="2335"/>
              <a:t> </a:t>
            </a:r>
            <a:r>
              <a:rPr lang="en-US" altLang="en-US" sz="2335"/>
              <a:t>в</a:t>
            </a:r>
            <a:r>
              <a:rPr lang="en-US" altLang="ru-RU" sz="2335"/>
              <a:t> </a:t>
            </a:r>
            <a:r>
              <a:rPr lang="en-US" altLang="en-US" sz="2335"/>
              <a:t>ОФС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en-US" sz="2335"/>
              <a:t>Маркировка</a:t>
            </a:r>
            <a:r>
              <a:rPr lang="en-US" altLang="ru-RU" sz="2335"/>
              <a:t> </a:t>
            </a:r>
            <a:r>
              <a:rPr lang="en-US" altLang="en-US" sz="2335"/>
              <a:t>лекарственных</a:t>
            </a:r>
            <a:r>
              <a:rPr lang="en-US" altLang="ru-RU" sz="2335"/>
              <a:t> </a:t>
            </a:r>
            <a:r>
              <a:rPr lang="en-US" altLang="en-US" sz="2335"/>
              <a:t>средств</a:t>
            </a:r>
            <a:r>
              <a:rPr lang="" altLang="en-US" sz="2335"/>
              <a:t>»</a:t>
            </a:r>
            <a:r>
              <a:rPr lang="en-US" altLang="ru-RU" sz="2335"/>
              <a:t>.</a:t>
            </a:r>
            <a:endParaRPr lang="en-US" altLang="ru-RU" sz="2335"/>
          </a:p>
          <a:p>
            <a:pPr marL="0" indent="0">
              <a:buNone/>
            </a:pPr>
            <a:r>
              <a:rPr lang="en-US" altLang="en-US" sz="2335"/>
              <a:t>Помимо</a:t>
            </a:r>
            <a:r>
              <a:rPr lang="en-US" altLang="ru-RU" sz="2335"/>
              <a:t> </a:t>
            </a:r>
            <a:r>
              <a:rPr lang="en-US" altLang="en-US" sz="2335"/>
              <a:t>общих</a:t>
            </a:r>
            <a:r>
              <a:rPr lang="en-US" altLang="ru-RU" sz="2335"/>
              <a:t> </a:t>
            </a:r>
            <a:r>
              <a:rPr lang="en-US" altLang="en-US" sz="2335"/>
              <a:t>требований</a:t>
            </a:r>
            <a:r>
              <a:rPr lang="en-US" altLang="ru-RU" sz="2335"/>
              <a:t>, </a:t>
            </a:r>
            <a:r>
              <a:rPr lang="en-US" altLang="en-US" sz="2335"/>
              <a:t>предусмотренных</a:t>
            </a:r>
            <a:r>
              <a:rPr lang="en-US" altLang="ru-RU" sz="2335"/>
              <a:t> </a:t>
            </a:r>
            <a:r>
              <a:rPr lang="en-US" altLang="en-US" sz="2335"/>
              <a:t>ОФС</a:t>
            </a:r>
            <a:r>
              <a:rPr lang="en-US" altLang="ru-RU" sz="2335"/>
              <a:t>, </a:t>
            </a:r>
            <a:r>
              <a:rPr lang="en-US" altLang="en-US" sz="2335"/>
              <a:t>дополнительно</a:t>
            </a:r>
            <a:r>
              <a:rPr lang="en-US" altLang="ru-RU" sz="2335"/>
              <a:t> </a:t>
            </a:r>
            <a:r>
              <a:rPr lang="en-US" altLang="en-US" sz="2335"/>
              <a:t>указывают</a:t>
            </a:r>
            <a:r>
              <a:rPr lang="en-US" altLang="ru-RU" sz="2335"/>
              <a:t>: </a:t>
            </a:r>
            <a:r>
              <a:rPr lang="en-US" altLang="en-US" sz="2335"/>
              <a:t>наименование</a:t>
            </a:r>
            <a:r>
              <a:rPr lang="en-US" altLang="ru-RU" sz="2335"/>
              <a:t> </a:t>
            </a:r>
            <a:r>
              <a:rPr lang="en-US" altLang="en-US" sz="2335"/>
              <a:t>настойки</a:t>
            </a:r>
            <a:r>
              <a:rPr lang="en-US" altLang="ru-RU" sz="2335"/>
              <a:t> </a:t>
            </a:r>
            <a:r>
              <a:rPr lang="en-US" altLang="en-US" sz="2335"/>
              <a:t>гомеопатической</a:t>
            </a:r>
            <a:r>
              <a:rPr lang="en-US" altLang="ru-RU" sz="2335"/>
              <a:t> </a:t>
            </a:r>
            <a:r>
              <a:rPr lang="en-US" altLang="en-US" sz="2335"/>
              <a:t>матричной</a:t>
            </a:r>
            <a:r>
              <a:rPr lang="en-US" altLang="ru-RU" sz="2335"/>
              <a:t> </a:t>
            </a:r>
            <a:r>
              <a:rPr lang="en-US" altLang="en-US" sz="2335"/>
              <a:t>на</a:t>
            </a:r>
            <a:r>
              <a:rPr lang="en-US" altLang="ru-RU" sz="2335"/>
              <a:t> </a:t>
            </a:r>
            <a:r>
              <a:rPr lang="en-US" altLang="en-US" sz="2335"/>
              <a:t>латинском</a:t>
            </a:r>
            <a:r>
              <a:rPr lang="en-US" altLang="ru-RU" sz="2335"/>
              <a:t> </a:t>
            </a:r>
            <a:r>
              <a:rPr lang="en-US" altLang="en-US" sz="2335"/>
              <a:t>и</a:t>
            </a:r>
            <a:r>
              <a:rPr lang="en-US" altLang="ru-RU" sz="2335"/>
              <a:t> </a:t>
            </a:r>
            <a:r>
              <a:rPr lang="en-US" altLang="en-US" sz="2335"/>
              <a:t>русском</a:t>
            </a:r>
            <a:r>
              <a:rPr lang="en-US" altLang="ru-RU" sz="2335"/>
              <a:t> </a:t>
            </a:r>
            <a:r>
              <a:rPr lang="en-US" altLang="en-US" sz="2335"/>
              <a:t>языках</a:t>
            </a:r>
            <a:r>
              <a:rPr lang="en-US" altLang="ru-RU" sz="2335"/>
              <a:t>, </a:t>
            </a:r>
            <a:r>
              <a:rPr lang="en-US" altLang="en-US" sz="2335"/>
              <a:t>надпись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en-US" sz="2335"/>
              <a:t>настойка</a:t>
            </a:r>
            <a:r>
              <a:rPr lang="en-US" altLang="ru-RU" sz="2335"/>
              <a:t> </a:t>
            </a:r>
            <a:r>
              <a:rPr lang="en-US" altLang="en-US" sz="2335"/>
              <a:t>гомеопатическая</a:t>
            </a:r>
            <a:r>
              <a:rPr lang="en-US" altLang="ru-RU" sz="2335"/>
              <a:t> </a:t>
            </a:r>
            <a:r>
              <a:rPr lang="en-US" altLang="en-US" sz="2335"/>
              <a:t>матричная</a:t>
            </a:r>
            <a:r>
              <a:rPr lang="" altLang="en-US" sz="2335"/>
              <a:t>»</a:t>
            </a:r>
            <a:r>
              <a:rPr lang="en-US" altLang="ru-RU" sz="2335"/>
              <a:t>, </a:t>
            </a:r>
            <a:r>
              <a:rPr lang="en-US" altLang="en-US" sz="2335"/>
              <a:t>количество</a:t>
            </a:r>
            <a:r>
              <a:rPr lang="en-US" altLang="ru-RU" sz="2335"/>
              <a:t> </a:t>
            </a:r>
            <a:r>
              <a:rPr lang="en-US" altLang="en-US" sz="2335"/>
              <a:t>настойки</a:t>
            </a:r>
            <a:r>
              <a:rPr lang="en-US" altLang="ru-RU" sz="2335"/>
              <a:t> </a:t>
            </a:r>
            <a:r>
              <a:rPr lang="en-US" altLang="en-US" sz="2335"/>
              <a:t>в</a:t>
            </a:r>
            <a:r>
              <a:rPr lang="en-US" altLang="ru-RU" sz="2335"/>
              <a:t> </a:t>
            </a:r>
            <a:r>
              <a:rPr lang="en-US" altLang="en-US" sz="2335"/>
              <a:t>миллилитрах</a:t>
            </a:r>
            <a:r>
              <a:rPr lang="en-US" altLang="ru-RU" sz="2335"/>
              <a:t>, </a:t>
            </a:r>
            <a:r>
              <a:rPr lang="en-US" altLang="en-US" sz="2335"/>
              <a:t>номер</a:t>
            </a:r>
            <a:r>
              <a:rPr lang="en-US" altLang="ru-RU" sz="2335"/>
              <a:t> </a:t>
            </a:r>
            <a:r>
              <a:rPr lang="en-US" altLang="en-US" sz="2335"/>
              <a:t>серии</a:t>
            </a:r>
            <a:r>
              <a:rPr lang="en-US" altLang="ru-RU" sz="2335"/>
              <a:t>, </a:t>
            </a:r>
            <a:r>
              <a:rPr lang="en-US" altLang="en-US" sz="2335"/>
              <a:t>условия</a:t>
            </a:r>
            <a:r>
              <a:rPr lang="en-US" altLang="ru-RU" sz="2335"/>
              <a:t> </a:t>
            </a:r>
            <a:r>
              <a:rPr lang="en-US" altLang="en-US" sz="2335"/>
              <a:t>хранения</a:t>
            </a:r>
            <a:r>
              <a:rPr lang="en-US" altLang="ru-RU" sz="2335"/>
              <a:t>. </a:t>
            </a:r>
            <a:r>
              <a:rPr lang="en-US" altLang="en-US" sz="2335"/>
              <a:t>Если</a:t>
            </a:r>
            <a:r>
              <a:rPr lang="en-US" altLang="ru-RU" sz="2335"/>
              <a:t> </a:t>
            </a:r>
            <a:r>
              <a:rPr lang="en-US" altLang="en-US" sz="2335"/>
              <a:t>настойка</a:t>
            </a:r>
            <a:r>
              <a:rPr lang="en-US" altLang="ru-RU" sz="2335"/>
              <a:t> </a:t>
            </a:r>
            <a:r>
              <a:rPr lang="en-US" altLang="en-US" sz="2335"/>
              <a:t>из</a:t>
            </a:r>
            <a:r>
              <a:rPr lang="en-US" altLang="ru-RU" sz="2335"/>
              <a:t> </a:t>
            </a:r>
            <a:r>
              <a:rPr lang="en-US" altLang="en-US" sz="2335"/>
              <a:t>высушенного</a:t>
            </a:r>
            <a:r>
              <a:rPr lang="en-US" altLang="ru-RU" sz="2335"/>
              <a:t> </a:t>
            </a:r>
            <a:r>
              <a:rPr lang="en-US" altLang="en-US" sz="2335"/>
              <a:t>сырья</a:t>
            </a:r>
            <a:r>
              <a:rPr lang="en-US" altLang="ru-RU" sz="2335"/>
              <a:t>, </a:t>
            </a:r>
            <a:r>
              <a:rPr lang="en-US" altLang="en-US" sz="2335"/>
              <a:t>в</a:t>
            </a:r>
            <a:r>
              <a:rPr lang="en-US" altLang="ru-RU" sz="2335"/>
              <a:t> </a:t>
            </a:r>
            <a:r>
              <a:rPr lang="en-US" altLang="en-US" sz="2335"/>
              <a:t>наименовании</a:t>
            </a:r>
            <a:r>
              <a:rPr lang="en-US" altLang="ru-RU" sz="2335"/>
              <a:t> </a:t>
            </a:r>
            <a:r>
              <a:rPr lang="en-US" altLang="en-US" sz="2335"/>
              <a:t>указывается</a:t>
            </a:r>
            <a:r>
              <a:rPr lang="en-US" altLang="ru-RU" sz="2335"/>
              <a:t> </a:t>
            </a:r>
            <a:r>
              <a:rPr lang="en-US" altLang="en-US" sz="2335"/>
              <a:t>способ</a:t>
            </a:r>
            <a:r>
              <a:rPr lang="en-US" altLang="ru-RU" sz="2335"/>
              <a:t> </a:t>
            </a:r>
            <a:r>
              <a:rPr lang="en-US" altLang="en-US" sz="2335"/>
              <a:t>получения</a:t>
            </a:r>
            <a:r>
              <a:rPr lang="en-US" altLang="ru-RU" sz="2335"/>
              <a:t> </a:t>
            </a:r>
            <a:r>
              <a:rPr lang="en-US" altLang="en-US" sz="2335"/>
              <a:t>соответствующим</a:t>
            </a:r>
            <a:r>
              <a:rPr lang="en-US" altLang="ru-RU" sz="2335"/>
              <a:t> </a:t>
            </a:r>
            <a:r>
              <a:rPr lang="en-US" altLang="en-US" sz="2335"/>
              <a:t>символом</a:t>
            </a:r>
            <a:r>
              <a:rPr lang="en-US" altLang="ru-RU" sz="2335"/>
              <a:t>.</a:t>
            </a:r>
            <a:endParaRPr lang="en-US" altLang="ru-RU" sz="2335"/>
          </a:p>
          <a:p>
            <a:pPr marL="0" indent="0">
              <a:buNone/>
            </a:pPr>
            <a:endParaRPr lang="en-US" altLang="ru-RU" sz="2335"/>
          </a:p>
          <a:p>
            <a:pPr marL="0" indent="0">
              <a:buNone/>
            </a:pPr>
            <a:r>
              <a:rPr lang="en-US" altLang="en-US" sz="2335"/>
              <a:t>Для</a:t>
            </a:r>
            <a:r>
              <a:rPr lang="en-US" altLang="ru-RU" sz="2335"/>
              <a:t> </a:t>
            </a:r>
            <a:r>
              <a:rPr lang="en-US" altLang="en-US" sz="2335"/>
              <a:t>настоек</a:t>
            </a:r>
            <a:r>
              <a:rPr lang="en-US" altLang="ru-RU" sz="2335"/>
              <a:t> </a:t>
            </a:r>
            <a:r>
              <a:rPr lang="en-US" altLang="en-US" sz="2335"/>
              <a:t>гомеопатических</a:t>
            </a:r>
            <a:r>
              <a:rPr lang="en-US" altLang="ru-RU" sz="2335"/>
              <a:t> </a:t>
            </a:r>
            <a:r>
              <a:rPr lang="en-US" altLang="en-US" sz="2335"/>
              <a:t>матричных</a:t>
            </a:r>
            <a:r>
              <a:rPr lang="en-US" altLang="ru-RU" sz="2335"/>
              <a:t> </a:t>
            </a:r>
            <a:r>
              <a:rPr lang="en-US" altLang="en-US" sz="2335"/>
              <a:t>ферментированных</a:t>
            </a:r>
            <a:r>
              <a:rPr lang="en-US" altLang="ru-RU" sz="2335"/>
              <a:t> </a:t>
            </a:r>
            <a:r>
              <a:rPr lang="en-US" altLang="en-US" sz="2335"/>
              <a:t>и</a:t>
            </a:r>
            <a:r>
              <a:rPr lang="en-US" altLang="ru-RU" sz="2335"/>
              <a:t> </a:t>
            </a:r>
            <a:r>
              <a:rPr lang="en-US" altLang="en-US" sz="2335"/>
              <a:t>их</a:t>
            </a:r>
            <a:r>
              <a:rPr lang="en-US" altLang="ru-RU" sz="2335"/>
              <a:t> </a:t>
            </a:r>
            <a:r>
              <a:rPr lang="en-US" altLang="en-US" sz="2335"/>
              <a:t>разведений</a:t>
            </a:r>
            <a:r>
              <a:rPr lang="en-US" altLang="ru-RU" sz="2335"/>
              <a:t> (</a:t>
            </a:r>
            <a:r>
              <a:rPr lang="en-US" altLang="en-US" sz="2335"/>
              <a:t>потенций</a:t>
            </a:r>
            <a:r>
              <a:rPr lang="en-US" altLang="ru-RU" sz="2335"/>
              <a:t>) </a:t>
            </a:r>
            <a:r>
              <a:rPr lang="en-US" altLang="en-US" sz="2335"/>
              <a:t>дополнительно</a:t>
            </a:r>
            <a:r>
              <a:rPr lang="en-US" altLang="ru-RU" sz="2335"/>
              <a:t> </a:t>
            </a:r>
            <a:r>
              <a:rPr lang="en-US" altLang="en-US" sz="2335"/>
              <a:t>указывают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en-US" sz="2335"/>
              <a:t>ферментированные</a:t>
            </a:r>
            <a:r>
              <a:rPr lang="" altLang="en-US" sz="2335"/>
              <a:t>»</a:t>
            </a:r>
            <a:r>
              <a:rPr lang="en-US" altLang="ru-RU" sz="2335"/>
              <a:t>, </a:t>
            </a:r>
            <a:r>
              <a:rPr lang="en-US" altLang="en-US" sz="2335"/>
              <a:t>используя</a:t>
            </a:r>
            <a:r>
              <a:rPr lang="en-US" altLang="ru-RU" sz="2335"/>
              <a:t> </a:t>
            </a:r>
            <a:r>
              <a:rPr lang="en-US" altLang="en-US" sz="2335"/>
              <a:t>аббревиатуру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ru-RU" sz="2335"/>
              <a:t>ferm</a:t>
            </a:r>
            <a:r>
              <a:rPr lang="" altLang="en-US" sz="2335"/>
              <a:t>»</a:t>
            </a:r>
            <a:r>
              <a:rPr lang="en-US" altLang="ru-RU" sz="2335"/>
              <a:t>, </a:t>
            </a:r>
            <a:r>
              <a:rPr lang="en-US" altLang="en-US" sz="2335"/>
              <a:t>и</a:t>
            </a:r>
            <a:r>
              <a:rPr lang="en-US" altLang="ru-RU" sz="2335"/>
              <a:t> </a:t>
            </a:r>
            <a:r>
              <a:rPr lang="en-US" altLang="en-US" sz="2335"/>
              <a:t>номер</a:t>
            </a:r>
            <a:r>
              <a:rPr lang="en-US" altLang="ru-RU" sz="2335"/>
              <a:t> </a:t>
            </a:r>
            <a:r>
              <a:rPr lang="en-US" altLang="en-US" sz="2335"/>
              <a:t>способа</a:t>
            </a:r>
            <a:r>
              <a:rPr lang="en-US" altLang="ru-RU" sz="2335"/>
              <a:t> </a:t>
            </a:r>
            <a:r>
              <a:rPr lang="en-US" altLang="en-US" sz="2335"/>
              <a:t>получения</a:t>
            </a:r>
            <a:r>
              <a:rPr lang="en-US" altLang="ru-RU" sz="2335"/>
              <a:t>; </a:t>
            </a:r>
            <a:r>
              <a:rPr lang="en-US" altLang="en-US" sz="2335"/>
              <a:t>для</a:t>
            </a:r>
            <a:r>
              <a:rPr lang="en-US" altLang="ru-RU" sz="2335"/>
              <a:t> </a:t>
            </a:r>
            <a:r>
              <a:rPr lang="en-US" altLang="en-US" sz="2335"/>
              <a:t>настоек</a:t>
            </a:r>
            <a:r>
              <a:rPr lang="en-US" altLang="ru-RU" sz="2335"/>
              <a:t> </a:t>
            </a:r>
            <a:r>
              <a:rPr lang="en-US" altLang="en-US" sz="2335"/>
              <a:t>гомеопатических</a:t>
            </a:r>
            <a:r>
              <a:rPr lang="en-US" altLang="ru-RU" sz="2335"/>
              <a:t> </a:t>
            </a:r>
            <a:r>
              <a:rPr lang="en-US" altLang="en-US" sz="2335"/>
              <a:t>матричных</a:t>
            </a:r>
            <a:r>
              <a:rPr lang="en-US" altLang="ru-RU" sz="2335"/>
              <a:t>, </a:t>
            </a:r>
            <a:r>
              <a:rPr lang="en-US" altLang="en-US" sz="2335"/>
              <a:t>полученных</a:t>
            </a:r>
            <a:r>
              <a:rPr lang="en-US" altLang="ru-RU" sz="2335"/>
              <a:t> </a:t>
            </a:r>
            <a:r>
              <a:rPr lang="en-US" altLang="en-US" sz="2335"/>
              <a:t>по</a:t>
            </a:r>
            <a:r>
              <a:rPr lang="en-US" altLang="ru-RU" sz="2335"/>
              <a:t> </a:t>
            </a:r>
            <a:r>
              <a:rPr lang="en-US" altLang="en-US" sz="2335"/>
              <a:t>способам</a:t>
            </a:r>
            <a:r>
              <a:rPr lang="en-US" altLang="ru-RU" sz="2335"/>
              <a:t> 4</a:t>
            </a:r>
            <a:r>
              <a:rPr lang="en-US" altLang="en-US" sz="2335"/>
              <a:t>а</a:t>
            </a:r>
            <a:r>
              <a:rPr lang="en-US" altLang="ru-RU" sz="2335"/>
              <a:t>, 9</a:t>
            </a:r>
            <a:r>
              <a:rPr lang="en-US" altLang="en-US" sz="2335"/>
              <a:t>а</a:t>
            </a:r>
            <a:r>
              <a:rPr lang="en-US" altLang="ru-RU" sz="2335"/>
              <a:t>, 10</a:t>
            </a:r>
            <a:r>
              <a:rPr lang="en-US" altLang="en-US" sz="2335"/>
              <a:t>б</a:t>
            </a:r>
            <a:r>
              <a:rPr lang="en-US" altLang="ru-RU" sz="2335"/>
              <a:t>, 10</a:t>
            </a:r>
            <a:r>
              <a:rPr lang="en-US" altLang="en-US" sz="2335"/>
              <a:t>в</a:t>
            </a:r>
            <a:r>
              <a:rPr lang="en-US" altLang="ru-RU" sz="2335"/>
              <a:t>, 10</a:t>
            </a:r>
            <a:r>
              <a:rPr lang="en-US" altLang="en-US" sz="2335"/>
              <a:t>г</a:t>
            </a:r>
            <a:r>
              <a:rPr lang="en-US" altLang="ru-RU" sz="2335"/>
              <a:t>, </a:t>
            </a:r>
            <a:r>
              <a:rPr lang="en-US" altLang="en-US" sz="2335"/>
              <a:t>дополнительно</a:t>
            </a:r>
            <a:r>
              <a:rPr lang="en-US" altLang="ru-RU" sz="2335"/>
              <a:t> </a:t>
            </a:r>
            <a:r>
              <a:rPr lang="en-US" altLang="en-US" sz="2335"/>
              <a:t>указывают</a:t>
            </a:r>
            <a:r>
              <a:rPr lang="en-US" altLang="ru-RU" sz="2335"/>
              <a:t> </a:t>
            </a:r>
            <a:r>
              <a:rPr lang="en-US" altLang="en-US" sz="2335"/>
              <a:t>шкалу</a:t>
            </a:r>
            <a:r>
              <a:rPr lang="en-US" altLang="ru-RU" sz="2335"/>
              <a:t> </a:t>
            </a:r>
            <a:r>
              <a:rPr lang="en-US" altLang="en-US" sz="2335"/>
              <a:t>и</a:t>
            </a:r>
            <a:r>
              <a:rPr lang="en-US" altLang="ru-RU" sz="2335"/>
              <a:t> </a:t>
            </a:r>
            <a:r>
              <a:rPr lang="en-US" altLang="en-US" sz="2335"/>
              <a:t>степень</a:t>
            </a:r>
            <a:r>
              <a:rPr lang="en-US" altLang="ru-RU" sz="2335"/>
              <a:t> </a:t>
            </a:r>
            <a:r>
              <a:rPr lang="en-US" altLang="en-US" sz="2335"/>
              <a:t>разведения</a:t>
            </a:r>
            <a:r>
              <a:rPr lang="en-US" altLang="ru-RU" sz="2335"/>
              <a:t>; </a:t>
            </a:r>
            <a:r>
              <a:rPr lang="en-US" altLang="en-US" sz="2335"/>
              <a:t>для</a:t>
            </a:r>
            <a:r>
              <a:rPr lang="en-US" altLang="ru-RU" sz="2335"/>
              <a:t> </a:t>
            </a:r>
            <a:r>
              <a:rPr lang="en-US" altLang="en-US" sz="2335"/>
              <a:t>настоек</a:t>
            </a:r>
            <a:r>
              <a:rPr lang="en-US" altLang="ru-RU" sz="2335"/>
              <a:t> </a:t>
            </a:r>
            <a:r>
              <a:rPr lang="en-US" altLang="en-US" sz="2335"/>
              <a:t>гомеопатических</a:t>
            </a:r>
            <a:r>
              <a:rPr lang="en-US" altLang="ru-RU" sz="2335"/>
              <a:t> </a:t>
            </a:r>
            <a:r>
              <a:rPr lang="en-US" altLang="en-US" sz="2335"/>
              <a:t>матричных</a:t>
            </a:r>
            <a:r>
              <a:rPr lang="en-US" altLang="ru-RU" sz="2335"/>
              <a:t>, </a:t>
            </a:r>
            <a:r>
              <a:rPr lang="en-US" altLang="en-US" sz="2335"/>
              <a:t>полученных</a:t>
            </a:r>
            <a:r>
              <a:rPr lang="en-US" altLang="ru-RU" sz="2335"/>
              <a:t> </a:t>
            </a:r>
            <a:r>
              <a:rPr lang="en-US" altLang="en-US" sz="2335"/>
              <a:t>способом</a:t>
            </a:r>
            <a:r>
              <a:rPr lang="en-US" altLang="ru-RU" sz="2335"/>
              <a:t> </a:t>
            </a:r>
            <a:r>
              <a:rPr lang="en-US" altLang="en-US" sz="2335"/>
              <a:t>мацерации</a:t>
            </a:r>
            <a:r>
              <a:rPr lang="en-US" altLang="ru-RU" sz="2335"/>
              <a:t> </a:t>
            </a:r>
            <a:r>
              <a:rPr lang="en-US" altLang="en-US" sz="2335"/>
              <a:t>глицерином</a:t>
            </a:r>
            <a:r>
              <a:rPr lang="en-US" altLang="ru-RU" sz="2335"/>
              <a:t>, </a:t>
            </a:r>
            <a:r>
              <a:rPr lang="en-US" altLang="en-US" sz="2335"/>
              <a:t>и</a:t>
            </a:r>
            <a:r>
              <a:rPr lang="en-US" altLang="ru-RU" sz="2335"/>
              <a:t> </a:t>
            </a:r>
            <a:r>
              <a:rPr lang="en-US" altLang="en-US" sz="2335"/>
              <a:t>их</a:t>
            </a:r>
            <a:r>
              <a:rPr lang="en-US" altLang="ru-RU" sz="2335"/>
              <a:t> </a:t>
            </a:r>
            <a:r>
              <a:rPr lang="en-US" altLang="en-US" sz="2335"/>
              <a:t>разведений</a:t>
            </a:r>
            <a:r>
              <a:rPr lang="en-US" altLang="ru-RU" sz="2335"/>
              <a:t> (</a:t>
            </a:r>
            <a:r>
              <a:rPr lang="en-US" altLang="en-US" sz="2335"/>
              <a:t>потенций</a:t>
            </a:r>
            <a:r>
              <a:rPr lang="en-US" altLang="ru-RU" sz="2335"/>
              <a:t>) </a:t>
            </a:r>
            <a:r>
              <a:rPr lang="en-US" altLang="en-US" sz="2335"/>
              <a:t>дополнительно</a:t>
            </a:r>
            <a:r>
              <a:rPr lang="en-US" altLang="ru-RU" sz="2335"/>
              <a:t> </a:t>
            </a:r>
            <a:r>
              <a:rPr lang="en-US" altLang="en-US" sz="2335"/>
              <a:t>указывают</a:t>
            </a:r>
            <a:r>
              <a:rPr lang="en-US" altLang="ru-RU" sz="2335"/>
              <a:t> </a:t>
            </a:r>
            <a:r>
              <a:rPr lang="en-US" altLang="en-US" sz="2335"/>
              <a:t>аббревиатуру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ru-RU" sz="2335"/>
              <a:t>Gl</a:t>
            </a:r>
            <a:r>
              <a:rPr lang="" altLang="en-US" sz="2335"/>
              <a:t>»</a:t>
            </a:r>
            <a:r>
              <a:rPr lang="en-US" altLang="ru-RU" sz="2335"/>
              <a:t> </a:t>
            </a:r>
            <a:r>
              <a:rPr lang="en-US" altLang="en-US" sz="2335"/>
              <a:t>и</a:t>
            </a:r>
            <a:r>
              <a:rPr lang="en-US" altLang="ru-RU" sz="2335"/>
              <a:t> </a:t>
            </a:r>
            <a:r>
              <a:rPr lang="en-US" altLang="en-US" sz="2335"/>
              <a:t>номер</a:t>
            </a:r>
            <a:r>
              <a:rPr lang="en-US" altLang="ru-RU" sz="2335"/>
              <a:t> </a:t>
            </a:r>
            <a:r>
              <a:rPr lang="en-US" altLang="en-US" sz="2335"/>
              <a:t>способа</a:t>
            </a:r>
            <a:r>
              <a:rPr lang="en-US" altLang="ru-RU" sz="2335"/>
              <a:t> </a:t>
            </a:r>
            <a:r>
              <a:rPr lang="en-US" altLang="en-US" sz="2335"/>
              <a:t>получения</a:t>
            </a:r>
            <a:r>
              <a:rPr lang="en-US" altLang="ru-RU" sz="2335"/>
              <a:t>; </a:t>
            </a:r>
            <a:r>
              <a:rPr lang="en-US" altLang="en-US" sz="2335"/>
              <a:t>для</a:t>
            </a:r>
            <a:r>
              <a:rPr lang="en-US" altLang="ru-RU" sz="2335"/>
              <a:t> </a:t>
            </a:r>
            <a:r>
              <a:rPr lang="en-US" altLang="en-US" sz="2335"/>
              <a:t>настоек</a:t>
            </a:r>
            <a:r>
              <a:rPr lang="en-US" altLang="ru-RU" sz="2335"/>
              <a:t> </a:t>
            </a:r>
            <a:r>
              <a:rPr lang="en-US" altLang="en-US" sz="2335"/>
              <a:t>гомеопатических</a:t>
            </a:r>
            <a:r>
              <a:rPr lang="en-US" altLang="ru-RU" sz="2335"/>
              <a:t> </a:t>
            </a:r>
            <a:r>
              <a:rPr lang="en-US" altLang="en-US" sz="2335"/>
              <a:t>матричных</a:t>
            </a:r>
            <a:r>
              <a:rPr lang="en-US" altLang="ru-RU" sz="2335"/>
              <a:t> </a:t>
            </a:r>
            <a:r>
              <a:rPr lang="en-US" altLang="en-US" sz="2335"/>
              <a:t>термообработанных</a:t>
            </a:r>
            <a:r>
              <a:rPr lang="en-US" altLang="ru-RU" sz="2335"/>
              <a:t> </a:t>
            </a:r>
            <a:r>
              <a:rPr lang="en-US" altLang="en-US" sz="2335"/>
              <a:t>дополнительно</a:t>
            </a:r>
            <a:r>
              <a:rPr lang="en-US" altLang="ru-RU" sz="2335"/>
              <a:t> </a:t>
            </a:r>
            <a:r>
              <a:rPr lang="en-US" altLang="en-US" sz="2335"/>
              <a:t>указывают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ru-RU" sz="2335"/>
              <a:t>ethanol. Decoctum</a:t>
            </a:r>
            <a:r>
              <a:rPr lang="" altLang="en-US" sz="2335"/>
              <a:t>»</a:t>
            </a:r>
            <a:r>
              <a:rPr lang="en-US" altLang="ru-RU" sz="2335"/>
              <a:t>.</a:t>
            </a:r>
            <a:endParaRPr lang="en-US" altLang="ru-RU" sz="2335"/>
          </a:p>
          <a:p>
            <a:pPr marL="0" indent="0">
              <a:buNone/>
            </a:pPr>
            <a:r>
              <a:rPr lang="en-US" altLang="en-US" sz="2335"/>
              <a:t>Хранение</a:t>
            </a:r>
            <a:r>
              <a:rPr lang="ru-RU" altLang="en-US" sz="2335"/>
              <a:t>.</a:t>
            </a:r>
            <a:r>
              <a:rPr lang="en-US" altLang="en-US" sz="2335"/>
              <a:t>В</a:t>
            </a:r>
            <a:r>
              <a:rPr lang="en-US" altLang="ru-RU" sz="2335"/>
              <a:t> </a:t>
            </a:r>
            <a:r>
              <a:rPr lang="en-US" altLang="en-US" sz="2335"/>
              <a:t>соответствии</a:t>
            </a:r>
            <a:r>
              <a:rPr lang="en-US" altLang="ru-RU" sz="2335"/>
              <a:t> </a:t>
            </a:r>
            <a:r>
              <a:rPr lang="en-US" altLang="en-US" sz="2335"/>
              <a:t>с</a:t>
            </a:r>
            <a:r>
              <a:rPr lang="en-US" altLang="ru-RU" sz="2335"/>
              <a:t> </a:t>
            </a:r>
            <a:r>
              <a:rPr lang="en-US" altLang="en-US" sz="2335"/>
              <a:t>требованиями</a:t>
            </a:r>
            <a:r>
              <a:rPr lang="en-US" altLang="ru-RU" sz="2335"/>
              <a:t> </a:t>
            </a:r>
            <a:r>
              <a:rPr lang="en-US" altLang="en-US" sz="2335"/>
              <a:t>ОФС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en-US" sz="2335"/>
              <a:t>Хранение</a:t>
            </a:r>
            <a:r>
              <a:rPr lang="en-US" altLang="ru-RU" sz="2335"/>
              <a:t> </a:t>
            </a:r>
            <a:r>
              <a:rPr lang="en-US" altLang="en-US" sz="2335"/>
              <a:t>лекарственных</a:t>
            </a:r>
            <a:r>
              <a:rPr lang="en-US" altLang="ru-RU" sz="2335"/>
              <a:t> </a:t>
            </a:r>
            <a:r>
              <a:rPr lang="en-US" altLang="en-US" sz="2335"/>
              <a:t>средств</a:t>
            </a:r>
            <a:r>
              <a:rPr lang="" altLang="en-US" sz="2335"/>
              <a:t>»</a:t>
            </a:r>
            <a:r>
              <a:rPr lang="en-US" altLang="ru-RU" sz="2335"/>
              <a:t>.</a:t>
            </a:r>
            <a:endParaRPr lang="en-US" altLang="ru-RU" sz="2335"/>
          </a:p>
          <a:p>
            <a:pPr marL="0" indent="0">
              <a:buNone/>
            </a:pPr>
            <a:r>
              <a:rPr lang="en-US" altLang="en-US" sz="2335"/>
              <a:t>При</a:t>
            </a:r>
            <a:r>
              <a:rPr lang="en-US" altLang="ru-RU" sz="2335"/>
              <a:t> </a:t>
            </a:r>
            <a:r>
              <a:rPr lang="en-US" altLang="en-US" sz="2335"/>
              <a:t>температуре</a:t>
            </a:r>
            <a:r>
              <a:rPr lang="en-US" altLang="ru-RU" sz="2335"/>
              <a:t> </a:t>
            </a:r>
            <a:r>
              <a:rPr lang="en-US" altLang="en-US" sz="2335"/>
              <a:t>от</a:t>
            </a:r>
            <a:r>
              <a:rPr lang="en-US" altLang="ru-RU" sz="2335"/>
              <a:t> 15 </a:t>
            </a:r>
            <a:r>
              <a:rPr lang="en-US" altLang="en-US" sz="2335"/>
              <a:t>до</a:t>
            </a:r>
            <a:r>
              <a:rPr lang="en-US" altLang="ru-RU" sz="2335"/>
              <a:t> 25 </a:t>
            </a:r>
            <a:r>
              <a:rPr lang="" altLang="en-US" sz="2335"/>
              <a:t>°</a:t>
            </a:r>
            <a:r>
              <a:rPr lang="en-US" altLang="en-US" sz="2335"/>
              <a:t>С</a:t>
            </a:r>
            <a:r>
              <a:rPr lang="en-US" altLang="ru-RU" sz="2335"/>
              <a:t>. </a:t>
            </a:r>
            <a:r>
              <a:rPr lang="en-US" altLang="en-US" sz="2335"/>
              <a:t>Для</a:t>
            </a:r>
            <a:r>
              <a:rPr lang="en-US" altLang="ru-RU" sz="2335"/>
              <a:t> </a:t>
            </a:r>
            <a:r>
              <a:rPr lang="en-US" altLang="en-US" sz="2335"/>
              <a:t>настоек</a:t>
            </a:r>
            <a:r>
              <a:rPr lang="en-US" altLang="ru-RU" sz="2335"/>
              <a:t> </a:t>
            </a:r>
            <a:r>
              <a:rPr lang="en-US" altLang="en-US" sz="2335"/>
              <a:t>гомеопатических</a:t>
            </a:r>
            <a:r>
              <a:rPr lang="en-US" altLang="ru-RU" sz="2335"/>
              <a:t> </a:t>
            </a:r>
            <a:r>
              <a:rPr lang="en-US" altLang="en-US" sz="2335"/>
              <a:t>матричных</a:t>
            </a:r>
            <a:r>
              <a:rPr lang="en-US" altLang="ru-RU" sz="2335"/>
              <a:t>, </a:t>
            </a:r>
            <a:r>
              <a:rPr lang="en-US" altLang="en-US" sz="2335"/>
              <a:t>получаемых</a:t>
            </a:r>
            <a:r>
              <a:rPr lang="en-US" altLang="ru-RU" sz="2335"/>
              <a:t> </a:t>
            </a:r>
            <a:r>
              <a:rPr lang="en-US" altLang="en-US" sz="2335"/>
              <a:t>из</a:t>
            </a:r>
            <a:r>
              <a:rPr lang="en-US" altLang="ru-RU" sz="2335"/>
              <a:t> </a:t>
            </a:r>
            <a:r>
              <a:rPr lang="en-US" altLang="en-US" sz="2335"/>
              <a:t>сырья</a:t>
            </a:r>
            <a:r>
              <a:rPr lang="en-US" altLang="ru-RU" sz="2335"/>
              <a:t> </a:t>
            </a:r>
            <a:r>
              <a:rPr lang="en-US" altLang="en-US" sz="2335"/>
              <a:t>растительного</a:t>
            </a:r>
            <a:r>
              <a:rPr lang="en-US" altLang="ru-RU" sz="2335"/>
              <a:t> </a:t>
            </a:r>
            <a:r>
              <a:rPr lang="en-US" altLang="en-US" sz="2335"/>
              <a:t>или</a:t>
            </a:r>
            <a:r>
              <a:rPr lang="en-US" altLang="ru-RU" sz="2335"/>
              <a:t> </a:t>
            </a:r>
            <a:r>
              <a:rPr lang="en-US" altLang="en-US" sz="2335"/>
              <a:t>животного</a:t>
            </a:r>
            <a:r>
              <a:rPr lang="en-US" altLang="ru-RU" sz="2335"/>
              <a:t> </a:t>
            </a:r>
            <a:r>
              <a:rPr lang="en-US" altLang="en-US" sz="2335"/>
              <a:t>происхождения</a:t>
            </a:r>
            <a:r>
              <a:rPr lang="en-US" altLang="ru-RU" sz="2335"/>
              <a:t>, </a:t>
            </a:r>
            <a:r>
              <a:rPr lang="en-US" altLang="en-US" sz="2335"/>
              <a:t>содержащего</a:t>
            </a:r>
            <a:r>
              <a:rPr lang="en-US" altLang="ru-RU" sz="2335"/>
              <a:t> </a:t>
            </a:r>
            <a:r>
              <a:rPr lang="en-US" altLang="en-US" sz="2335"/>
              <a:t>сильнодействующие</a:t>
            </a:r>
            <a:r>
              <a:rPr lang="en-US" altLang="ru-RU" sz="2335"/>
              <a:t> </a:t>
            </a:r>
            <a:r>
              <a:rPr lang="en-US" altLang="en-US" sz="2335"/>
              <a:t>или</a:t>
            </a:r>
            <a:r>
              <a:rPr lang="en-US" altLang="ru-RU" sz="2335"/>
              <a:t> </a:t>
            </a:r>
            <a:r>
              <a:rPr lang="en-US" altLang="en-US" sz="2335"/>
              <a:t>ядовитые</a:t>
            </a:r>
            <a:r>
              <a:rPr lang="en-US" altLang="ru-RU" sz="2335"/>
              <a:t> </a:t>
            </a:r>
            <a:r>
              <a:rPr lang="en-US" altLang="en-US" sz="2335"/>
              <a:t>вещества</a:t>
            </a:r>
            <a:r>
              <a:rPr lang="en-US" altLang="ru-RU" sz="2335"/>
              <a:t>, </a:t>
            </a:r>
            <a:r>
              <a:rPr lang="en-US" altLang="en-US" sz="2335"/>
              <a:t>дополнительно</a:t>
            </a:r>
            <a:r>
              <a:rPr lang="en-US" altLang="ru-RU" sz="2335"/>
              <a:t> </a:t>
            </a:r>
            <a:r>
              <a:rPr lang="en-US" altLang="en-US" sz="2335"/>
              <a:t>указывают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en-US" sz="2335"/>
              <a:t>Хранить</a:t>
            </a:r>
            <a:r>
              <a:rPr lang="en-US" altLang="ru-RU" sz="2335"/>
              <a:t> </a:t>
            </a:r>
            <a:r>
              <a:rPr lang="en-US" altLang="en-US" sz="2335"/>
              <a:t>с</a:t>
            </a:r>
            <a:r>
              <a:rPr lang="en-US" altLang="ru-RU" sz="2335"/>
              <a:t> </a:t>
            </a:r>
            <a:r>
              <a:rPr lang="en-US" altLang="en-US" sz="2335"/>
              <a:t>осторожностью</a:t>
            </a:r>
            <a:r>
              <a:rPr lang="" altLang="en-US" sz="2335"/>
              <a:t>»</a:t>
            </a:r>
            <a:r>
              <a:rPr lang="en-US" altLang="ru-RU" sz="2335"/>
              <a:t> </a:t>
            </a:r>
            <a:r>
              <a:rPr lang="en-US" altLang="en-US" sz="2335"/>
              <a:t>или</a:t>
            </a:r>
            <a:r>
              <a:rPr lang="en-US" altLang="ru-RU" sz="2335"/>
              <a:t> </a:t>
            </a:r>
            <a:r>
              <a:rPr lang="" altLang="en-US" sz="2335"/>
              <a:t>«</a:t>
            </a:r>
            <a:r>
              <a:rPr lang="en-US" altLang="en-US" sz="2335"/>
              <a:t>Хранить</a:t>
            </a:r>
            <a:r>
              <a:rPr lang="en-US" altLang="ru-RU" sz="2335"/>
              <a:t> </a:t>
            </a:r>
            <a:r>
              <a:rPr lang="en-US" altLang="en-US" sz="2335"/>
              <a:t>с</a:t>
            </a:r>
            <a:r>
              <a:rPr lang="en-US" altLang="ru-RU" sz="2335"/>
              <a:t> </a:t>
            </a:r>
            <a:r>
              <a:rPr lang="en-US" altLang="en-US" sz="2335"/>
              <a:t>особой</a:t>
            </a:r>
            <a:r>
              <a:rPr lang="en-US" altLang="ru-RU" sz="2335"/>
              <a:t> </a:t>
            </a:r>
            <a:r>
              <a:rPr lang="en-US" altLang="en-US" sz="2335"/>
              <a:t>осторожностью</a:t>
            </a:r>
            <a:r>
              <a:rPr lang="" altLang="en-US" sz="2335"/>
              <a:t>»</a:t>
            </a:r>
            <a:r>
              <a:rPr lang="en-US" altLang="ru-RU" sz="2335"/>
              <a:t>.</a:t>
            </a:r>
            <a:endParaRPr lang="en-US" altLang="ru-RU" sz="2335"/>
          </a:p>
          <a:p>
            <a:pPr marL="0" indent="0">
              <a:buNone/>
            </a:pPr>
            <a:r>
              <a:rPr lang="en-US" altLang="en-US" sz="2335"/>
              <a:t>Настойки</a:t>
            </a:r>
            <a:r>
              <a:rPr lang="en-US" altLang="ru-RU" sz="2335"/>
              <a:t> </a:t>
            </a:r>
            <a:r>
              <a:rPr lang="en-US" altLang="en-US" sz="2335"/>
              <a:t>гомеопатические</a:t>
            </a:r>
            <a:r>
              <a:rPr lang="en-US" altLang="ru-RU" sz="2335"/>
              <a:t> </a:t>
            </a:r>
            <a:r>
              <a:rPr lang="en-US" altLang="en-US" sz="2335"/>
              <a:t>матричные</a:t>
            </a:r>
            <a:r>
              <a:rPr lang="en-US" altLang="ru-RU" sz="2335"/>
              <a:t> </a:t>
            </a:r>
            <a:r>
              <a:rPr lang="en-US" altLang="en-US" sz="2335"/>
              <a:t>ферментированные</a:t>
            </a:r>
            <a:r>
              <a:rPr lang="en-US" altLang="ru-RU" sz="2335"/>
              <a:t> </a:t>
            </a:r>
            <a:r>
              <a:rPr lang="en-US" altLang="en-US" sz="2335"/>
              <a:t>хранят</a:t>
            </a:r>
            <a:r>
              <a:rPr lang="en-US" altLang="ru-RU" sz="2335"/>
              <a:t>, </a:t>
            </a:r>
            <a:r>
              <a:rPr lang="en-US" altLang="en-US" sz="2335"/>
              <a:t>не</a:t>
            </a:r>
            <a:r>
              <a:rPr lang="en-US" altLang="ru-RU" sz="2335"/>
              <a:t> </a:t>
            </a:r>
            <a:r>
              <a:rPr lang="en-US" altLang="en-US" sz="2335"/>
              <a:t>отделяя</a:t>
            </a:r>
            <a:r>
              <a:rPr lang="en-US" altLang="ru-RU" sz="2335"/>
              <a:t> </a:t>
            </a:r>
            <a:r>
              <a:rPr lang="en-US" altLang="en-US" sz="2335"/>
              <a:t>от</a:t>
            </a:r>
            <a:r>
              <a:rPr lang="en-US" altLang="ru-RU" sz="2335"/>
              <a:t> </a:t>
            </a:r>
            <a:r>
              <a:rPr lang="en-US" altLang="en-US" sz="2335"/>
              <a:t>осадка</a:t>
            </a:r>
            <a:r>
              <a:rPr lang="en-US" altLang="ru-RU" sz="2335"/>
              <a:t>, </a:t>
            </a:r>
            <a:r>
              <a:rPr lang="en-US" altLang="en-US" sz="2335"/>
              <a:t>в</a:t>
            </a:r>
            <a:r>
              <a:rPr lang="en-US" altLang="ru-RU" sz="2335"/>
              <a:t> </a:t>
            </a:r>
            <a:r>
              <a:rPr lang="en-US" altLang="en-US" sz="2335"/>
              <a:t>течение</a:t>
            </a:r>
            <a:r>
              <a:rPr lang="en-US" altLang="ru-RU" sz="2335"/>
              <a:t> </a:t>
            </a:r>
            <a:r>
              <a:rPr lang="en-US" altLang="en-US" sz="2335"/>
              <a:t>не</a:t>
            </a:r>
            <a:r>
              <a:rPr lang="en-US" altLang="ru-RU" sz="2335"/>
              <a:t> </a:t>
            </a:r>
            <a:r>
              <a:rPr lang="en-US" altLang="en-US" sz="2335"/>
              <a:t>менее</a:t>
            </a:r>
            <a:r>
              <a:rPr lang="en-US" altLang="ru-RU" sz="2335"/>
              <a:t> 6 </a:t>
            </a:r>
            <a:r>
              <a:rPr lang="en-US" altLang="en-US" sz="2335"/>
              <a:t>месяцев</a:t>
            </a:r>
            <a:r>
              <a:rPr lang="en-US" altLang="ru-RU" sz="2335"/>
              <a:t>; </a:t>
            </a:r>
            <a:r>
              <a:rPr lang="en-US" altLang="en-US" sz="2335"/>
              <a:t>осадок</a:t>
            </a:r>
            <a:r>
              <a:rPr lang="en-US" altLang="ru-RU" sz="2335"/>
              <a:t> </a:t>
            </a:r>
            <a:r>
              <a:rPr lang="en-US" altLang="en-US" sz="2335"/>
              <a:t>не</a:t>
            </a:r>
            <a:r>
              <a:rPr lang="en-US" altLang="ru-RU" sz="2335"/>
              <a:t> </a:t>
            </a:r>
            <a:r>
              <a:rPr lang="en-US" altLang="en-US" sz="2335"/>
              <a:t>используют</a:t>
            </a:r>
            <a:r>
              <a:rPr lang="en-US" altLang="ru-RU" sz="2335"/>
              <a:t>.</a:t>
            </a:r>
            <a:endParaRPr lang="en-US" altLang="ru-RU" sz="2335"/>
          </a:p>
          <a:p>
            <a:pPr marL="0" indent="0">
              <a:buNone/>
            </a:pPr>
            <a:endParaRPr lang="en-US" altLang="ru-RU"/>
          </a:p>
          <a:p>
            <a:pPr marL="0" indent="0">
              <a:buNone/>
            </a:pPr>
            <a:r>
              <a:rPr lang="en-US" altLang="ru-RU"/>
              <a:t> </a:t>
            </a:r>
            <a:endParaRPr lang="en-US" alt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sym typeface="+mn-ea"/>
              </a:rPr>
              <a:t>РАСТВОРЫ И ЖИДКИЕ РАЗВЕДЕНИЯ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363220"/>
            <a:ext cx="9359265" cy="6203315"/>
          </a:xfrm>
        </p:spPr>
        <p:txBody>
          <a:bodyPr>
            <a:normAutofit fontScale="80000"/>
          </a:bodyPr>
          <a:p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– </a:t>
            </a:r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одного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нескольких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соответствующих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разведениях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–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учётом</a:t>
            </a:r>
            <a:r>
              <a:rPr lang="en-US" altLang="ru-RU"/>
              <a:t> </a:t>
            </a:r>
            <a:r>
              <a:rPr lang="en-US" altLang="en-US"/>
              <a:t>правил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соответствующих</a:t>
            </a:r>
            <a:r>
              <a:rPr lang="en-US" altLang="ru-RU"/>
              <a:t> </a:t>
            </a:r>
            <a:r>
              <a:rPr lang="en-US" altLang="en-US"/>
              <a:t>растворителях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используются</a:t>
            </a:r>
            <a:r>
              <a:rPr lang="en-US" altLang="ru-RU"/>
              <a:t>: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фармацевтических</a:t>
            </a:r>
            <a:r>
              <a:rPr lang="en-US" altLang="ru-RU"/>
              <a:t> </a:t>
            </a:r>
            <a:r>
              <a:rPr lang="en-US" altLang="en-US"/>
              <a:t>субстанций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производства</a:t>
            </a:r>
            <a:r>
              <a:rPr lang="en-US" altLang="ru-RU"/>
              <a:t>/</a:t>
            </a:r>
            <a:r>
              <a:rPr lang="en-US" altLang="en-US"/>
              <a:t>изготовления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внутреннего</a:t>
            </a:r>
            <a:r>
              <a:rPr lang="en-US" altLang="ru-RU"/>
              <a:t>, </a:t>
            </a:r>
            <a:r>
              <a:rPr lang="en-US" altLang="en-US"/>
              <a:t>наружного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местного</a:t>
            </a:r>
            <a:r>
              <a:rPr lang="en-US" altLang="ru-RU"/>
              <a:t> </a:t>
            </a:r>
            <a:r>
              <a:rPr lang="en-US" altLang="en-US"/>
              <a:t>применения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Упаковка</a:t>
            </a:r>
            <a:r>
              <a:rPr lang="ru-RU" altLang="en-US"/>
              <a:t>.</a:t>
            </a:r>
            <a:r>
              <a:rPr lang="en-US" altLang="en-US"/>
              <a:t>Упаковка</a:t>
            </a:r>
            <a:r>
              <a:rPr lang="en-US" altLang="ru-RU"/>
              <a:t> </a:t>
            </a:r>
            <a:r>
              <a:rPr lang="en-US" altLang="en-US"/>
              <a:t>должна</a:t>
            </a:r>
            <a:r>
              <a:rPr lang="en-US" altLang="ru-RU"/>
              <a:t> </a:t>
            </a:r>
            <a:r>
              <a:rPr lang="en-US" altLang="en-US"/>
              <a:t>обеспечивать</a:t>
            </a:r>
            <a:r>
              <a:rPr lang="en-US" altLang="ru-RU"/>
              <a:t> </a:t>
            </a:r>
            <a:r>
              <a:rPr lang="en-US" altLang="en-US"/>
              <a:t>стабильность</a:t>
            </a:r>
            <a:r>
              <a:rPr lang="en-US" altLang="ru-RU"/>
              <a:t>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жидких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течение</a:t>
            </a:r>
            <a:r>
              <a:rPr lang="en-US" altLang="ru-RU"/>
              <a:t> </a:t>
            </a:r>
            <a:r>
              <a:rPr lang="en-US" altLang="en-US"/>
              <a:t>установленного</a:t>
            </a:r>
            <a:r>
              <a:rPr lang="en-US" altLang="ru-RU"/>
              <a:t> </a:t>
            </a:r>
            <a:r>
              <a:rPr lang="en-US" altLang="en-US"/>
              <a:t>срока</a:t>
            </a:r>
            <a:r>
              <a:rPr lang="en-US" altLang="ru-RU"/>
              <a:t> </a:t>
            </a:r>
            <a:r>
              <a:rPr lang="en-US" altLang="en-US"/>
              <a:t>годности</a:t>
            </a:r>
            <a:r>
              <a:rPr lang="en-US" altLang="ru-RU"/>
              <a:t>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).</a:t>
            </a:r>
            <a:endParaRPr lang="en-US" altLang="ru-RU"/>
          </a:p>
          <a:p>
            <a:r>
              <a:rPr lang="en-US" altLang="en-US"/>
              <a:t>Маркировка</a:t>
            </a:r>
            <a:r>
              <a:rPr lang="ru-RU" altLang="en-US"/>
              <a:t>.</a:t>
            </a:r>
            <a:r>
              <a:rPr lang="en-US" altLang="en-US"/>
              <a:t>Требования</a:t>
            </a:r>
            <a:r>
              <a:rPr lang="en-US" altLang="ru-RU"/>
              <a:t>, </a:t>
            </a:r>
            <a:r>
              <a:rPr lang="en-US" altLang="en-US"/>
              <a:t>предъявляемые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маркировке</a:t>
            </a:r>
            <a:r>
              <a:rPr lang="en-US" altLang="ru-RU"/>
              <a:t>, </a:t>
            </a:r>
            <a:r>
              <a:rPr lang="en-US" altLang="en-US"/>
              <a:t>изложены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Хранение</a:t>
            </a:r>
            <a:r>
              <a:rPr lang="ru-RU" altLang="en-US"/>
              <a:t>.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Хранение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температуре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15 </a:t>
            </a:r>
            <a:r>
              <a:rPr lang="en-US" altLang="en-US"/>
              <a:t>до</a:t>
            </a:r>
            <a:r>
              <a:rPr lang="en-US" altLang="ru-RU"/>
              <a:t> 25 </a:t>
            </a:r>
            <a:r>
              <a:rPr lang="" altLang="en-US"/>
              <a:t>°</a:t>
            </a:r>
            <a:r>
              <a:rPr lang="en-US" altLang="en-US"/>
              <a:t>С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иначе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, </a:t>
            </a:r>
            <a:r>
              <a:rPr lang="en-US" altLang="en-US"/>
              <a:t>содержащие</a:t>
            </a:r>
            <a:r>
              <a:rPr lang="en-US" altLang="ru-RU"/>
              <a:t> </a:t>
            </a:r>
            <a:r>
              <a:rPr lang="en-US" altLang="en-US"/>
              <a:t>ядовитые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сильнодействующие</a:t>
            </a:r>
            <a:r>
              <a:rPr lang="en-US" altLang="ru-RU"/>
              <a:t> </a:t>
            </a:r>
            <a:r>
              <a:rPr lang="en-US" altLang="en-US"/>
              <a:t>вещества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третьего</a:t>
            </a:r>
            <a:r>
              <a:rPr lang="en-US" altLang="ru-RU"/>
              <a:t> </a:t>
            </a:r>
            <a:r>
              <a:rPr lang="en-US" altLang="en-US"/>
              <a:t>десятичного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, </a:t>
            </a:r>
            <a:r>
              <a:rPr lang="en-US" altLang="en-US"/>
              <a:t>следует</a:t>
            </a:r>
            <a:r>
              <a:rPr lang="en-US" altLang="ru-RU"/>
              <a:t> </a:t>
            </a:r>
            <a:r>
              <a:rPr lang="en-US" altLang="en-US"/>
              <a:t>хранить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действующими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. </a:t>
            </a:r>
            <a:r>
              <a:rPr lang="en-US" altLang="en-US"/>
              <a:t>Особые</a:t>
            </a:r>
            <a:r>
              <a:rPr lang="en-US" altLang="ru-RU"/>
              <a:t> </a:t>
            </a:r>
            <a:r>
              <a:rPr lang="en-US" altLang="en-US"/>
              <a:t>условия</a:t>
            </a:r>
            <a:r>
              <a:rPr lang="en-US" altLang="ru-RU"/>
              <a:t> </a:t>
            </a:r>
            <a:r>
              <a:rPr lang="en-US" altLang="en-US"/>
              <a:t>хранения</a:t>
            </a:r>
            <a:r>
              <a:rPr lang="en-US" altLang="ru-RU"/>
              <a:t> </a:t>
            </a:r>
            <a:r>
              <a:rPr lang="en-US" altLang="en-US"/>
              <a:t>указывают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sym typeface="+mn-ea"/>
              </a:rPr>
              <a:t>РАСТВОРЫ И ЖИДКИЕ РАЗВЕДЕНИЯ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300" y="290830"/>
            <a:ext cx="9350375" cy="6275705"/>
          </a:xfrm>
        </p:spPr>
        <p:txBody>
          <a:bodyPr>
            <a:normAutofit fontScale="95000"/>
          </a:bodyPr>
          <a:p>
            <a:r>
              <a:rPr lang="en-US" altLang="en-US"/>
              <a:t>Особенности</a:t>
            </a:r>
            <a:r>
              <a:rPr lang="en-US" altLang="ru-RU"/>
              <a:t> </a:t>
            </a:r>
            <a:r>
              <a:rPr lang="en-US" altLang="en-US"/>
              <a:t>технологии</a:t>
            </a:r>
            <a:endParaRPr lang="en-US" altLang="en-US"/>
          </a:p>
          <a:p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жидкие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готовят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массе</a:t>
            </a:r>
            <a:r>
              <a:rPr lang="en-US" altLang="ru-RU"/>
              <a:t>.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растворителей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: </a:t>
            </a:r>
            <a:r>
              <a:rPr lang="en-US" altLang="en-US"/>
              <a:t>воду</a:t>
            </a:r>
            <a:r>
              <a:rPr lang="en-US" altLang="ru-RU"/>
              <a:t> </a:t>
            </a:r>
            <a:r>
              <a:rPr lang="en-US" altLang="en-US"/>
              <a:t>очищенную</a:t>
            </a:r>
            <a:r>
              <a:rPr lang="en-US" altLang="ru-RU"/>
              <a:t>, </a:t>
            </a:r>
            <a:r>
              <a:rPr lang="en-US" altLang="en-US"/>
              <a:t>воду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, </a:t>
            </a:r>
            <a:r>
              <a:rPr lang="en-US" altLang="en-US"/>
              <a:t>натрия</a:t>
            </a:r>
            <a:r>
              <a:rPr lang="en-US" altLang="ru-RU"/>
              <a:t> </a:t>
            </a:r>
            <a:r>
              <a:rPr lang="en-US" altLang="en-US"/>
              <a:t>хлорида</a:t>
            </a:r>
            <a:r>
              <a:rPr lang="en-US" altLang="ru-RU"/>
              <a:t> </a:t>
            </a:r>
            <a:r>
              <a:rPr lang="en-US" altLang="en-US"/>
              <a:t>раствор</a:t>
            </a:r>
            <a:r>
              <a:rPr lang="en-US" altLang="ru-RU"/>
              <a:t> 0,9 %, </a:t>
            </a:r>
            <a:r>
              <a:rPr lang="en-US" altLang="en-US"/>
              <a:t>глицерин</a:t>
            </a:r>
            <a:r>
              <a:rPr lang="en-US" altLang="ru-RU"/>
              <a:t>, </a:t>
            </a:r>
            <a:r>
              <a:rPr lang="en-US" altLang="en-US"/>
              <a:t>спирт</a:t>
            </a:r>
            <a:r>
              <a:rPr lang="en-US" altLang="ru-RU"/>
              <a:t> </a:t>
            </a:r>
            <a:r>
              <a:rPr lang="en-US" altLang="en-US"/>
              <a:t>этиловый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другой</a:t>
            </a:r>
            <a:r>
              <a:rPr lang="en-US" altLang="ru-RU"/>
              <a:t> </a:t>
            </a:r>
            <a:r>
              <a:rPr lang="en-US" altLang="en-US"/>
              <a:t>растворитель</a:t>
            </a:r>
            <a:r>
              <a:rPr lang="en-US" altLang="ru-RU"/>
              <a:t>, </a:t>
            </a:r>
            <a:r>
              <a:rPr lang="en-US" altLang="en-US"/>
              <a:t>указанный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производстве</a:t>
            </a:r>
            <a:r>
              <a:rPr lang="en-US" altLang="ru-RU"/>
              <a:t>/</a:t>
            </a:r>
            <a:r>
              <a:rPr lang="en-US" altLang="en-US"/>
              <a:t>изготовлении</a:t>
            </a:r>
            <a:r>
              <a:rPr lang="en-US" altLang="ru-RU"/>
              <a:t> </a:t>
            </a:r>
            <a:r>
              <a:rPr lang="en-US" altLang="en-US"/>
              <a:t>водно</a:t>
            </a:r>
            <a:r>
              <a:rPr lang="en-US" altLang="ru-RU"/>
              <a:t>-</a:t>
            </a:r>
            <a:r>
              <a:rPr lang="en-US" altLang="en-US"/>
              <a:t>спиртовых</a:t>
            </a:r>
            <a:r>
              <a:rPr lang="en-US" altLang="ru-RU"/>
              <a:t>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качестве</a:t>
            </a:r>
            <a:r>
              <a:rPr lang="en-US" altLang="ru-RU"/>
              <a:t> </a:t>
            </a:r>
            <a:r>
              <a:rPr lang="en-US" altLang="en-US"/>
              <a:t>растворителя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спирт</a:t>
            </a:r>
            <a:r>
              <a:rPr lang="en-US" altLang="ru-RU"/>
              <a:t> </a:t>
            </a:r>
            <a:r>
              <a:rPr lang="en-US" altLang="en-US"/>
              <a:t>этиловый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концентрациях</a:t>
            </a:r>
            <a:r>
              <a:rPr lang="en-US" altLang="ru-RU"/>
              <a:t>, </a:t>
            </a:r>
            <a:r>
              <a:rPr lang="en-US" altLang="en-US"/>
              <a:t>указанных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табл</a:t>
            </a:r>
            <a:r>
              <a:rPr lang="en-US" altLang="ru-RU"/>
              <a:t>. 1.</a:t>
            </a:r>
            <a:r>
              <a:rPr lang="en-US" altLang="en-US"/>
              <a:t>Таблица</a:t>
            </a:r>
            <a:r>
              <a:rPr lang="en-US" altLang="ru-RU"/>
              <a:t> 1 – </a:t>
            </a:r>
            <a:r>
              <a:rPr lang="en-US" altLang="en-US"/>
              <a:t>Соотношение</a:t>
            </a:r>
            <a:r>
              <a:rPr lang="en-US" altLang="ru-RU"/>
              <a:t> </a:t>
            </a:r>
            <a:r>
              <a:rPr lang="en-US" altLang="en-US"/>
              <a:t>концентрации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</a:t>
            </a:r>
            <a:r>
              <a:rPr lang="en-US" altLang="en-US"/>
              <a:t>этилового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массе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объёму</a:t>
            </a:r>
            <a:r>
              <a:rPr lang="ru-RU" altLang="en-US"/>
              <a:t>.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(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массе</a:t>
            </a:r>
            <a:r>
              <a:rPr lang="en-US" altLang="ru-RU"/>
              <a:t>)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96,0–96,9 % (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объёму</a:t>
            </a:r>
            <a:r>
              <a:rPr lang="en-US" altLang="ru-RU"/>
              <a:t>), </a:t>
            </a:r>
            <a:r>
              <a:rPr lang="en-US" altLang="en-US"/>
              <a:t>которые</a:t>
            </a:r>
            <a:r>
              <a:rPr lang="en-US" altLang="ru-RU"/>
              <a:t> </a:t>
            </a:r>
            <a:r>
              <a:rPr lang="en-US" altLang="en-US"/>
              <a:t>необходимо</a:t>
            </a:r>
            <a:r>
              <a:rPr lang="en-US" altLang="ru-RU"/>
              <a:t> </a:t>
            </a:r>
            <a:r>
              <a:rPr lang="en-US" altLang="en-US"/>
              <a:t>смешать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1 </a:t>
            </a:r>
            <a:r>
              <a:rPr lang="en-US" altLang="en-US"/>
              <a:t>кг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</a:t>
            </a:r>
            <a:r>
              <a:rPr lang="en-US" altLang="en-US"/>
              <a:t>указанных</a:t>
            </a:r>
            <a:r>
              <a:rPr lang="en-US" altLang="ru-RU"/>
              <a:t> </a:t>
            </a:r>
            <a:r>
              <a:rPr lang="en-US" altLang="en-US"/>
              <a:t>концентраций</a:t>
            </a:r>
            <a:r>
              <a:rPr lang="en-US" altLang="ru-RU"/>
              <a:t>, </a:t>
            </a:r>
            <a:r>
              <a:rPr lang="en-US" altLang="en-US"/>
              <a:t>приведено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Приложении</a:t>
            </a:r>
            <a:r>
              <a:rPr lang="en-US" altLang="ru-RU"/>
              <a:t> </a:t>
            </a:r>
            <a:r>
              <a:rPr lang="en-US" altLang="en-US"/>
              <a:t>А</a:t>
            </a:r>
            <a:r>
              <a:rPr lang="en-US" altLang="ru-RU"/>
              <a:t>. </a:t>
            </a:r>
            <a:r>
              <a:rPr lang="en-US" altLang="en-US"/>
              <a:t>Концентрацию</a:t>
            </a:r>
            <a:r>
              <a:rPr lang="en-US" altLang="ru-RU"/>
              <a:t> </a:t>
            </a:r>
            <a:r>
              <a:rPr lang="en-US" altLang="en-US"/>
              <a:t>разведённого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</a:t>
            </a:r>
            <a:r>
              <a:rPr lang="en-US" altLang="en-US"/>
              <a:t>определяют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плотности</a:t>
            </a:r>
            <a:r>
              <a:rPr lang="en-US" altLang="ru-RU"/>
              <a:t>. </a:t>
            </a:r>
            <a:r>
              <a:rPr lang="en-US" altLang="en-US"/>
              <a:t>Отклонения</a:t>
            </a:r>
            <a:r>
              <a:rPr lang="en-US" altLang="ru-RU"/>
              <a:t>, </a:t>
            </a:r>
            <a:r>
              <a:rPr lang="en-US" altLang="en-US"/>
              <a:t>допустимые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концентрации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его</a:t>
            </a:r>
            <a:r>
              <a:rPr lang="en-US" altLang="ru-RU"/>
              <a:t> </a:t>
            </a:r>
            <a:r>
              <a:rPr lang="en-US" altLang="en-US"/>
              <a:t>разведении</a:t>
            </a:r>
            <a:r>
              <a:rPr lang="en-US" altLang="ru-RU"/>
              <a:t>, </a:t>
            </a:r>
            <a:r>
              <a:rPr lang="en-US" altLang="en-US"/>
              <a:t>приведены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Приложении</a:t>
            </a:r>
            <a:r>
              <a:rPr lang="en-US" altLang="ru-RU"/>
              <a:t> </a:t>
            </a:r>
            <a:r>
              <a:rPr lang="en-US" altLang="en-US"/>
              <a:t>Б</a:t>
            </a:r>
            <a:r>
              <a:rPr lang="en-US" altLang="ru-RU"/>
              <a:t>.</a:t>
            </a:r>
            <a:r>
              <a:rPr lang="en-US" altLang="en-US"/>
              <a:t>Под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частями</a:t>
            </a:r>
            <a:r>
              <a:rPr lang="" altLang="en-US"/>
              <a:t>»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методах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следует</a:t>
            </a:r>
            <a:r>
              <a:rPr lang="en-US" altLang="ru-RU"/>
              <a:t> </a:t>
            </a:r>
            <a:r>
              <a:rPr lang="en-US" altLang="en-US"/>
              <a:t>понимать</a:t>
            </a:r>
            <a:r>
              <a:rPr lang="en-US" altLang="ru-RU"/>
              <a:t> </a:t>
            </a:r>
            <a:r>
              <a:rPr lang="en-US" altLang="en-US"/>
              <a:t>массовые</a:t>
            </a:r>
            <a:r>
              <a:rPr lang="en-US" altLang="ru-RU"/>
              <a:t> </a:t>
            </a:r>
            <a:r>
              <a:rPr lang="en-US" altLang="en-US"/>
              <a:t>части</a:t>
            </a:r>
            <a:r>
              <a:rPr lang="en-US" altLang="ru-RU"/>
              <a:t>.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методы</a:t>
            </a:r>
            <a:r>
              <a:rPr lang="en-US" altLang="ru-RU"/>
              <a:t> </a:t>
            </a:r>
            <a:r>
              <a:rPr lang="en-US" altLang="en-US"/>
              <a:t>Ганемана</a:t>
            </a:r>
            <a:r>
              <a:rPr lang="en-US" altLang="ru-RU"/>
              <a:t>, </a:t>
            </a:r>
            <a:r>
              <a:rPr lang="en-US" altLang="en-US"/>
              <a:t>Корсакова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 LM-</a:t>
            </a:r>
            <a:r>
              <a:rPr lang="en-US" altLang="en-US"/>
              <a:t>метод</a:t>
            </a:r>
            <a:r>
              <a:rPr lang="en-US" altLang="ru-RU"/>
              <a:t>.</a:t>
            </a:r>
            <a:r>
              <a:rPr lang="en-US" altLang="en-US"/>
              <a:t>Обозначение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: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Ганеману</a:t>
            </a:r>
            <a:r>
              <a:rPr lang="en-US" altLang="ru-RU"/>
              <a:t> </a:t>
            </a:r>
            <a:r>
              <a:rPr lang="en-US" altLang="en-US"/>
              <a:t>десятичные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(1:10) </a:t>
            </a:r>
            <a:r>
              <a:rPr lang="en-US" altLang="en-US"/>
              <a:t>обозначают</a:t>
            </a:r>
            <a:r>
              <a:rPr lang="en-US" altLang="ru-RU"/>
              <a:t> </a:t>
            </a:r>
            <a:r>
              <a:rPr lang="en-US" altLang="en-US"/>
              <a:t>буквой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ru-RU"/>
              <a:t>D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сотенные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(1:100) – </a:t>
            </a:r>
            <a:r>
              <a:rPr lang="en-US" altLang="en-US"/>
              <a:t>буквой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С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указанием</a:t>
            </a:r>
            <a:r>
              <a:rPr lang="en-US" altLang="ru-RU"/>
              <a:t> </a:t>
            </a:r>
            <a:r>
              <a:rPr lang="en-US" altLang="en-US"/>
              <a:t>числа</a:t>
            </a:r>
            <a:r>
              <a:rPr lang="en-US" altLang="ru-RU"/>
              <a:t> </a:t>
            </a:r>
            <a:r>
              <a:rPr lang="en-US" altLang="en-US"/>
              <a:t>ступеней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</a:t>
            </a:r>
            <a:r>
              <a:rPr lang="en-US" altLang="en-US"/>
              <a:t>потенцирования</a:t>
            </a:r>
            <a:r>
              <a:rPr lang="en-US" altLang="ru-RU"/>
              <a:t>) </a:t>
            </a:r>
            <a:r>
              <a:rPr lang="en-US" altLang="en-US"/>
              <a:t>арабскими</a:t>
            </a:r>
            <a:r>
              <a:rPr lang="en-US" altLang="ru-RU"/>
              <a:t> </a:t>
            </a:r>
            <a:r>
              <a:rPr lang="en-US" altLang="en-US"/>
              <a:t>цифрами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Корсакову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обозначают</a:t>
            </a:r>
            <a:r>
              <a:rPr lang="en-US" altLang="ru-RU"/>
              <a:t> </a:t>
            </a:r>
            <a:r>
              <a:rPr lang="en-US" altLang="en-US"/>
              <a:t>буквой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К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указанием</a:t>
            </a:r>
            <a:r>
              <a:rPr lang="en-US" altLang="ru-RU"/>
              <a:t> </a:t>
            </a:r>
            <a:r>
              <a:rPr lang="en-US" altLang="en-US"/>
              <a:t>числа</a:t>
            </a:r>
            <a:r>
              <a:rPr lang="en-US" altLang="ru-RU"/>
              <a:t> </a:t>
            </a:r>
            <a:r>
              <a:rPr lang="en-US" altLang="en-US"/>
              <a:t>ступеней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</a:t>
            </a:r>
            <a:r>
              <a:rPr lang="en-US" altLang="en-US"/>
              <a:t>потенцирования</a:t>
            </a:r>
            <a:r>
              <a:rPr lang="en-US" altLang="ru-RU"/>
              <a:t>) </a:t>
            </a:r>
            <a:r>
              <a:rPr lang="en-US" altLang="en-US"/>
              <a:t>арабскими</a:t>
            </a:r>
            <a:r>
              <a:rPr lang="en-US" altLang="ru-RU"/>
              <a:t> </a:t>
            </a:r>
            <a:r>
              <a:rPr lang="en-US" altLang="en-US"/>
              <a:t>цифрами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LM – </a:t>
            </a:r>
            <a:r>
              <a:rPr lang="en-US" altLang="en-US"/>
              <a:t>разведения</a:t>
            </a:r>
            <a:r>
              <a:rPr lang="en-US" altLang="ru-RU"/>
              <a:t> (1:50 000) </a:t>
            </a:r>
            <a:r>
              <a:rPr lang="en-US" altLang="en-US"/>
              <a:t>обозначают</a:t>
            </a:r>
            <a:r>
              <a:rPr lang="en-US" altLang="ru-RU"/>
              <a:t> </a:t>
            </a:r>
            <a:r>
              <a:rPr lang="en-US" altLang="en-US"/>
              <a:t>буквами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ru-RU"/>
              <a:t>LM</a:t>
            </a:r>
            <a:r>
              <a:rPr lang="" altLang="en-US"/>
              <a:t>»</a:t>
            </a:r>
            <a:r>
              <a:rPr lang="en-US" altLang="ru-RU"/>
              <a:t>,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указанием</a:t>
            </a:r>
            <a:r>
              <a:rPr lang="en-US" altLang="ru-RU"/>
              <a:t> </a:t>
            </a:r>
            <a:r>
              <a:rPr lang="en-US" altLang="en-US"/>
              <a:t>числа</a:t>
            </a:r>
            <a:r>
              <a:rPr lang="en-US" altLang="ru-RU"/>
              <a:t> </a:t>
            </a:r>
            <a:r>
              <a:rPr lang="en-US" altLang="en-US"/>
              <a:t>ступеней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</a:t>
            </a:r>
            <a:r>
              <a:rPr lang="en-US" altLang="en-US"/>
              <a:t>потенцирования</a:t>
            </a:r>
            <a:r>
              <a:rPr lang="en-US" altLang="ru-RU"/>
              <a:t>) </a:t>
            </a:r>
            <a:r>
              <a:rPr lang="en-US" altLang="en-US"/>
              <a:t>римскими</a:t>
            </a:r>
            <a:r>
              <a:rPr lang="en-US" altLang="ru-RU"/>
              <a:t> </a:t>
            </a:r>
            <a:r>
              <a:rPr lang="en-US" altLang="en-US"/>
              <a:t>цифрами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sym typeface="+mn-ea"/>
              </a:rPr>
              <a:t>РАСТВОРЫ И ЖИДКИЕ РАЗВЕДЕНИЯ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300" y="290830"/>
            <a:ext cx="4415790" cy="6150610"/>
          </a:xfrm>
        </p:spPr>
        <p:txBody>
          <a:bodyPr>
            <a:normAutofit fontScale="90000"/>
          </a:bodyPr>
          <a:p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endParaRPr lang="en-US" altLang="en-US"/>
          </a:p>
          <a:p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приготовления</a:t>
            </a:r>
            <a:r>
              <a:rPr lang="en-US" altLang="ru-RU"/>
              <a:t>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первого</a:t>
            </a:r>
            <a:r>
              <a:rPr lang="en-US" altLang="ru-RU"/>
              <a:t> </a:t>
            </a:r>
            <a:r>
              <a:rPr lang="en-US" altLang="en-US"/>
              <a:t>десятичного</a:t>
            </a:r>
            <a:r>
              <a:rPr lang="en-US" altLang="ru-RU"/>
              <a:t> (D1)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первого</a:t>
            </a:r>
            <a:r>
              <a:rPr lang="en-US" altLang="ru-RU"/>
              <a:t> </a:t>
            </a:r>
            <a:r>
              <a:rPr lang="en-US" altLang="en-US"/>
              <a:t>сотенного</a:t>
            </a:r>
            <a:r>
              <a:rPr lang="en-US" altLang="ru-RU"/>
              <a:t> (</a:t>
            </a:r>
            <a:r>
              <a:rPr lang="en-US" altLang="en-US"/>
              <a:t>С</a:t>
            </a:r>
            <a:r>
              <a:rPr lang="en-US" altLang="ru-RU"/>
              <a:t>1) </a:t>
            </a:r>
            <a:r>
              <a:rPr lang="en-US" altLang="en-US"/>
              <a:t>разведения</a:t>
            </a:r>
            <a:r>
              <a:rPr lang="en-US" altLang="ru-RU"/>
              <a:t> 1 </a:t>
            </a:r>
            <a:r>
              <a:rPr lang="en-US" altLang="en-US"/>
              <a:t>часть</a:t>
            </a:r>
            <a:r>
              <a:rPr lang="en-US" altLang="ru-RU"/>
              <a:t> </a:t>
            </a:r>
            <a:r>
              <a:rPr lang="en-US" altLang="en-US"/>
              <a:t>субстанции</a:t>
            </a:r>
            <a:r>
              <a:rPr lang="en-US" altLang="ru-RU"/>
              <a:t> </a:t>
            </a:r>
            <a:r>
              <a:rPr lang="en-US" altLang="en-US"/>
              <a:t>растворяют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9 </a:t>
            </a:r>
            <a:r>
              <a:rPr lang="en-US" altLang="en-US"/>
              <a:t>частях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99 </a:t>
            </a:r>
            <a:r>
              <a:rPr lang="en-US" altLang="en-US"/>
              <a:t>частях</a:t>
            </a:r>
            <a:r>
              <a:rPr lang="en-US" altLang="ru-RU"/>
              <a:t> </a:t>
            </a:r>
            <a:r>
              <a:rPr lang="en-US" altLang="en-US"/>
              <a:t>растворителя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 (</a:t>
            </a:r>
            <a:r>
              <a:rPr lang="en-US" altLang="en-US"/>
              <a:t>потенцируют</a:t>
            </a:r>
            <a:r>
              <a:rPr lang="en-US" altLang="ru-RU"/>
              <a:t>),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иное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 </a:t>
            </a:r>
            <a:r>
              <a:rPr lang="en-US" altLang="en-US"/>
              <a:t>Особенности</a:t>
            </a:r>
            <a:r>
              <a:rPr lang="en-US" altLang="ru-RU"/>
              <a:t> </a:t>
            </a:r>
            <a:r>
              <a:rPr lang="en-US" altLang="en-US"/>
              <a:t>производства</a:t>
            </a:r>
            <a:r>
              <a:rPr lang="en-US" altLang="ru-RU"/>
              <a:t>/</a:t>
            </a:r>
            <a:r>
              <a:rPr lang="en-US" altLang="en-US"/>
              <a:t>изготовления</a:t>
            </a:r>
            <a:r>
              <a:rPr lang="en-US" altLang="ru-RU"/>
              <a:t> </a:t>
            </a:r>
            <a:r>
              <a:rPr lang="en-US" altLang="en-US"/>
              <a:t>указывают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приготовлении</a:t>
            </a:r>
            <a:r>
              <a:rPr lang="en-US" altLang="ru-RU"/>
              <a:t> </a:t>
            </a:r>
            <a:r>
              <a:rPr lang="en-US" altLang="en-US"/>
              <a:t>растворы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должны</a:t>
            </a:r>
            <a:r>
              <a:rPr lang="en-US" altLang="ru-RU"/>
              <a:t> </a:t>
            </a:r>
            <a:r>
              <a:rPr lang="en-US" altLang="en-US"/>
              <a:t>нагреваться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нет</a:t>
            </a:r>
            <a:r>
              <a:rPr lang="en-US" altLang="ru-RU"/>
              <a:t> </a:t>
            </a:r>
            <a:r>
              <a:rPr lang="en-US" altLang="en-US"/>
              <a:t>особых</a:t>
            </a:r>
            <a:r>
              <a:rPr lang="en-US" altLang="ru-RU"/>
              <a:t> </a:t>
            </a:r>
            <a:r>
              <a:rPr lang="en-US" altLang="en-US"/>
              <a:t>указаний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получении</a:t>
            </a:r>
            <a:r>
              <a:rPr lang="en-US" altLang="ru-RU"/>
              <a:t> </a:t>
            </a:r>
            <a:r>
              <a:rPr lang="en-US" altLang="en-US"/>
              <a:t>раствора</a:t>
            </a:r>
            <a:r>
              <a:rPr lang="en-US" altLang="ru-RU"/>
              <a:t> </a:t>
            </a:r>
            <a:r>
              <a:rPr lang="en-US" altLang="en-US"/>
              <a:t>требуется</a:t>
            </a:r>
            <a:r>
              <a:rPr lang="en-US" altLang="ru-RU"/>
              <a:t> </a:t>
            </a:r>
            <a:r>
              <a:rPr lang="en-US" altLang="en-US"/>
              <a:t>использовать</a:t>
            </a:r>
            <a:r>
              <a:rPr lang="en-US" altLang="ru-RU"/>
              <a:t> </a:t>
            </a:r>
            <a:r>
              <a:rPr lang="en-US" altLang="en-US"/>
              <a:t>спирт</a:t>
            </a:r>
            <a:r>
              <a:rPr lang="en-US" altLang="ru-RU"/>
              <a:t> 15 % (</a:t>
            </a:r>
            <a:r>
              <a:rPr lang="en-US" altLang="en-US"/>
              <a:t>м</a:t>
            </a:r>
            <a:r>
              <a:rPr lang="en-US" altLang="ru-RU"/>
              <a:t>/</a:t>
            </a:r>
            <a:r>
              <a:rPr lang="en-US" altLang="en-US"/>
              <a:t>м</a:t>
            </a:r>
            <a:r>
              <a:rPr lang="en-US" altLang="ru-RU"/>
              <a:t>), </a:t>
            </a:r>
            <a:r>
              <a:rPr lang="en-US" altLang="en-US"/>
              <a:t>то</a:t>
            </a:r>
            <a:r>
              <a:rPr lang="en-US" altLang="ru-RU"/>
              <a:t> </a:t>
            </a:r>
            <a:r>
              <a:rPr lang="en-US" altLang="en-US"/>
              <a:t>первое</a:t>
            </a:r>
            <a:r>
              <a:rPr lang="en-US" altLang="ru-RU"/>
              <a:t> </a:t>
            </a:r>
            <a:r>
              <a:rPr lang="en-US" altLang="en-US"/>
              <a:t>десятичное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(D1) </a:t>
            </a:r>
            <a:r>
              <a:rPr lang="en-US" altLang="en-US"/>
              <a:t>может</a:t>
            </a:r>
            <a:r>
              <a:rPr lang="en-US" altLang="ru-RU"/>
              <a:t> </a:t>
            </a:r>
            <a:r>
              <a:rPr lang="en-US" altLang="en-US"/>
              <a:t>быть</a:t>
            </a:r>
            <a:r>
              <a:rPr lang="en-US" altLang="ru-RU"/>
              <a:t> </a:t>
            </a:r>
            <a:r>
              <a:rPr lang="en-US" altLang="en-US"/>
              <a:t>получено</a:t>
            </a:r>
            <a:r>
              <a:rPr lang="en-US" altLang="ru-RU"/>
              <a:t> </a:t>
            </a:r>
            <a:r>
              <a:rPr lang="en-US" altLang="en-US"/>
              <a:t>следующим</a:t>
            </a:r>
            <a:r>
              <a:rPr lang="en-US" altLang="ru-RU"/>
              <a:t> </a:t>
            </a:r>
            <a:r>
              <a:rPr lang="en-US" altLang="en-US"/>
              <a:t>образом</a:t>
            </a:r>
            <a:r>
              <a:rPr lang="en-US" altLang="ru-RU"/>
              <a:t>: 1 </a:t>
            </a:r>
            <a:r>
              <a:rPr lang="en-US" altLang="en-US"/>
              <a:t>часть</a:t>
            </a:r>
            <a:r>
              <a:rPr lang="en-US" altLang="ru-RU"/>
              <a:t> </a:t>
            </a:r>
            <a:r>
              <a:rPr lang="en-US" altLang="en-US"/>
              <a:t>субстанции</a:t>
            </a:r>
            <a:r>
              <a:rPr lang="en-US" altLang="ru-RU"/>
              <a:t> </a:t>
            </a:r>
            <a:r>
              <a:rPr lang="en-US" altLang="en-US"/>
              <a:t>растворяют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7,58 </a:t>
            </a:r>
            <a:r>
              <a:rPr lang="en-US" altLang="en-US"/>
              <a:t>частях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прибавляют</a:t>
            </a:r>
            <a:r>
              <a:rPr lang="en-US" altLang="ru-RU"/>
              <a:t> 1,42 </a:t>
            </a:r>
            <a:r>
              <a:rPr lang="en-US" altLang="en-US"/>
              <a:t>части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94 % (</a:t>
            </a:r>
            <a:r>
              <a:rPr lang="en-US" altLang="en-US"/>
              <a:t>м</a:t>
            </a:r>
            <a:r>
              <a:rPr lang="en-US" altLang="ru-RU"/>
              <a:t>/</a:t>
            </a:r>
            <a:r>
              <a:rPr lang="en-US" altLang="en-US"/>
              <a:t>м</a:t>
            </a:r>
            <a:r>
              <a:rPr lang="en-US" altLang="ru-RU"/>
              <a:t>).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первого</a:t>
            </a:r>
            <a:r>
              <a:rPr lang="en-US" altLang="ru-RU"/>
              <a:t> </a:t>
            </a:r>
            <a:r>
              <a:rPr lang="en-US" altLang="en-US"/>
              <a:t>сотенного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</a:t>
            </a:r>
            <a:r>
              <a:rPr lang="en-US" altLang="en-US"/>
              <a:t>С</a:t>
            </a:r>
            <a:r>
              <a:rPr lang="en-US" altLang="ru-RU"/>
              <a:t>1) 1 </a:t>
            </a:r>
            <a:r>
              <a:rPr lang="en-US" altLang="en-US"/>
              <a:t>часть</a:t>
            </a:r>
            <a:r>
              <a:rPr lang="en-US" altLang="ru-RU"/>
              <a:t> </a:t>
            </a:r>
            <a:r>
              <a:rPr lang="en-US" altLang="en-US"/>
              <a:t>субстанции</a:t>
            </a:r>
            <a:r>
              <a:rPr lang="en-US" altLang="ru-RU"/>
              <a:t> </a:t>
            </a:r>
            <a:r>
              <a:rPr lang="en-US" altLang="en-US"/>
              <a:t>растворяют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83,4 </a:t>
            </a:r>
            <a:r>
              <a:rPr lang="en-US" altLang="en-US"/>
              <a:t>частях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прибавляют</a:t>
            </a:r>
            <a:r>
              <a:rPr lang="en-US" altLang="ru-RU"/>
              <a:t> 15,6 </a:t>
            </a:r>
            <a:r>
              <a:rPr lang="en-US" altLang="en-US"/>
              <a:t>частей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94 % (</a:t>
            </a:r>
            <a:r>
              <a:rPr lang="en-US" altLang="en-US"/>
              <a:t>м</a:t>
            </a:r>
            <a:r>
              <a:rPr lang="en-US" altLang="ru-RU"/>
              <a:t>/</a:t>
            </a:r>
            <a:r>
              <a:rPr lang="en-US" altLang="en-US"/>
              <a:t>м</a:t>
            </a:r>
            <a:r>
              <a:rPr lang="en-US" altLang="ru-RU"/>
              <a:t>).</a:t>
            </a:r>
            <a:endParaRPr lang="en-US" altLang="ru-RU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4"/>
          </p:nvPr>
        </p:nvSpPr>
        <p:spPr>
          <a:xfrm>
            <a:off x="6942455" y="394970"/>
            <a:ext cx="4817745" cy="6047105"/>
          </a:xfrm>
        </p:spPr>
        <p:txBody>
          <a:bodyPr>
            <a:noAutofit/>
          </a:bodyPr>
          <a:p>
            <a:r>
              <a:rPr lang="en-US" altLang="en-US" sz="1500"/>
              <a:t>Жидкие</a:t>
            </a:r>
            <a:r>
              <a:rPr lang="en-US" altLang="ru-RU" sz="1500"/>
              <a:t> </a:t>
            </a:r>
            <a:r>
              <a:rPr lang="en-US" altLang="en-US" sz="1500"/>
              <a:t>разведения</a:t>
            </a:r>
            <a:r>
              <a:rPr lang="en-US" altLang="ru-RU" sz="1500"/>
              <a:t> </a:t>
            </a:r>
            <a:r>
              <a:rPr lang="en-US" altLang="en-US" sz="1500"/>
              <a:t>гомеопатические</a:t>
            </a:r>
            <a:endParaRPr lang="en-US" altLang="en-US" sz="1500"/>
          </a:p>
          <a:p>
            <a:r>
              <a:rPr lang="en-US" altLang="en-US" sz="1500"/>
              <a:t>Жидкие</a:t>
            </a:r>
            <a:r>
              <a:rPr lang="en-US" altLang="ru-RU" sz="1500"/>
              <a:t> </a:t>
            </a:r>
            <a:r>
              <a:rPr lang="en-US" altLang="en-US" sz="1500"/>
              <a:t>разведения</a:t>
            </a:r>
            <a:r>
              <a:rPr lang="en-US" altLang="ru-RU" sz="1500"/>
              <a:t> </a:t>
            </a:r>
            <a:r>
              <a:rPr lang="en-US" altLang="en-US" sz="1500"/>
              <a:t>гомеопатические</a:t>
            </a:r>
            <a:r>
              <a:rPr lang="en-US" altLang="ru-RU" sz="1500"/>
              <a:t> </a:t>
            </a:r>
            <a:r>
              <a:rPr lang="en-US" altLang="en-US" sz="1500"/>
              <a:t>получают</a:t>
            </a:r>
            <a:r>
              <a:rPr lang="en-US" altLang="ru-RU" sz="1500"/>
              <a:t> </a:t>
            </a:r>
            <a:r>
              <a:rPr lang="en-US" altLang="en-US" sz="1500"/>
              <a:t>путём</a:t>
            </a:r>
            <a:r>
              <a:rPr lang="en-US" altLang="ru-RU" sz="1500"/>
              <a:t> </a:t>
            </a:r>
            <a:r>
              <a:rPr lang="en-US" altLang="en-US" sz="1500"/>
              <a:t>ступенчатого</a:t>
            </a:r>
            <a:r>
              <a:rPr lang="en-US" altLang="ru-RU" sz="1500"/>
              <a:t> </a:t>
            </a:r>
            <a:r>
              <a:rPr lang="en-US" altLang="en-US" sz="1500"/>
              <a:t>разбавления</a:t>
            </a:r>
            <a:r>
              <a:rPr lang="en-US" altLang="ru-RU" sz="1500"/>
              <a:t>, </a:t>
            </a:r>
            <a:r>
              <a:rPr lang="en-US" altLang="en-US" sz="1500"/>
              <a:t>сопровождающегося</a:t>
            </a:r>
            <a:r>
              <a:rPr lang="en-US" altLang="ru-RU" sz="1500"/>
              <a:t> </a:t>
            </a:r>
            <a:r>
              <a:rPr lang="en-US" altLang="en-US" sz="1500"/>
              <a:t>встряхиванием</a:t>
            </a:r>
            <a:r>
              <a:rPr lang="en-US" altLang="ru-RU" sz="1500"/>
              <a:t> </a:t>
            </a:r>
            <a:r>
              <a:rPr lang="en-US" altLang="en-US" sz="1500"/>
              <a:t>растворов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, </a:t>
            </a:r>
            <a:r>
              <a:rPr lang="en-US" altLang="en-US" sz="1500"/>
              <a:t>тритураций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, </a:t>
            </a:r>
            <a:r>
              <a:rPr lang="en-US" altLang="en-US" sz="1500"/>
              <a:t>настоек</a:t>
            </a:r>
            <a:r>
              <a:rPr lang="en-US" altLang="ru-RU" sz="1500"/>
              <a:t> </a:t>
            </a:r>
            <a:r>
              <a:rPr lang="en-US" altLang="en-US" sz="1500"/>
              <a:t>матричных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, </a:t>
            </a:r>
            <a:r>
              <a:rPr lang="en-US" altLang="en-US" sz="1500"/>
              <a:t>настоев</a:t>
            </a:r>
            <a:r>
              <a:rPr lang="en-US" altLang="ru-RU" sz="1500"/>
              <a:t> </a:t>
            </a:r>
            <a:r>
              <a:rPr lang="en-US" altLang="en-US" sz="1500"/>
              <a:t>и</a:t>
            </a:r>
            <a:r>
              <a:rPr lang="en-US" altLang="ru-RU" sz="1500"/>
              <a:t> </a:t>
            </a:r>
            <a:r>
              <a:rPr lang="en-US" altLang="en-US" sz="1500"/>
              <a:t>отваров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, </a:t>
            </a:r>
            <a:r>
              <a:rPr lang="en-US" altLang="en-US" sz="1500"/>
              <a:t>смесей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.</a:t>
            </a:r>
            <a:endParaRPr lang="en-US" altLang="ru-RU" sz="1500"/>
          </a:p>
          <a:p>
            <a:r>
              <a:rPr lang="en-US" altLang="en-US" sz="1500"/>
              <a:t>Методы</a:t>
            </a:r>
            <a:r>
              <a:rPr lang="en-US" altLang="ru-RU" sz="1500"/>
              <a:t> </a:t>
            </a:r>
            <a:r>
              <a:rPr lang="en-US" altLang="en-US" sz="1500"/>
              <a:t>получения</a:t>
            </a:r>
            <a:r>
              <a:rPr lang="en-US" altLang="ru-RU" sz="1500"/>
              <a:t> </a:t>
            </a:r>
            <a:r>
              <a:rPr lang="en-US" altLang="en-US" sz="1500"/>
              <a:t>разведений</a:t>
            </a:r>
            <a:r>
              <a:rPr lang="en-US" altLang="ru-RU" sz="1500"/>
              <a:t> </a:t>
            </a:r>
            <a:r>
              <a:rPr lang="en-US" altLang="en-US" sz="1500"/>
              <a:t>настоек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 </a:t>
            </a:r>
            <a:r>
              <a:rPr lang="en-US" altLang="en-US" sz="1500"/>
              <a:t>матричных</a:t>
            </a:r>
            <a:r>
              <a:rPr lang="en-US" altLang="ru-RU" sz="1500"/>
              <a:t> </a:t>
            </a:r>
            <a:r>
              <a:rPr lang="en-US" altLang="en-US" sz="1500"/>
              <a:t>приведены</a:t>
            </a:r>
            <a:r>
              <a:rPr lang="en-US" altLang="ru-RU" sz="1500"/>
              <a:t> </a:t>
            </a:r>
            <a:r>
              <a:rPr lang="en-US" altLang="en-US" sz="1500"/>
              <a:t>в</a:t>
            </a:r>
            <a:r>
              <a:rPr lang="en-US" altLang="ru-RU" sz="1500"/>
              <a:t> </a:t>
            </a:r>
            <a:r>
              <a:rPr lang="en-US" altLang="en-US" sz="1500"/>
              <a:t>ОФС</a:t>
            </a:r>
            <a:r>
              <a:rPr lang="en-US" altLang="ru-RU" sz="1500"/>
              <a:t> </a:t>
            </a:r>
            <a:r>
              <a:rPr lang="" altLang="en-US" sz="1500"/>
              <a:t>«</a:t>
            </a:r>
            <a:r>
              <a:rPr lang="en-US" altLang="en-US" sz="1500"/>
              <a:t>Настойки</a:t>
            </a:r>
            <a:r>
              <a:rPr lang="en-US" altLang="ru-RU" sz="1500"/>
              <a:t> </a:t>
            </a:r>
            <a:r>
              <a:rPr lang="en-US" altLang="en-US" sz="1500"/>
              <a:t>гомеопатические</a:t>
            </a:r>
            <a:r>
              <a:rPr lang="en-US" altLang="ru-RU" sz="1500"/>
              <a:t> </a:t>
            </a:r>
            <a:r>
              <a:rPr lang="en-US" altLang="en-US" sz="1500"/>
              <a:t>матричные</a:t>
            </a:r>
            <a:r>
              <a:rPr lang="" altLang="en-US" sz="1500"/>
              <a:t>»</a:t>
            </a:r>
            <a:r>
              <a:rPr lang="en-US" altLang="ru-RU" sz="1500"/>
              <a:t>; </a:t>
            </a:r>
            <a:r>
              <a:rPr lang="en-US" altLang="en-US" sz="1500"/>
              <a:t>методы</a:t>
            </a:r>
            <a:r>
              <a:rPr lang="en-US" altLang="ru-RU" sz="1500"/>
              <a:t> </a:t>
            </a:r>
            <a:r>
              <a:rPr lang="en-US" altLang="en-US" sz="1500"/>
              <a:t>получения</a:t>
            </a:r>
            <a:r>
              <a:rPr lang="en-US" altLang="ru-RU" sz="1500"/>
              <a:t> </a:t>
            </a:r>
            <a:r>
              <a:rPr lang="en-US" altLang="en-US" sz="1500"/>
              <a:t>разведений</a:t>
            </a:r>
            <a:r>
              <a:rPr lang="en-US" altLang="ru-RU" sz="1500"/>
              <a:t> </a:t>
            </a:r>
            <a:r>
              <a:rPr lang="en-US" altLang="en-US" sz="1500"/>
              <a:t>смесей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 </a:t>
            </a:r>
            <a:r>
              <a:rPr lang="en-US" altLang="en-US" sz="1500"/>
              <a:t>приведены</a:t>
            </a:r>
            <a:r>
              <a:rPr lang="en-US" altLang="ru-RU" sz="1500"/>
              <a:t> </a:t>
            </a:r>
            <a:r>
              <a:rPr lang="en-US" altLang="en-US" sz="1500"/>
              <a:t>в</a:t>
            </a:r>
            <a:r>
              <a:rPr lang="en-US" altLang="ru-RU" sz="1500"/>
              <a:t> </a:t>
            </a:r>
            <a:r>
              <a:rPr lang="en-US" altLang="en-US" sz="1500"/>
              <a:t>ОФС</a:t>
            </a:r>
            <a:r>
              <a:rPr lang="en-US" altLang="ru-RU" sz="1500"/>
              <a:t> </a:t>
            </a:r>
            <a:r>
              <a:rPr lang="" altLang="en-US" sz="1500"/>
              <a:t>«</a:t>
            </a:r>
            <a:r>
              <a:rPr lang="en-US" altLang="en-US" sz="1500"/>
              <a:t>Смеси</a:t>
            </a:r>
            <a:r>
              <a:rPr lang="en-US" altLang="ru-RU" sz="1500"/>
              <a:t> </a:t>
            </a:r>
            <a:r>
              <a:rPr lang="en-US" altLang="en-US" sz="1500"/>
              <a:t>гомеопатические</a:t>
            </a:r>
            <a:r>
              <a:rPr lang="" altLang="en-US" sz="1500"/>
              <a:t>»</a:t>
            </a:r>
            <a:r>
              <a:rPr lang="en-US" altLang="ru-RU" sz="1500"/>
              <a:t>; </a:t>
            </a:r>
            <a:r>
              <a:rPr lang="en-US" altLang="en-US" sz="1500"/>
              <a:t>методы</a:t>
            </a:r>
            <a:r>
              <a:rPr lang="en-US" altLang="ru-RU" sz="1500"/>
              <a:t> </a:t>
            </a:r>
            <a:r>
              <a:rPr lang="en-US" altLang="en-US" sz="1500"/>
              <a:t>получения</a:t>
            </a:r>
            <a:r>
              <a:rPr lang="en-US" altLang="ru-RU" sz="1500"/>
              <a:t> </a:t>
            </a:r>
            <a:r>
              <a:rPr lang="en-US" altLang="en-US" sz="1500"/>
              <a:t>разведений</a:t>
            </a:r>
            <a:r>
              <a:rPr lang="en-US" altLang="ru-RU" sz="1500"/>
              <a:t> </a:t>
            </a:r>
            <a:r>
              <a:rPr lang="en-US" altLang="en-US" sz="1500"/>
              <a:t>настоев</a:t>
            </a:r>
            <a:r>
              <a:rPr lang="en-US" altLang="ru-RU" sz="1500"/>
              <a:t> </a:t>
            </a:r>
            <a:r>
              <a:rPr lang="en-US" altLang="en-US" sz="1500"/>
              <a:t>и</a:t>
            </a:r>
            <a:r>
              <a:rPr lang="en-US" altLang="ru-RU" sz="1500"/>
              <a:t> </a:t>
            </a:r>
            <a:r>
              <a:rPr lang="en-US" altLang="en-US" sz="1500"/>
              <a:t>отваров</a:t>
            </a:r>
            <a:r>
              <a:rPr lang="en-US" altLang="ru-RU" sz="1500"/>
              <a:t> </a:t>
            </a:r>
            <a:r>
              <a:rPr lang="en-US" altLang="en-US" sz="1500"/>
              <a:t>гомеопатических</a:t>
            </a:r>
            <a:r>
              <a:rPr lang="en-US" altLang="ru-RU" sz="1500"/>
              <a:t> </a:t>
            </a:r>
            <a:r>
              <a:rPr lang="en-US" altLang="en-US" sz="1500"/>
              <a:t>приведены</a:t>
            </a:r>
            <a:r>
              <a:rPr lang="en-US" altLang="ru-RU" sz="1500"/>
              <a:t> </a:t>
            </a:r>
            <a:r>
              <a:rPr lang="en-US" altLang="en-US" sz="1500"/>
              <a:t>в</a:t>
            </a:r>
            <a:r>
              <a:rPr lang="en-US" altLang="ru-RU" sz="1500"/>
              <a:t> </a:t>
            </a:r>
            <a:r>
              <a:rPr lang="en-US" altLang="en-US" sz="1500"/>
              <a:t>ОФС</a:t>
            </a:r>
            <a:r>
              <a:rPr lang="en-US" altLang="ru-RU" sz="1500"/>
              <a:t> </a:t>
            </a:r>
            <a:r>
              <a:rPr lang="" altLang="en-US" sz="1500"/>
              <a:t>«</a:t>
            </a:r>
            <a:r>
              <a:rPr lang="en-US" altLang="en-US" sz="1500"/>
              <a:t>Настои</a:t>
            </a:r>
            <a:r>
              <a:rPr lang="en-US" altLang="ru-RU" sz="1500"/>
              <a:t> </a:t>
            </a:r>
            <a:r>
              <a:rPr lang="en-US" altLang="en-US" sz="1500"/>
              <a:t>и</a:t>
            </a:r>
            <a:r>
              <a:rPr lang="en-US" altLang="ru-RU" sz="1500"/>
              <a:t> </a:t>
            </a:r>
            <a:r>
              <a:rPr lang="en-US" altLang="en-US" sz="1500"/>
              <a:t>отвары</a:t>
            </a:r>
            <a:r>
              <a:rPr lang="en-US" altLang="ru-RU" sz="1500"/>
              <a:t> </a:t>
            </a:r>
            <a:r>
              <a:rPr lang="en-US" altLang="en-US" sz="1500"/>
              <a:t>гомеопатические</a:t>
            </a:r>
            <a:r>
              <a:rPr lang="" altLang="en-US" sz="1500"/>
              <a:t>»</a:t>
            </a:r>
            <a:r>
              <a:rPr lang="en-US" altLang="ru-RU" sz="1500"/>
              <a:t>.</a:t>
            </a:r>
            <a:endParaRPr lang="en-US" altLang="ru-RU" sz="1500"/>
          </a:p>
          <a:p>
            <a:r>
              <a:rPr lang="en-US" altLang="en-US" sz="1500"/>
              <a:t>Разведения</a:t>
            </a:r>
            <a:r>
              <a:rPr lang="en-US" altLang="ru-RU" sz="1500"/>
              <a:t> </a:t>
            </a:r>
            <a:r>
              <a:rPr lang="en-US" altLang="en-US" sz="1500"/>
              <a:t>готовят</a:t>
            </a:r>
            <a:r>
              <a:rPr lang="en-US" altLang="ru-RU" sz="1500"/>
              <a:t> </a:t>
            </a:r>
            <a:r>
              <a:rPr lang="en-US" altLang="en-US" sz="1500"/>
              <a:t>в</a:t>
            </a:r>
            <a:r>
              <a:rPr lang="en-US" altLang="ru-RU" sz="1500"/>
              <a:t> </a:t>
            </a:r>
            <a:r>
              <a:rPr lang="en-US" altLang="en-US" sz="1500"/>
              <a:t>помещении</a:t>
            </a:r>
            <a:r>
              <a:rPr lang="en-US" altLang="ru-RU" sz="1500"/>
              <a:t>, </a:t>
            </a:r>
            <a:r>
              <a:rPr lang="en-US" altLang="en-US" sz="1500"/>
              <a:t>защищённом</a:t>
            </a:r>
            <a:r>
              <a:rPr lang="en-US" altLang="ru-RU" sz="1500"/>
              <a:t> </a:t>
            </a:r>
            <a:r>
              <a:rPr lang="en-US" altLang="en-US" sz="1500"/>
              <a:t>от</a:t>
            </a:r>
            <a:r>
              <a:rPr lang="en-US" altLang="ru-RU" sz="1500"/>
              <a:t> </a:t>
            </a:r>
            <a:r>
              <a:rPr lang="en-US" altLang="en-US" sz="1500"/>
              <a:t>прямого</a:t>
            </a:r>
            <a:r>
              <a:rPr lang="en-US" altLang="ru-RU" sz="1500"/>
              <a:t> </a:t>
            </a:r>
            <a:r>
              <a:rPr lang="en-US" altLang="en-US" sz="1500"/>
              <a:t>солнечного</a:t>
            </a:r>
            <a:r>
              <a:rPr lang="en-US" altLang="ru-RU" sz="1500"/>
              <a:t> </a:t>
            </a:r>
            <a:r>
              <a:rPr lang="en-US" altLang="en-US" sz="1500"/>
              <a:t>света</a:t>
            </a:r>
            <a:r>
              <a:rPr lang="en-US" altLang="ru-RU" sz="1500"/>
              <a:t>. </a:t>
            </a:r>
            <a:r>
              <a:rPr lang="en-US" altLang="en-US" sz="1500"/>
              <a:t>Используют</a:t>
            </a:r>
            <a:r>
              <a:rPr lang="en-US" altLang="ru-RU" sz="1500"/>
              <a:t> </a:t>
            </a:r>
            <a:r>
              <a:rPr lang="en-US" altLang="en-US" sz="1500"/>
              <a:t>плотно</a:t>
            </a:r>
            <a:r>
              <a:rPr lang="en-US" altLang="ru-RU" sz="1500"/>
              <a:t> </a:t>
            </a:r>
            <a:r>
              <a:rPr lang="en-US" altLang="en-US" sz="1500"/>
              <a:t>закупоривающиеся</a:t>
            </a:r>
            <a:r>
              <a:rPr lang="en-US" altLang="ru-RU" sz="1500"/>
              <a:t> </a:t>
            </a:r>
            <a:r>
              <a:rPr lang="en-US" altLang="en-US" sz="1500"/>
              <a:t>стеклянные</a:t>
            </a:r>
            <a:r>
              <a:rPr lang="en-US" altLang="ru-RU" sz="1500"/>
              <a:t> </a:t>
            </a:r>
            <a:r>
              <a:rPr lang="en-US" altLang="en-US" sz="1500"/>
              <a:t>сосуды</a:t>
            </a:r>
            <a:r>
              <a:rPr lang="en-US" altLang="ru-RU" sz="1500"/>
              <a:t>, </a:t>
            </a:r>
            <a:r>
              <a:rPr lang="en-US" altLang="en-US" sz="1500"/>
              <a:t>объём</a:t>
            </a:r>
            <a:r>
              <a:rPr lang="en-US" altLang="ru-RU" sz="1500"/>
              <a:t> </a:t>
            </a:r>
            <a:r>
              <a:rPr lang="en-US" altLang="en-US" sz="1500"/>
              <a:t>которых</a:t>
            </a:r>
            <a:r>
              <a:rPr lang="en-US" altLang="ru-RU" sz="1500"/>
              <a:t> </a:t>
            </a:r>
            <a:r>
              <a:rPr lang="en-US" altLang="en-US" sz="1500"/>
              <a:t>на</a:t>
            </a:r>
            <a:r>
              <a:rPr lang="en-US" altLang="ru-RU" sz="1500"/>
              <a:t> 1/2–1/3 </a:t>
            </a:r>
            <a:r>
              <a:rPr lang="en-US" altLang="en-US" sz="1500"/>
              <a:t>больше</a:t>
            </a:r>
            <a:r>
              <a:rPr lang="en-US" altLang="ru-RU" sz="1500"/>
              <a:t> </a:t>
            </a:r>
            <a:r>
              <a:rPr lang="en-US" altLang="en-US" sz="1500"/>
              <a:t>объёма</a:t>
            </a:r>
            <a:r>
              <a:rPr lang="en-US" altLang="ru-RU" sz="1500"/>
              <a:t> </a:t>
            </a:r>
            <a:r>
              <a:rPr lang="en-US" altLang="en-US" sz="1500"/>
              <a:t>разводимого</a:t>
            </a:r>
            <a:r>
              <a:rPr lang="en-US" altLang="ru-RU" sz="1500"/>
              <a:t> </a:t>
            </a:r>
            <a:r>
              <a:rPr lang="en-US" altLang="en-US" sz="1500"/>
              <a:t>активного</a:t>
            </a:r>
            <a:r>
              <a:rPr lang="en-US" altLang="ru-RU" sz="1500"/>
              <a:t> </a:t>
            </a:r>
            <a:r>
              <a:rPr lang="en-US" altLang="en-US" sz="1500"/>
              <a:t>компонента</a:t>
            </a:r>
            <a:r>
              <a:rPr lang="en-US" altLang="ru-RU" sz="1500"/>
              <a:t>. </a:t>
            </a:r>
            <a:r>
              <a:rPr lang="en-US" altLang="en-US" sz="1500"/>
              <a:t>В</a:t>
            </a:r>
            <a:r>
              <a:rPr lang="en-US" altLang="ru-RU" sz="1500"/>
              <a:t> </a:t>
            </a:r>
            <a:r>
              <a:rPr lang="en-US" altLang="en-US" sz="1500"/>
              <a:t>процессе</a:t>
            </a:r>
            <a:r>
              <a:rPr lang="en-US" altLang="ru-RU" sz="1500"/>
              <a:t> </a:t>
            </a:r>
            <a:r>
              <a:rPr lang="en-US" altLang="en-US" sz="1500"/>
              <a:t>изготовления</a:t>
            </a:r>
            <a:r>
              <a:rPr lang="en-US" altLang="ru-RU" sz="1500"/>
              <a:t> </a:t>
            </a:r>
            <a:r>
              <a:rPr lang="en-US" altLang="en-US" sz="1500"/>
              <a:t>каждое</a:t>
            </a:r>
            <a:r>
              <a:rPr lang="en-US" altLang="ru-RU" sz="1500"/>
              <a:t> </a:t>
            </a:r>
            <a:r>
              <a:rPr lang="en-US" altLang="en-US" sz="1500"/>
              <a:t>жидкое</a:t>
            </a:r>
            <a:r>
              <a:rPr lang="en-US" altLang="ru-RU" sz="1500"/>
              <a:t> </a:t>
            </a:r>
            <a:r>
              <a:rPr lang="en-US" altLang="en-US" sz="1500"/>
              <a:t>разведение</a:t>
            </a:r>
            <a:r>
              <a:rPr lang="en-US" altLang="ru-RU" sz="1500"/>
              <a:t> </a:t>
            </a:r>
            <a:r>
              <a:rPr lang="en-US" altLang="en-US" sz="1500"/>
              <a:t>потенцируют</a:t>
            </a:r>
            <a:r>
              <a:rPr lang="en-US" altLang="ru-RU" sz="1500"/>
              <a:t> </a:t>
            </a:r>
            <a:r>
              <a:rPr lang="en-US" altLang="en-US" sz="1500"/>
              <a:t>путём</a:t>
            </a:r>
            <a:r>
              <a:rPr lang="en-US" altLang="ru-RU" sz="1500"/>
              <a:t> </a:t>
            </a:r>
            <a:r>
              <a:rPr lang="en-US" altLang="en-US" sz="1500"/>
              <a:t>встряхивания</a:t>
            </a:r>
            <a:r>
              <a:rPr lang="en-US" altLang="ru-RU" sz="1500"/>
              <a:t> (</a:t>
            </a:r>
            <a:r>
              <a:rPr lang="en-US" altLang="en-US" sz="1500"/>
              <a:t>не</a:t>
            </a:r>
            <a:r>
              <a:rPr lang="en-US" altLang="ru-RU" sz="1500"/>
              <a:t> </a:t>
            </a:r>
            <a:r>
              <a:rPr lang="en-US" altLang="en-US" sz="1500"/>
              <a:t>менее</a:t>
            </a:r>
            <a:r>
              <a:rPr lang="en-US" altLang="ru-RU" sz="1500"/>
              <a:t> 10 </a:t>
            </a:r>
            <a:r>
              <a:rPr lang="en-US" altLang="en-US" sz="1500"/>
              <a:t>раз</a:t>
            </a:r>
            <a:r>
              <a:rPr lang="en-US" altLang="ru-RU" sz="1500"/>
              <a:t>).</a:t>
            </a:r>
            <a:endParaRPr lang="en-US" altLang="ru-RU" sz="1500"/>
          </a:p>
          <a:p>
            <a:endParaRPr lang="en-US" altLang="ru-RU" sz="11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sym typeface="+mn-ea"/>
              </a:rPr>
              <a:t>РАСТВОРЫ И ЖИДКИЕ РАЗВЕДЕНИЯ</a:t>
            </a:r>
            <a:endParaRPr lang="ru-RU" altLang="en-US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4"/>
          </p:nvPr>
        </p:nvSpPr>
        <p:spPr>
          <a:xfrm>
            <a:off x="2527300" y="290195"/>
            <a:ext cx="9413240" cy="6276975"/>
          </a:xfrm>
        </p:spPr>
        <p:txBody>
          <a:bodyPr>
            <a:normAutofit fontScale="65000"/>
          </a:bodyPr>
          <a:p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методу</a:t>
            </a:r>
            <a:r>
              <a:rPr lang="en-US" altLang="ru-RU"/>
              <a:t> </a:t>
            </a:r>
            <a:r>
              <a:rPr lang="en-US" altLang="en-US"/>
              <a:t>Корсакова</a:t>
            </a:r>
            <a:r>
              <a:rPr lang="en-US" altLang="ru-RU"/>
              <a:t> </a:t>
            </a:r>
            <a:r>
              <a:rPr lang="en-US" altLang="en-US"/>
              <a:t>сотенные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готовят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одном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том</a:t>
            </a:r>
            <a:r>
              <a:rPr lang="en-US" altLang="ru-RU"/>
              <a:t> </a:t>
            </a:r>
            <a:r>
              <a:rPr lang="en-US" altLang="en-US"/>
              <a:t>же</a:t>
            </a:r>
            <a:r>
              <a:rPr lang="en-US" altLang="ru-RU"/>
              <a:t> </a:t>
            </a:r>
            <a:r>
              <a:rPr lang="en-US" altLang="en-US"/>
              <a:t>сосуде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Первое</a:t>
            </a:r>
            <a:r>
              <a:rPr lang="en-US" altLang="ru-RU"/>
              <a:t> </a:t>
            </a:r>
            <a:r>
              <a:rPr lang="en-US" altLang="en-US"/>
              <a:t>сотенное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готовят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методом</a:t>
            </a:r>
            <a:r>
              <a:rPr lang="en-US" altLang="ru-RU"/>
              <a:t>, </a:t>
            </a:r>
            <a:r>
              <a:rPr lang="en-US" altLang="en-US"/>
              <a:t>используемым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получении</a:t>
            </a:r>
            <a:r>
              <a:rPr lang="en-US" altLang="ru-RU"/>
              <a:t>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гомеопатической</a:t>
            </a:r>
            <a:r>
              <a:rPr lang="en-US" altLang="ru-RU"/>
              <a:t> </a:t>
            </a:r>
            <a:r>
              <a:rPr lang="en-US" altLang="en-US"/>
              <a:t>матричной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субстанции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первый</a:t>
            </a:r>
            <a:r>
              <a:rPr lang="en-US" altLang="ru-RU"/>
              <a:t> </a:t>
            </a:r>
            <a:r>
              <a:rPr lang="en-US" altLang="en-US"/>
              <a:t>сосуд</a:t>
            </a:r>
            <a:r>
              <a:rPr lang="en-US" altLang="ru-RU"/>
              <a:t> </a:t>
            </a:r>
            <a:r>
              <a:rPr lang="en-US" altLang="en-US"/>
              <a:t>помещают</a:t>
            </a:r>
            <a:r>
              <a:rPr lang="en-US" altLang="ru-RU"/>
              <a:t> </a:t>
            </a:r>
            <a:r>
              <a:rPr lang="en-US" altLang="en-US"/>
              <a:t>отмеренное</a:t>
            </a:r>
            <a:r>
              <a:rPr lang="en-US" altLang="ru-RU"/>
              <a:t>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настойки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субстанции</a:t>
            </a:r>
            <a:r>
              <a:rPr lang="en-US" altLang="ru-RU"/>
              <a:t>, </a:t>
            </a:r>
            <a:r>
              <a:rPr lang="en-US" altLang="en-US"/>
              <a:t>прибавляют</a:t>
            </a:r>
            <a:r>
              <a:rPr lang="en-US" altLang="ru-RU"/>
              <a:t> </a:t>
            </a:r>
            <a:r>
              <a:rPr lang="en-US" altLang="en-US"/>
              <a:t>необходимое</a:t>
            </a:r>
            <a:r>
              <a:rPr lang="en-US" altLang="ru-RU"/>
              <a:t>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соответствующего</a:t>
            </a:r>
            <a:r>
              <a:rPr lang="en-US" altLang="ru-RU"/>
              <a:t> </a:t>
            </a:r>
            <a:r>
              <a:rPr lang="en-US" altLang="en-US"/>
              <a:t>растворителя</a:t>
            </a:r>
            <a:r>
              <a:rPr lang="en-US" altLang="ru-RU"/>
              <a:t> (</a:t>
            </a:r>
            <a:r>
              <a:rPr lang="en-US" altLang="en-US"/>
              <a:t>разбавителя</a:t>
            </a:r>
            <a:r>
              <a:rPr lang="en-US" altLang="ru-RU"/>
              <a:t>)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результате</a:t>
            </a:r>
            <a:r>
              <a:rPr lang="en-US" altLang="ru-RU"/>
              <a:t> </a:t>
            </a:r>
            <a:r>
              <a:rPr lang="en-US" altLang="en-US"/>
              <a:t>чего</a:t>
            </a:r>
            <a:r>
              <a:rPr lang="en-US" altLang="ru-RU"/>
              <a:t> </a:t>
            </a:r>
            <a:r>
              <a:rPr lang="en-US" altLang="en-US"/>
              <a:t>получают</a:t>
            </a:r>
            <a:r>
              <a:rPr lang="en-US" altLang="ru-RU"/>
              <a:t> 1-</a:t>
            </a:r>
            <a:r>
              <a:rPr lang="en-US" altLang="en-US"/>
              <a:t>е</a:t>
            </a:r>
            <a:r>
              <a:rPr lang="en-US" altLang="ru-RU"/>
              <a:t> </a:t>
            </a:r>
            <a:r>
              <a:rPr lang="en-US" altLang="en-US"/>
              <a:t>сотенное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. </a:t>
            </a:r>
            <a:r>
              <a:rPr lang="en-US" altLang="en-US"/>
              <a:t>Полученное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переносят</a:t>
            </a:r>
            <a:r>
              <a:rPr lang="en-US" altLang="ru-RU"/>
              <a:t> </a:t>
            </a:r>
            <a:r>
              <a:rPr lang="en-US" altLang="en-US"/>
              <a:t>во</a:t>
            </a:r>
            <a:r>
              <a:rPr lang="en-US" altLang="ru-RU"/>
              <a:t> </a:t>
            </a:r>
            <a:r>
              <a:rPr lang="en-US" altLang="en-US"/>
              <a:t>второй</a:t>
            </a:r>
            <a:r>
              <a:rPr lang="en-US" altLang="ru-RU"/>
              <a:t> </a:t>
            </a:r>
            <a:r>
              <a:rPr lang="en-US" altLang="en-US"/>
              <a:t>сосуд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обозначением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1 </a:t>
            </a:r>
            <a:r>
              <a:rPr lang="en-US" altLang="en-US"/>
              <a:t>путём</a:t>
            </a:r>
            <a:r>
              <a:rPr lang="en-US" altLang="ru-RU"/>
              <a:t> </a:t>
            </a:r>
            <a:r>
              <a:rPr lang="en-US" altLang="en-US"/>
              <a:t>переворачивания</a:t>
            </a:r>
            <a:r>
              <a:rPr lang="en-US" altLang="ru-RU"/>
              <a:t> </a:t>
            </a:r>
            <a:r>
              <a:rPr lang="en-US" altLang="en-US"/>
              <a:t>вверх</a:t>
            </a:r>
            <a:r>
              <a:rPr lang="en-US" altLang="ru-RU"/>
              <a:t> </a:t>
            </a:r>
            <a:r>
              <a:rPr lang="en-US" altLang="en-US"/>
              <a:t>дном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отсасывания</a:t>
            </a:r>
            <a:r>
              <a:rPr lang="en-US" altLang="ru-RU"/>
              <a:t>.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процессе</a:t>
            </a:r>
            <a:r>
              <a:rPr lang="en-US" altLang="ru-RU"/>
              <a:t> </a:t>
            </a:r>
            <a:r>
              <a:rPr lang="en-US" altLang="en-US"/>
              <a:t>опорожнения</a:t>
            </a:r>
            <a:r>
              <a:rPr lang="en-US" altLang="ru-RU"/>
              <a:t> </a:t>
            </a:r>
            <a:r>
              <a:rPr lang="en-US" altLang="en-US"/>
              <a:t>сосуда</a:t>
            </a:r>
            <a:r>
              <a:rPr lang="en-US" altLang="ru-RU"/>
              <a:t> </a:t>
            </a:r>
            <a:r>
              <a:rPr lang="en-US" altLang="en-US"/>
              <a:t>должно</a:t>
            </a:r>
            <a:r>
              <a:rPr lang="en-US" altLang="ru-RU"/>
              <a:t> </a:t>
            </a:r>
            <a:r>
              <a:rPr lang="en-US" altLang="en-US"/>
              <a:t>удаляться</a:t>
            </a:r>
            <a:r>
              <a:rPr lang="en-US" altLang="ru-RU"/>
              <a:t> 99 % </a:t>
            </a:r>
            <a:r>
              <a:rPr lang="en-US" altLang="en-US"/>
              <a:t>раствора</a:t>
            </a:r>
            <a:r>
              <a:rPr lang="en-US" altLang="ru-RU"/>
              <a:t>,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этом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сосуде</a:t>
            </a:r>
            <a:r>
              <a:rPr lang="en-US" altLang="ru-RU"/>
              <a:t> </a:t>
            </a:r>
            <a:r>
              <a:rPr lang="en-US" altLang="en-US"/>
              <a:t>остаётся</a:t>
            </a:r>
            <a:r>
              <a:rPr lang="en-US" altLang="ru-RU"/>
              <a:t> 1 %.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первый</a:t>
            </a:r>
            <a:r>
              <a:rPr lang="en-US" altLang="ru-RU"/>
              <a:t> </a:t>
            </a:r>
            <a:r>
              <a:rPr lang="en-US" altLang="en-US"/>
              <a:t>сосуд</a:t>
            </a:r>
            <a:r>
              <a:rPr lang="en-US" altLang="ru-RU"/>
              <a:t>, </a:t>
            </a:r>
            <a:r>
              <a:rPr lang="en-US" altLang="en-US"/>
              <a:t>содержащий</a:t>
            </a:r>
            <a:r>
              <a:rPr lang="en-US" altLang="ru-RU"/>
              <a:t> 1 </a:t>
            </a:r>
            <a:r>
              <a:rPr lang="en-US" altLang="en-US"/>
              <a:t>часть</a:t>
            </a:r>
            <a:r>
              <a:rPr lang="en-US" altLang="ru-RU"/>
              <a:t> 1-</a:t>
            </a:r>
            <a:r>
              <a:rPr lang="en-US" altLang="en-US"/>
              <a:t>го</a:t>
            </a:r>
            <a:r>
              <a:rPr lang="en-US" altLang="ru-RU"/>
              <a:t> </a:t>
            </a:r>
            <a:r>
              <a:rPr lang="en-US" altLang="en-US"/>
              <a:t>сотенного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, </a:t>
            </a:r>
            <a:r>
              <a:rPr lang="en-US" altLang="en-US"/>
              <a:t>прибавляют</a:t>
            </a:r>
            <a:r>
              <a:rPr lang="en-US" altLang="ru-RU"/>
              <a:t> 99 </a:t>
            </a:r>
            <a:r>
              <a:rPr lang="en-US" altLang="en-US"/>
              <a:t>частей</a:t>
            </a:r>
            <a:r>
              <a:rPr lang="en-US" altLang="ru-RU"/>
              <a:t> </a:t>
            </a:r>
            <a:r>
              <a:rPr lang="en-US" altLang="en-US"/>
              <a:t>разбавителя</a:t>
            </a:r>
            <a:r>
              <a:rPr lang="en-US" altLang="ru-RU"/>
              <a:t>, </a:t>
            </a:r>
            <a:r>
              <a:rPr lang="en-US" altLang="en-US"/>
              <a:t>встряхивают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результате</a:t>
            </a:r>
            <a:r>
              <a:rPr lang="en-US" altLang="ru-RU"/>
              <a:t> </a:t>
            </a:r>
            <a:r>
              <a:rPr lang="en-US" altLang="en-US"/>
              <a:t>чего</a:t>
            </a:r>
            <a:r>
              <a:rPr lang="en-US" altLang="ru-RU"/>
              <a:t> </a:t>
            </a:r>
            <a:r>
              <a:rPr lang="en-US" altLang="en-US"/>
              <a:t>получают</a:t>
            </a:r>
            <a:r>
              <a:rPr lang="en-US" altLang="ru-RU"/>
              <a:t> </a:t>
            </a:r>
            <a:r>
              <a:rPr lang="en-US" altLang="en-US"/>
              <a:t>второе</a:t>
            </a:r>
            <a:r>
              <a:rPr lang="en-US" altLang="ru-RU"/>
              <a:t> </a:t>
            </a:r>
            <a:r>
              <a:rPr lang="en-US" altLang="en-US"/>
              <a:t>сотенное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Корсакову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2. </a:t>
            </a:r>
            <a:r>
              <a:rPr lang="en-US" altLang="en-US"/>
              <a:t>Полученное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переносят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третий</a:t>
            </a:r>
            <a:r>
              <a:rPr lang="en-US" altLang="ru-RU"/>
              <a:t> </a:t>
            </a:r>
            <a:r>
              <a:rPr lang="en-US" altLang="en-US"/>
              <a:t>сосуд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обозначением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2.</a:t>
            </a:r>
            <a:r>
              <a:rPr lang="en-US" altLang="en-US"/>
              <a:t>Аналогично</a:t>
            </a:r>
            <a:r>
              <a:rPr lang="en-US" altLang="ru-RU"/>
              <a:t> </a:t>
            </a:r>
            <a:r>
              <a:rPr lang="en-US" altLang="en-US"/>
              <a:t>получают</a:t>
            </a:r>
            <a:r>
              <a:rPr lang="en-US" altLang="ru-RU"/>
              <a:t> </a:t>
            </a:r>
            <a:r>
              <a:rPr lang="en-US" altLang="en-US"/>
              <a:t>все</a:t>
            </a:r>
            <a:r>
              <a:rPr lang="en-US" altLang="ru-RU"/>
              <a:t> </a:t>
            </a:r>
            <a:r>
              <a:rPr lang="en-US" altLang="en-US"/>
              <a:t>последующие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, </a:t>
            </a:r>
            <a:r>
              <a:rPr lang="en-US" altLang="en-US"/>
              <a:t>вливая</a:t>
            </a:r>
            <a:r>
              <a:rPr lang="en-US" altLang="ru-RU"/>
              <a:t> </a:t>
            </a:r>
            <a:r>
              <a:rPr lang="en-US" altLang="en-US"/>
              <a:t>каждый</a:t>
            </a:r>
            <a:r>
              <a:rPr lang="en-US" altLang="ru-RU"/>
              <a:t> </a:t>
            </a:r>
            <a:r>
              <a:rPr lang="en-US" altLang="en-US"/>
              <a:t>раз</a:t>
            </a:r>
            <a:r>
              <a:rPr lang="en-US" altLang="ru-RU"/>
              <a:t> 99 </a:t>
            </a:r>
            <a:r>
              <a:rPr lang="en-US" altLang="en-US"/>
              <a:t>частей</a:t>
            </a:r>
            <a:r>
              <a:rPr lang="en-US" altLang="ru-RU"/>
              <a:t> </a:t>
            </a:r>
            <a:r>
              <a:rPr lang="en-US" altLang="en-US"/>
              <a:t>разбавителя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один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тот</a:t>
            </a:r>
            <a:r>
              <a:rPr lang="en-US" altLang="ru-RU"/>
              <a:t> </a:t>
            </a:r>
            <a:r>
              <a:rPr lang="en-US" altLang="en-US"/>
              <a:t>же</a:t>
            </a:r>
            <a:r>
              <a:rPr lang="en-US" altLang="ru-RU"/>
              <a:t> </a:t>
            </a:r>
            <a:r>
              <a:rPr lang="en-US" altLang="en-US"/>
              <a:t>первый</a:t>
            </a:r>
            <a:r>
              <a:rPr lang="en-US" altLang="ru-RU"/>
              <a:t> </a:t>
            </a:r>
            <a:r>
              <a:rPr lang="en-US" altLang="en-US"/>
              <a:t>сосуд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достижения</a:t>
            </a:r>
            <a:r>
              <a:rPr lang="en-US" altLang="ru-RU"/>
              <a:t> </a:t>
            </a:r>
            <a:r>
              <a:rPr lang="en-US" altLang="en-US"/>
              <a:t>требуемого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.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случае</a:t>
            </a:r>
            <a:r>
              <a:rPr lang="en-US" altLang="ru-RU"/>
              <a:t> </a:t>
            </a:r>
            <a:r>
              <a:rPr lang="en-US" altLang="en-US"/>
              <a:t>нерастворимой</a:t>
            </a:r>
            <a:r>
              <a:rPr lang="en-US" altLang="ru-RU"/>
              <a:t> </a:t>
            </a:r>
            <a:r>
              <a:rPr lang="en-US" altLang="en-US"/>
              <a:t>субстанции</a:t>
            </a:r>
            <a:r>
              <a:rPr lang="en-US" altLang="ru-RU"/>
              <a:t> </a:t>
            </a:r>
            <a:r>
              <a:rPr lang="en-US" altLang="en-US"/>
              <a:t>первые</a:t>
            </a:r>
            <a:r>
              <a:rPr lang="en-US" altLang="ru-RU"/>
              <a:t> </a:t>
            </a:r>
            <a:r>
              <a:rPr lang="en-US" altLang="en-US"/>
              <a:t>три</a:t>
            </a:r>
            <a:r>
              <a:rPr lang="en-US" altLang="ru-RU"/>
              <a:t> </a:t>
            </a:r>
            <a:r>
              <a:rPr lang="en-US" altLang="en-US"/>
              <a:t>потенцированные</a:t>
            </a:r>
            <a:r>
              <a:rPr lang="en-US" altLang="ru-RU"/>
              <a:t> </a:t>
            </a:r>
            <a:r>
              <a:rPr lang="en-US" altLang="en-US"/>
              <a:t>тритурации</a:t>
            </a:r>
            <a:r>
              <a:rPr lang="en-US" altLang="ru-RU"/>
              <a:t> </a:t>
            </a:r>
            <a:r>
              <a:rPr lang="en-US" altLang="en-US"/>
              <a:t>производят</a:t>
            </a:r>
            <a:r>
              <a:rPr lang="en-US" altLang="ru-RU"/>
              <a:t>/</a:t>
            </a:r>
            <a:r>
              <a:rPr lang="en-US" altLang="en-US"/>
              <a:t>изготавливают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лактозой</a:t>
            </a:r>
            <a:r>
              <a:rPr lang="en-US" altLang="ru-RU"/>
              <a:t> </a:t>
            </a:r>
            <a:r>
              <a:rPr lang="en-US" altLang="en-US"/>
              <a:t>моногидратом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методу</a:t>
            </a:r>
            <a:r>
              <a:rPr lang="en-US" altLang="ru-RU"/>
              <a:t>, </a:t>
            </a:r>
            <a:r>
              <a:rPr lang="en-US" altLang="en-US"/>
              <a:t>приведённому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Тритурации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. </a:t>
            </a:r>
            <a:r>
              <a:rPr lang="en-US" altLang="en-US"/>
              <a:t>Последующие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готовят</a:t>
            </a:r>
            <a:r>
              <a:rPr lang="en-US" altLang="ru-RU"/>
              <a:t>, </a:t>
            </a:r>
            <a:r>
              <a:rPr lang="en-US" altLang="en-US"/>
              <a:t>используя</a:t>
            </a:r>
            <a:r>
              <a:rPr lang="en-US" altLang="ru-RU"/>
              <a:t> </a:t>
            </a:r>
            <a:r>
              <a:rPr lang="en-US" altLang="en-US"/>
              <a:t>жидкий</a:t>
            </a:r>
            <a:r>
              <a:rPr lang="en-US" altLang="ru-RU"/>
              <a:t> </a:t>
            </a:r>
            <a:r>
              <a:rPr lang="en-US" altLang="en-US"/>
              <a:t>разбавитель</a:t>
            </a:r>
            <a:r>
              <a:rPr lang="en-US" altLang="ru-RU"/>
              <a:t>,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методу</a:t>
            </a:r>
            <a:r>
              <a:rPr lang="en-US" altLang="ru-RU"/>
              <a:t>, </a:t>
            </a:r>
            <a:r>
              <a:rPr lang="en-US" altLang="en-US"/>
              <a:t>приведённому</a:t>
            </a:r>
            <a:r>
              <a:rPr lang="en-US" altLang="ru-RU"/>
              <a:t> </a:t>
            </a:r>
            <a:r>
              <a:rPr lang="en-US" altLang="en-US"/>
              <a:t>выше</a:t>
            </a:r>
            <a:r>
              <a:rPr lang="en-US" altLang="ru-RU"/>
              <a:t>.</a:t>
            </a:r>
            <a:r>
              <a:rPr lang="en-US" altLang="en-US"/>
              <a:t>Гомеопатический</a:t>
            </a:r>
            <a:r>
              <a:rPr lang="en-US" altLang="ru-RU"/>
              <a:t> </a:t>
            </a:r>
            <a:r>
              <a:rPr lang="en-US" altLang="en-US"/>
              <a:t>раствор</a:t>
            </a:r>
            <a:r>
              <a:rPr lang="en-US" altLang="ru-RU"/>
              <a:t>, </a:t>
            </a:r>
            <a:r>
              <a:rPr lang="en-US" altLang="en-US"/>
              <a:t>предназначенный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внутреннего</a:t>
            </a:r>
            <a:r>
              <a:rPr lang="en-US" altLang="ru-RU"/>
              <a:t> </a:t>
            </a:r>
            <a:r>
              <a:rPr lang="en-US" altLang="en-US"/>
              <a:t>применения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случае</a:t>
            </a:r>
            <a:r>
              <a:rPr lang="en-US" altLang="ru-RU"/>
              <a:t> </a:t>
            </a:r>
            <a:r>
              <a:rPr lang="en-US" altLang="en-US"/>
              <a:t>отсутствия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его</a:t>
            </a:r>
            <a:r>
              <a:rPr lang="en-US" altLang="ru-RU"/>
              <a:t> </a:t>
            </a:r>
            <a:r>
              <a:rPr lang="en-US" altLang="en-US"/>
              <a:t>составе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, </a:t>
            </a:r>
            <a:r>
              <a:rPr lang="en-US" altLang="en-US"/>
              <a:t>может</a:t>
            </a:r>
            <a:r>
              <a:rPr lang="en-US" altLang="ru-RU"/>
              <a:t> </a:t>
            </a:r>
            <a:r>
              <a:rPr lang="en-US" altLang="en-US"/>
              <a:t>содержать</a:t>
            </a:r>
            <a:r>
              <a:rPr lang="en-US" altLang="ru-RU"/>
              <a:t> </a:t>
            </a:r>
            <a:r>
              <a:rPr lang="en-US" altLang="en-US"/>
              <a:t>другие</a:t>
            </a:r>
            <a:r>
              <a:rPr lang="en-US" altLang="ru-RU"/>
              <a:t> </a:t>
            </a:r>
            <a:r>
              <a:rPr lang="en-US" altLang="en-US"/>
              <a:t>компоненты</a:t>
            </a:r>
            <a:r>
              <a:rPr lang="en-US" altLang="ru-RU"/>
              <a:t>, </a:t>
            </a:r>
            <a:r>
              <a:rPr lang="en-US" altLang="en-US"/>
              <a:t>разрешённые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применению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гомеопатической</a:t>
            </a:r>
            <a:r>
              <a:rPr lang="en-US" altLang="ru-RU"/>
              <a:t> </a:t>
            </a:r>
            <a:r>
              <a:rPr lang="en-US" altLang="en-US"/>
              <a:t>практике</a:t>
            </a:r>
            <a:r>
              <a:rPr lang="en-US" altLang="ru-RU"/>
              <a:t>.LM–</a:t>
            </a:r>
            <a:r>
              <a:rPr lang="en-US" altLang="en-US"/>
              <a:t>разведения</a:t>
            </a:r>
            <a:r>
              <a:rPr lang="en-US" altLang="ru-RU"/>
              <a:t> (50-</a:t>
            </a:r>
            <a:r>
              <a:rPr lang="en-US" altLang="en-US"/>
              <a:t>тысячные</a:t>
            </a:r>
            <a:r>
              <a:rPr lang="en-US" altLang="ru-RU"/>
              <a:t> </a:t>
            </a:r>
            <a:r>
              <a:rPr lang="en-US" altLang="en-US"/>
              <a:t>потенции</a:t>
            </a:r>
            <a:r>
              <a:rPr lang="en-US" altLang="ru-RU"/>
              <a:t>) </a:t>
            </a:r>
            <a:r>
              <a:rPr lang="en-US" altLang="en-US"/>
              <a:t>готовят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</a:t>
            </a:r>
            <a:r>
              <a:rPr lang="en-US" altLang="en-US"/>
              <a:t>тритураций</a:t>
            </a:r>
            <a:r>
              <a:rPr lang="en-US" altLang="ru-RU"/>
              <a:t> </a:t>
            </a:r>
            <a:r>
              <a:rPr lang="en-US" altLang="en-US"/>
              <a:t>субстанций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третьем</a:t>
            </a:r>
            <a:r>
              <a:rPr lang="en-US" altLang="ru-RU"/>
              <a:t> </a:t>
            </a:r>
            <a:r>
              <a:rPr lang="en-US" altLang="en-US"/>
              <a:t>сотенном</a:t>
            </a:r>
            <a:r>
              <a:rPr lang="en-US" altLang="ru-RU"/>
              <a:t> </a:t>
            </a:r>
            <a:r>
              <a:rPr lang="en-US" altLang="en-US"/>
              <a:t>разведении</a:t>
            </a:r>
            <a:r>
              <a:rPr lang="en-US" altLang="ru-RU"/>
              <a:t> (</a:t>
            </a:r>
            <a:r>
              <a:rPr lang="en-US" altLang="en-US"/>
              <a:t>С</a:t>
            </a:r>
            <a:r>
              <a:rPr lang="en-US" altLang="ru-RU"/>
              <a:t>3) </a:t>
            </a:r>
            <a:r>
              <a:rPr lang="en-US" altLang="en-US"/>
              <a:t>путём</a:t>
            </a:r>
            <a:r>
              <a:rPr lang="en-US" altLang="ru-RU"/>
              <a:t> </a:t>
            </a:r>
            <a:r>
              <a:rPr lang="en-US" altLang="en-US"/>
              <a:t>последовательного</a:t>
            </a:r>
            <a:r>
              <a:rPr lang="en-US" altLang="ru-RU"/>
              <a:t> </a:t>
            </a:r>
            <a:r>
              <a:rPr lang="en-US" altLang="en-US"/>
              <a:t>потенцирования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соотношении</a:t>
            </a:r>
            <a:r>
              <a:rPr lang="en-US" altLang="ru-RU"/>
              <a:t> 1:50 000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обозначают</a:t>
            </a:r>
            <a:r>
              <a:rPr lang="en-US" altLang="ru-RU"/>
              <a:t> </a:t>
            </a:r>
            <a:r>
              <a:rPr lang="en-US" altLang="en-US"/>
              <a:t>буквами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ru-RU"/>
              <a:t>LM</a:t>
            </a:r>
            <a:r>
              <a:rPr lang="" altLang="en-US"/>
              <a:t>»</a:t>
            </a:r>
            <a:r>
              <a:rPr lang="en-US" altLang="ru-RU"/>
              <a:t> (L – 50; M – 1000).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процессе</a:t>
            </a:r>
            <a:r>
              <a:rPr lang="en-US" altLang="ru-RU"/>
              <a:t> </a:t>
            </a:r>
            <a:r>
              <a:rPr lang="en-US" altLang="en-US"/>
              <a:t>изготовления</a:t>
            </a:r>
            <a:r>
              <a:rPr lang="en-US" altLang="ru-RU"/>
              <a:t> </a:t>
            </a:r>
            <a:r>
              <a:rPr lang="en-US" altLang="en-US"/>
              <a:t>каждое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потенцируют</a:t>
            </a:r>
            <a:r>
              <a:rPr lang="en-US" altLang="ru-RU"/>
              <a:t> </a:t>
            </a:r>
            <a:r>
              <a:rPr lang="en-US" altLang="en-US"/>
              <a:t>путём</a:t>
            </a:r>
            <a:r>
              <a:rPr lang="en-US" altLang="ru-RU"/>
              <a:t> </a:t>
            </a:r>
            <a:r>
              <a:rPr lang="en-US" altLang="en-US"/>
              <a:t>встряхивания</a:t>
            </a:r>
            <a:r>
              <a:rPr lang="en-US" altLang="ru-RU"/>
              <a:t> 100 </a:t>
            </a:r>
            <a:r>
              <a:rPr lang="en-US" altLang="en-US"/>
              <a:t>раз</a:t>
            </a:r>
            <a:r>
              <a:rPr lang="en-US" altLang="ru-RU"/>
              <a:t>.</a:t>
            </a:r>
            <a:r>
              <a:rPr lang="en-US" altLang="en-US"/>
              <a:t>Для</a:t>
            </a:r>
            <a:r>
              <a:rPr lang="en-US" altLang="ru-RU"/>
              <a:t> LM–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существует</a:t>
            </a:r>
            <a:r>
              <a:rPr lang="en-US" altLang="ru-RU"/>
              <a:t> </a:t>
            </a:r>
            <a:r>
              <a:rPr lang="en-US" altLang="en-US"/>
              <a:t>шкала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LM I </a:t>
            </a:r>
            <a:r>
              <a:rPr lang="en-US" altLang="en-US"/>
              <a:t>до</a:t>
            </a:r>
            <a:r>
              <a:rPr lang="en-US" altLang="ru-RU"/>
              <a:t> LM XXX, </a:t>
            </a:r>
            <a:r>
              <a:rPr lang="en-US" altLang="en-US"/>
              <a:t>т</a:t>
            </a:r>
            <a:r>
              <a:rPr lang="en-US" altLang="ru-RU"/>
              <a:t>.</a:t>
            </a:r>
            <a:r>
              <a:rPr lang="en-US" altLang="en-US"/>
              <a:t>е</a:t>
            </a:r>
            <a:r>
              <a:rPr lang="en-US" altLang="ru-RU"/>
              <a:t>. </a:t>
            </a:r>
            <a:r>
              <a:rPr lang="en-US" altLang="en-US"/>
              <a:t>имеется</a:t>
            </a:r>
            <a:r>
              <a:rPr lang="en-US" altLang="ru-RU"/>
              <a:t> 30 </a:t>
            </a:r>
            <a:r>
              <a:rPr lang="en-US" altLang="en-US"/>
              <a:t>ступеней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</a:t>
            </a:r>
            <a:r>
              <a:rPr lang="en-US" altLang="en-US"/>
              <a:t>потенцирования</a:t>
            </a:r>
            <a:r>
              <a:rPr lang="en-US" altLang="ru-RU"/>
              <a:t>).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отличие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</a:t>
            </a:r>
            <a:r>
              <a:rPr lang="en-US" altLang="en-US"/>
              <a:t>десятичных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сотенных</a:t>
            </a:r>
            <a:r>
              <a:rPr lang="en-US" altLang="ru-RU"/>
              <a:t>, </a:t>
            </a:r>
            <a:r>
              <a:rPr lang="en-US" altLang="en-US"/>
              <a:t>ступень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шкалы</a:t>
            </a:r>
            <a:r>
              <a:rPr lang="en-US" altLang="ru-RU"/>
              <a:t> LM-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обозначают</a:t>
            </a:r>
            <a:r>
              <a:rPr lang="en-US" altLang="ru-RU"/>
              <a:t> </a:t>
            </a:r>
            <a:r>
              <a:rPr lang="en-US" altLang="en-US"/>
              <a:t>римскими</a:t>
            </a:r>
            <a:r>
              <a:rPr lang="en-US" altLang="ru-RU"/>
              <a:t> </a:t>
            </a:r>
            <a:r>
              <a:rPr lang="en-US" altLang="en-US"/>
              <a:t>цифрами</a:t>
            </a:r>
            <a:r>
              <a:rPr lang="en-US" altLang="ru-RU"/>
              <a:t>.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LM I: 0,06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тритурации</a:t>
            </a:r>
            <a:r>
              <a:rPr lang="en-US" altLang="ru-RU"/>
              <a:t> </a:t>
            </a:r>
            <a:r>
              <a:rPr lang="en-US" altLang="en-US"/>
              <a:t>третьего</a:t>
            </a:r>
            <a:r>
              <a:rPr lang="en-US" altLang="ru-RU"/>
              <a:t> </a:t>
            </a:r>
            <a:r>
              <a:rPr lang="en-US" altLang="en-US"/>
              <a:t>сотенного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(</a:t>
            </a:r>
            <a:r>
              <a:rPr lang="en-US" altLang="en-US"/>
              <a:t>С</a:t>
            </a:r>
            <a:r>
              <a:rPr lang="en-US" altLang="ru-RU"/>
              <a:t>3) </a:t>
            </a:r>
            <a:r>
              <a:rPr lang="en-US" altLang="en-US"/>
              <a:t>растворяют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20 </a:t>
            </a:r>
            <a:r>
              <a:rPr lang="en-US" altLang="en-US"/>
              <a:t>мл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15 % (</a:t>
            </a:r>
            <a:r>
              <a:rPr lang="en-US" altLang="en-US"/>
              <a:t>м</a:t>
            </a:r>
            <a:r>
              <a:rPr lang="en-US" altLang="ru-RU"/>
              <a:t>/</a:t>
            </a:r>
            <a:r>
              <a:rPr lang="en-US" altLang="en-US"/>
              <a:t>м</a:t>
            </a:r>
            <a:r>
              <a:rPr lang="en-US" altLang="ru-RU"/>
              <a:t>) (</a:t>
            </a:r>
            <a:r>
              <a:rPr lang="en-US" altLang="en-US"/>
              <a:t>соответствует</a:t>
            </a:r>
            <a:r>
              <a:rPr lang="en-US" altLang="ru-RU"/>
              <a:t> 500 </a:t>
            </a:r>
            <a:r>
              <a:rPr lang="en-US" altLang="en-US"/>
              <a:t>каплям</a:t>
            </a:r>
            <a:r>
              <a:rPr lang="en-US" altLang="ru-RU"/>
              <a:t>)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. </a:t>
            </a:r>
            <a:r>
              <a:rPr lang="en-US" altLang="en-US"/>
              <a:t>Одну</a:t>
            </a:r>
            <a:r>
              <a:rPr lang="en-US" altLang="ru-RU"/>
              <a:t> </a:t>
            </a:r>
            <a:r>
              <a:rPr lang="en-US" altLang="en-US"/>
              <a:t>каплю</a:t>
            </a:r>
            <a:r>
              <a:rPr lang="en-US" altLang="ru-RU"/>
              <a:t> </a:t>
            </a:r>
            <a:r>
              <a:rPr lang="en-US" altLang="en-US"/>
              <a:t>полученного</a:t>
            </a:r>
            <a:r>
              <a:rPr lang="en-US" altLang="ru-RU"/>
              <a:t> </a:t>
            </a:r>
            <a:r>
              <a:rPr lang="en-US" altLang="en-US"/>
              <a:t>раствора</a:t>
            </a:r>
            <a:r>
              <a:rPr lang="en-US" altLang="ru-RU"/>
              <a:t> </a:t>
            </a:r>
            <a:r>
              <a:rPr lang="en-US" altLang="en-US"/>
              <a:t>переносят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плотно</a:t>
            </a:r>
            <a:r>
              <a:rPr lang="en-US" altLang="ru-RU"/>
              <a:t> </a:t>
            </a:r>
            <a:r>
              <a:rPr lang="en-US" altLang="en-US"/>
              <a:t>закрывающийся</a:t>
            </a:r>
            <a:r>
              <a:rPr lang="en-US" altLang="ru-RU"/>
              <a:t> </a:t>
            </a:r>
            <a:r>
              <a:rPr lang="en-US" altLang="en-US"/>
              <a:t>сосуд</a:t>
            </a:r>
            <a:r>
              <a:rPr lang="en-US" altLang="ru-RU"/>
              <a:t> </a:t>
            </a:r>
            <a:r>
              <a:rPr lang="en-US" altLang="en-US"/>
              <a:t>вместимостью</a:t>
            </a:r>
            <a:r>
              <a:rPr lang="en-US" altLang="ru-RU"/>
              <a:t> 5–10 </a:t>
            </a:r>
            <a:r>
              <a:rPr lang="en-US" altLang="en-US"/>
              <a:t>мл</a:t>
            </a:r>
            <a:r>
              <a:rPr lang="en-US" altLang="ru-RU"/>
              <a:t>, </a:t>
            </a:r>
            <a:r>
              <a:rPr lang="en-US" altLang="en-US"/>
              <a:t>прибавляют</a:t>
            </a:r>
            <a:r>
              <a:rPr lang="en-US" altLang="ru-RU"/>
              <a:t> 2,5 </a:t>
            </a:r>
            <a:r>
              <a:rPr lang="en-US" altLang="en-US"/>
              <a:t>мл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86 % (</a:t>
            </a:r>
            <a:r>
              <a:rPr lang="en-US" altLang="en-US"/>
              <a:t>м</a:t>
            </a:r>
            <a:r>
              <a:rPr lang="en-US" altLang="ru-RU"/>
              <a:t>/</a:t>
            </a:r>
            <a:r>
              <a:rPr lang="en-US" altLang="en-US"/>
              <a:t>м</a:t>
            </a:r>
            <a:r>
              <a:rPr lang="en-US" altLang="ru-RU"/>
              <a:t>) (</a:t>
            </a:r>
            <a:r>
              <a:rPr lang="en-US" altLang="en-US"/>
              <a:t>соответствует</a:t>
            </a:r>
            <a:r>
              <a:rPr lang="en-US" altLang="ru-RU"/>
              <a:t> 100 </a:t>
            </a:r>
            <a:r>
              <a:rPr lang="en-US" altLang="en-US"/>
              <a:t>каплям</a:t>
            </a:r>
            <a:r>
              <a:rPr lang="en-US" altLang="ru-RU"/>
              <a:t>)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энергично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 100 </a:t>
            </a:r>
            <a:r>
              <a:rPr lang="en-US" altLang="en-US"/>
              <a:t>раз</a:t>
            </a:r>
            <a:r>
              <a:rPr lang="en-US" altLang="ru-RU"/>
              <a:t>. </a:t>
            </a:r>
            <a:r>
              <a:rPr lang="en-US" altLang="en-US"/>
              <a:t>Полученным</a:t>
            </a:r>
            <a:r>
              <a:rPr lang="en-US" altLang="ru-RU"/>
              <a:t> </a:t>
            </a:r>
            <a:r>
              <a:rPr lang="en-US" altLang="en-US"/>
              <a:t>разведением</a:t>
            </a:r>
            <a:r>
              <a:rPr lang="en-US" altLang="ru-RU"/>
              <a:t> </a:t>
            </a:r>
            <a:r>
              <a:rPr lang="en-US" altLang="en-US"/>
              <a:t>равномерно</a:t>
            </a:r>
            <a:r>
              <a:rPr lang="en-US" altLang="ru-RU"/>
              <a:t> </a:t>
            </a:r>
            <a:r>
              <a:rPr lang="en-US" altLang="en-US"/>
              <a:t>увлажняют</a:t>
            </a:r>
            <a:r>
              <a:rPr lang="en-US" altLang="ru-RU"/>
              <a:t> 100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сахарных</a:t>
            </a:r>
            <a:r>
              <a:rPr lang="en-US" altLang="ru-RU"/>
              <a:t> </a:t>
            </a:r>
            <a:r>
              <a:rPr lang="" altLang="en-US"/>
              <a:t>№</a:t>
            </a:r>
            <a:r>
              <a:rPr lang="en-US" altLang="ru-RU"/>
              <a:t> 2 (470–530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1 </a:t>
            </a:r>
            <a:r>
              <a:rPr lang="en-US" altLang="en-US"/>
              <a:t>г</a:t>
            </a:r>
            <a:r>
              <a:rPr lang="en-US" altLang="ru-RU"/>
              <a:t>)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Гранулы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), </a:t>
            </a:r>
            <a:r>
              <a:rPr lang="en-US" altLang="en-US"/>
              <a:t>после</a:t>
            </a:r>
            <a:r>
              <a:rPr lang="en-US" altLang="ru-RU"/>
              <a:t> </a:t>
            </a:r>
            <a:r>
              <a:rPr lang="en-US" altLang="en-US"/>
              <a:t>пропитывания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плотно</a:t>
            </a:r>
            <a:r>
              <a:rPr lang="en-US" altLang="ru-RU"/>
              <a:t> </a:t>
            </a:r>
            <a:r>
              <a:rPr lang="en-US" altLang="en-US"/>
              <a:t>закрывающемся</a:t>
            </a:r>
            <a:r>
              <a:rPr lang="en-US" altLang="ru-RU"/>
              <a:t> </a:t>
            </a:r>
            <a:r>
              <a:rPr lang="en-US" altLang="en-US"/>
              <a:t>сосуде</a:t>
            </a:r>
            <a:r>
              <a:rPr lang="en-US" altLang="ru-RU"/>
              <a:t> </a:t>
            </a:r>
            <a:r>
              <a:rPr lang="en-US" altLang="en-US"/>
              <a:t>гранулы</a:t>
            </a:r>
            <a:r>
              <a:rPr lang="en-US" altLang="ru-RU"/>
              <a:t> </a:t>
            </a:r>
            <a:r>
              <a:rPr lang="en-US" altLang="en-US"/>
              <a:t>высушивают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воздухе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комнатной</a:t>
            </a:r>
            <a:r>
              <a:rPr lang="en-US" altLang="ru-RU"/>
              <a:t> </a:t>
            </a:r>
            <a:r>
              <a:rPr lang="en-US" altLang="en-US"/>
              <a:t>температуре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постоянной</a:t>
            </a:r>
            <a:r>
              <a:rPr lang="en-US" altLang="ru-RU"/>
              <a:t> </a:t>
            </a:r>
            <a:r>
              <a:rPr lang="en-US" altLang="en-US"/>
              <a:t>массы</a:t>
            </a:r>
            <a:r>
              <a:rPr lang="en-US" altLang="ru-RU"/>
              <a:t>. </a:t>
            </a:r>
            <a:r>
              <a:rPr lang="en-US" altLang="en-US"/>
              <a:t>Полученные</a:t>
            </a:r>
            <a:r>
              <a:rPr lang="en-US" altLang="ru-RU"/>
              <a:t> </a:t>
            </a:r>
            <a:r>
              <a:rPr lang="en-US" altLang="en-US"/>
              <a:t>гранулы</a:t>
            </a:r>
            <a:r>
              <a:rPr lang="en-US" altLang="ru-RU"/>
              <a:t> </a:t>
            </a:r>
            <a:r>
              <a:rPr lang="en-US" altLang="en-US"/>
              <a:t>соответствуют</a:t>
            </a:r>
            <a:r>
              <a:rPr lang="en-US" altLang="ru-RU"/>
              <a:t> </a:t>
            </a:r>
            <a:r>
              <a:rPr lang="en-US" altLang="en-US"/>
              <a:t>разведению</a:t>
            </a:r>
            <a:r>
              <a:rPr lang="en-US" altLang="ru-RU"/>
              <a:t> LM I.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LM II: </a:t>
            </a:r>
            <a:r>
              <a:rPr lang="en-US" altLang="en-US"/>
              <a:t>одну</a:t>
            </a:r>
            <a:r>
              <a:rPr lang="en-US" altLang="ru-RU"/>
              <a:t> </a:t>
            </a:r>
            <a:r>
              <a:rPr lang="en-US" altLang="en-US"/>
              <a:t>гранулу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разведении</a:t>
            </a:r>
            <a:r>
              <a:rPr lang="en-US" altLang="ru-RU"/>
              <a:t> LM I </a:t>
            </a:r>
            <a:r>
              <a:rPr lang="en-US" altLang="en-US"/>
              <a:t>переносят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плотно</a:t>
            </a:r>
            <a:r>
              <a:rPr lang="en-US" altLang="ru-RU"/>
              <a:t> </a:t>
            </a:r>
            <a:r>
              <a:rPr lang="en-US" altLang="en-US"/>
              <a:t>закрывающийся</a:t>
            </a:r>
            <a:r>
              <a:rPr lang="en-US" altLang="ru-RU"/>
              <a:t> </a:t>
            </a:r>
            <a:r>
              <a:rPr lang="en-US" altLang="en-US"/>
              <a:t>сосуд</a:t>
            </a:r>
            <a:r>
              <a:rPr lang="en-US" altLang="ru-RU"/>
              <a:t> </a:t>
            </a:r>
            <a:r>
              <a:rPr lang="en-US" altLang="en-US"/>
              <a:t>вместимостью</a:t>
            </a:r>
            <a:r>
              <a:rPr lang="en-US" altLang="ru-RU"/>
              <a:t> 5–10 </a:t>
            </a:r>
            <a:r>
              <a:rPr lang="en-US" altLang="en-US"/>
              <a:t>мл</a:t>
            </a:r>
            <a:r>
              <a:rPr lang="en-US" altLang="ru-RU"/>
              <a:t>, </a:t>
            </a:r>
            <a:r>
              <a:rPr lang="en-US" altLang="en-US"/>
              <a:t>растворяют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одной</a:t>
            </a:r>
            <a:r>
              <a:rPr lang="en-US" altLang="ru-RU"/>
              <a:t> </a:t>
            </a:r>
            <a:r>
              <a:rPr lang="en-US" altLang="en-US"/>
              <a:t>капле</a:t>
            </a:r>
            <a:r>
              <a:rPr lang="en-US" altLang="ru-RU"/>
              <a:t> </a:t>
            </a:r>
            <a:r>
              <a:rPr lang="en-US" altLang="en-US"/>
              <a:t>воды</a:t>
            </a:r>
            <a:r>
              <a:rPr lang="en-US" altLang="ru-RU"/>
              <a:t> </a:t>
            </a:r>
            <a:r>
              <a:rPr lang="en-US" altLang="en-US"/>
              <a:t>очищенной</a:t>
            </a:r>
            <a:r>
              <a:rPr lang="en-US" altLang="ru-RU"/>
              <a:t>, </a:t>
            </a:r>
            <a:r>
              <a:rPr lang="en-US" altLang="en-US"/>
              <a:t>прибавляют</a:t>
            </a:r>
            <a:r>
              <a:rPr lang="en-US" altLang="ru-RU"/>
              <a:t> 2,5 </a:t>
            </a:r>
            <a:r>
              <a:rPr lang="en-US" altLang="en-US"/>
              <a:t>мл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86 % (</a:t>
            </a:r>
            <a:r>
              <a:rPr lang="en-US" altLang="en-US"/>
              <a:t>м</a:t>
            </a:r>
            <a:r>
              <a:rPr lang="en-US" altLang="ru-RU"/>
              <a:t>/</a:t>
            </a:r>
            <a:r>
              <a:rPr lang="en-US" altLang="en-US"/>
              <a:t>м</a:t>
            </a:r>
            <a:r>
              <a:rPr lang="en-US" altLang="ru-RU"/>
              <a:t>) (</a:t>
            </a:r>
            <a:r>
              <a:rPr lang="en-US" altLang="en-US"/>
              <a:t>соответствует</a:t>
            </a:r>
            <a:r>
              <a:rPr lang="en-US" altLang="ru-RU"/>
              <a:t> 100 </a:t>
            </a:r>
            <a:r>
              <a:rPr lang="en-US" altLang="en-US"/>
              <a:t>каплям</a:t>
            </a:r>
            <a:r>
              <a:rPr lang="en-US" altLang="ru-RU"/>
              <a:t>)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энергично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 100 </a:t>
            </a:r>
            <a:r>
              <a:rPr lang="en-US" altLang="en-US"/>
              <a:t>раз</a:t>
            </a:r>
            <a:r>
              <a:rPr lang="en-US" altLang="ru-RU"/>
              <a:t>. </a:t>
            </a:r>
            <a:r>
              <a:rPr lang="en-US" altLang="en-US"/>
              <a:t>Полученное</a:t>
            </a:r>
            <a:r>
              <a:rPr lang="en-US" altLang="ru-RU"/>
              <a:t> 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наносят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следующие</a:t>
            </a:r>
            <a:r>
              <a:rPr lang="en-US" altLang="ru-RU"/>
              <a:t> 100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сахарных</a:t>
            </a:r>
            <a:r>
              <a:rPr lang="en-US" altLang="ru-RU"/>
              <a:t> </a:t>
            </a:r>
            <a:r>
              <a:rPr lang="" altLang="en-US"/>
              <a:t>№</a:t>
            </a:r>
            <a:r>
              <a:rPr lang="en-US" altLang="ru-RU"/>
              <a:t> 2, </a:t>
            </a:r>
            <a:r>
              <a:rPr lang="en-US" altLang="en-US"/>
              <a:t>как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выше</a:t>
            </a:r>
            <a:r>
              <a:rPr lang="en-US" altLang="ru-RU"/>
              <a:t>.</a:t>
            </a:r>
            <a:r>
              <a:rPr lang="en-US" altLang="en-US"/>
              <a:t>Аналогично</a:t>
            </a:r>
            <a:r>
              <a:rPr lang="en-US" altLang="ru-RU"/>
              <a:t> </a:t>
            </a:r>
            <a:r>
              <a:rPr lang="en-US" altLang="en-US"/>
              <a:t>получают</a:t>
            </a:r>
            <a:r>
              <a:rPr lang="en-US" altLang="ru-RU"/>
              <a:t> </a:t>
            </a:r>
            <a:r>
              <a:rPr lang="en-US" altLang="en-US"/>
              <a:t>последующие</a:t>
            </a:r>
            <a:r>
              <a:rPr lang="en-US" altLang="ru-RU"/>
              <a:t> LM–</a:t>
            </a:r>
            <a:r>
              <a:rPr lang="en-US" altLang="en-US"/>
              <a:t>разведения</a:t>
            </a:r>
            <a:r>
              <a:rPr lang="en-US" altLang="ru-RU"/>
              <a:t>.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</a:t>
            </a:r>
            <a:r>
              <a:rPr lang="en-US" altLang="en-US"/>
              <a:t>жидких</a:t>
            </a:r>
            <a:r>
              <a:rPr lang="en-US" altLang="ru-RU"/>
              <a:t> LM–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из</a:t>
            </a:r>
            <a:r>
              <a:rPr lang="en-US" altLang="ru-RU"/>
              <a:t> LM–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: </a:t>
            </a:r>
            <a:r>
              <a:rPr lang="en-US" altLang="en-US"/>
              <a:t>одну</a:t>
            </a:r>
            <a:r>
              <a:rPr lang="en-US" altLang="ru-RU"/>
              <a:t> </a:t>
            </a:r>
            <a:r>
              <a:rPr lang="en-US" altLang="en-US"/>
              <a:t>гранулу</a:t>
            </a:r>
            <a:r>
              <a:rPr lang="en-US" altLang="ru-RU"/>
              <a:t> </a:t>
            </a:r>
            <a:r>
              <a:rPr lang="en-US" altLang="en-US"/>
              <a:t>соответствующего</a:t>
            </a:r>
            <a:r>
              <a:rPr lang="en-US" altLang="ru-RU"/>
              <a:t> LM–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растворяют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10 </a:t>
            </a:r>
            <a:r>
              <a:rPr lang="en-US" altLang="en-US"/>
              <a:t>мл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15 % (</a:t>
            </a:r>
            <a:r>
              <a:rPr lang="en-US" altLang="en-US"/>
              <a:t>м</a:t>
            </a:r>
            <a:r>
              <a:rPr lang="en-US" altLang="ru-RU"/>
              <a:t>/</a:t>
            </a:r>
            <a:r>
              <a:rPr lang="en-US" altLang="en-US"/>
              <a:t>м</a:t>
            </a:r>
            <a:r>
              <a:rPr lang="en-US" altLang="ru-RU"/>
              <a:t>). </a:t>
            </a:r>
            <a:r>
              <a:rPr lang="en-US" altLang="en-US"/>
              <a:t>Получают</a:t>
            </a:r>
            <a:r>
              <a:rPr lang="en-US" altLang="ru-RU"/>
              <a:t> </a:t>
            </a:r>
            <a:r>
              <a:rPr lang="en-US" altLang="en-US"/>
              <a:t>раствор</a:t>
            </a:r>
            <a:r>
              <a:rPr lang="en-US" altLang="ru-RU"/>
              <a:t>, LM–</a:t>
            </a:r>
            <a:r>
              <a:rPr lang="en-US" altLang="en-US"/>
              <a:t>разведение</a:t>
            </a:r>
            <a:r>
              <a:rPr lang="en-US" altLang="ru-RU"/>
              <a:t> </a:t>
            </a:r>
            <a:r>
              <a:rPr lang="en-US" altLang="en-US"/>
              <a:t>которого</a:t>
            </a:r>
            <a:r>
              <a:rPr lang="en-US" altLang="ru-RU"/>
              <a:t> </a:t>
            </a:r>
            <a:r>
              <a:rPr lang="en-US" altLang="en-US"/>
              <a:t>соответствует</a:t>
            </a:r>
            <a:r>
              <a:rPr lang="en-US" altLang="ru-RU"/>
              <a:t> LM–</a:t>
            </a:r>
            <a:r>
              <a:rPr lang="en-US" altLang="en-US"/>
              <a:t>разведению</a:t>
            </a:r>
            <a:r>
              <a:rPr lang="en-US" altLang="ru-RU"/>
              <a:t> </a:t>
            </a:r>
            <a:r>
              <a:rPr lang="en-US" altLang="en-US"/>
              <a:t>гранулы</a:t>
            </a:r>
            <a:r>
              <a:rPr lang="en-US" altLang="ru-RU"/>
              <a:t>, </a:t>
            </a:r>
            <a:r>
              <a:rPr lang="en-US" altLang="en-US"/>
              <a:t>взятой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растворения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sym typeface="+mn-ea"/>
              </a:rPr>
              <a:t>РАСТВОРЫ И ЖИДКИЕ РАЗВЕДЕНИЯ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830"/>
            <a:ext cx="4192905" cy="6276975"/>
          </a:xfrm>
        </p:spPr>
        <p:txBody>
          <a:bodyPr>
            <a:normAutofit/>
          </a:bodyPr>
          <a:p>
            <a:r>
              <a:rPr lang="en-US" altLang="en-US" sz="1335"/>
              <a:t>По</a:t>
            </a:r>
            <a:r>
              <a:rPr lang="en-US" altLang="ru-RU" sz="1335"/>
              <a:t> </a:t>
            </a:r>
            <a:r>
              <a:rPr lang="en-US" altLang="en-US" sz="1335"/>
              <a:t>методу</a:t>
            </a:r>
            <a:r>
              <a:rPr lang="en-US" altLang="ru-RU" sz="1335"/>
              <a:t> </a:t>
            </a:r>
            <a:r>
              <a:rPr lang="en-US" altLang="en-US" sz="1335"/>
              <a:t>Ганемана</a:t>
            </a:r>
            <a:r>
              <a:rPr lang="en-US" altLang="ru-RU" sz="1335"/>
              <a:t> </a:t>
            </a:r>
            <a:r>
              <a:rPr lang="en-US" altLang="en-US" sz="1335"/>
              <a:t>при</a:t>
            </a:r>
            <a:r>
              <a:rPr lang="en-US" altLang="ru-RU" sz="1335"/>
              <a:t> </a:t>
            </a:r>
            <a:r>
              <a:rPr lang="en-US" altLang="en-US" sz="1335"/>
              <a:t>производстве</a:t>
            </a:r>
            <a:r>
              <a:rPr lang="en-US" altLang="ru-RU" sz="1335"/>
              <a:t>/</a:t>
            </a:r>
            <a:r>
              <a:rPr lang="en-US" altLang="en-US" sz="1335"/>
              <a:t>изготовлении</a:t>
            </a:r>
            <a:r>
              <a:rPr lang="en-US" altLang="ru-RU" sz="1335"/>
              <a:t> </a:t>
            </a:r>
            <a:r>
              <a:rPr lang="en-US" altLang="en-US" sz="1335"/>
              <a:t>каждого</a:t>
            </a:r>
            <a:r>
              <a:rPr lang="en-US" altLang="ru-RU" sz="1335"/>
              <a:t> </a:t>
            </a:r>
            <a:r>
              <a:rPr lang="en-US" altLang="en-US" sz="1335"/>
              <a:t>десятичного</a:t>
            </a:r>
            <a:r>
              <a:rPr lang="en-US" altLang="ru-RU" sz="1335"/>
              <a:t> </a:t>
            </a:r>
            <a:r>
              <a:rPr lang="en-US" altLang="en-US" sz="1335"/>
              <a:t>и</a:t>
            </a:r>
            <a:r>
              <a:rPr lang="en-US" altLang="ru-RU" sz="1335"/>
              <a:t> </a:t>
            </a:r>
            <a:r>
              <a:rPr lang="en-US" altLang="en-US" sz="1335"/>
              <a:t>сотенного</a:t>
            </a:r>
            <a:r>
              <a:rPr lang="en-US" altLang="ru-RU" sz="1335"/>
              <a:t> </a:t>
            </a:r>
            <a:r>
              <a:rPr lang="en-US" altLang="en-US" sz="1335"/>
              <a:t>разведения</a:t>
            </a:r>
            <a:r>
              <a:rPr lang="en-US" altLang="ru-RU" sz="1335"/>
              <a:t> </a:t>
            </a:r>
            <a:r>
              <a:rPr lang="en-US" altLang="en-US" sz="1335"/>
              <a:t>используют</a:t>
            </a:r>
            <a:r>
              <a:rPr lang="en-US" altLang="ru-RU" sz="1335"/>
              <a:t> </a:t>
            </a:r>
            <a:r>
              <a:rPr lang="en-US" altLang="en-US" sz="1335"/>
              <a:t>отдельный</a:t>
            </a:r>
            <a:r>
              <a:rPr lang="en-US" altLang="ru-RU" sz="1335"/>
              <a:t> </a:t>
            </a:r>
            <a:r>
              <a:rPr lang="en-US" altLang="en-US" sz="1335"/>
              <a:t>сосуд</a:t>
            </a:r>
            <a:r>
              <a:rPr lang="en-US" altLang="ru-RU" sz="1335"/>
              <a:t>.</a:t>
            </a:r>
            <a:endParaRPr lang="en-US" altLang="ru-RU" sz="1335"/>
          </a:p>
          <a:p>
            <a:r>
              <a:rPr lang="en-US" altLang="en-US" sz="1335"/>
              <a:t>Второе</a:t>
            </a:r>
            <a:r>
              <a:rPr lang="en-US" altLang="ru-RU" sz="1335"/>
              <a:t> </a:t>
            </a:r>
            <a:r>
              <a:rPr lang="en-US" altLang="en-US" sz="1335"/>
              <a:t>десятичное</a:t>
            </a:r>
            <a:r>
              <a:rPr lang="en-US" altLang="ru-RU" sz="1335"/>
              <a:t> </a:t>
            </a:r>
            <a:r>
              <a:rPr lang="en-US" altLang="en-US" sz="1335"/>
              <a:t>разведение</a:t>
            </a:r>
            <a:r>
              <a:rPr lang="en-US" altLang="ru-RU" sz="1335"/>
              <a:t> (D2) </a:t>
            </a:r>
            <a:r>
              <a:rPr lang="en-US" altLang="en-US" sz="1335"/>
              <a:t>готовят</a:t>
            </a:r>
            <a:r>
              <a:rPr lang="en-US" altLang="ru-RU" sz="1335"/>
              <a:t> </a:t>
            </a:r>
            <a:r>
              <a:rPr lang="en-US" altLang="en-US" sz="1335"/>
              <a:t>из</a:t>
            </a:r>
            <a:r>
              <a:rPr lang="en-US" altLang="ru-RU" sz="1335"/>
              <a:t> 1 </a:t>
            </a:r>
            <a:r>
              <a:rPr lang="en-US" altLang="en-US" sz="1335"/>
              <a:t>части</a:t>
            </a:r>
            <a:r>
              <a:rPr lang="en-US" altLang="ru-RU" sz="1335"/>
              <a:t> </a:t>
            </a:r>
            <a:r>
              <a:rPr lang="en-US" altLang="en-US" sz="1335"/>
              <a:t>раствора</a:t>
            </a:r>
            <a:r>
              <a:rPr lang="en-US" altLang="ru-RU" sz="1335"/>
              <a:t> (D1) </a:t>
            </a:r>
            <a:r>
              <a:rPr lang="en-US" altLang="en-US" sz="1335"/>
              <a:t>и</a:t>
            </a:r>
            <a:r>
              <a:rPr lang="en-US" altLang="ru-RU" sz="1335"/>
              <a:t> 9 </a:t>
            </a:r>
            <a:r>
              <a:rPr lang="en-US" altLang="en-US" sz="1335"/>
              <a:t>частей</a:t>
            </a:r>
            <a:r>
              <a:rPr lang="en-US" altLang="ru-RU" sz="1335"/>
              <a:t> </a:t>
            </a:r>
            <a:r>
              <a:rPr lang="en-US" altLang="en-US" sz="1335"/>
              <a:t>спирта</a:t>
            </a:r>
            <a:r>
              <a:rPr lang="en-US" altLang="ru-RU" sz="1335"/>
              <a:t> 43 % (</a:t>
            </a:r>
            <a:r>
              <a:rPr lang="en-US" altLang="en-US" sz="1335"/>
              <a:t>м</a:t>
            </a:r>
            <a:r>
              <a:rPr lang="en-US" altLang="ru-RU" sz="1335"/>
              <a:t>/</a:t>
            </a:r>
            <a:r>
              <a:rPr lang="en-US" altLang="en-US" sz="1335"/>
              <a:t>м</a:t>
            </a:r>
            <a:r>
              <a:rPr lang="en-US" altLang="ru-RU" sz="1335"/>
              <a:t>), </a:t>
            </a:r>
            <a:r>
              <a:rPr lang="en-US" altLang="en-US" sz="1335"/>
              <a:t>если</a:t>
            </a:r>
            <a:r>
              <a:rPr lang="en-US" altLang="ru-RU" sz="1335"/>
              <a:t> </a:t>
            </a:r>
            <a:r>
              <a:rPr lang="en-US" altLang="en-US" sz="1335"/>
              <a:t>не</a:t>
            </a:r>
            <a:r>
              <a:rPr lang="en-US" altLang="ru-RU" sz="1335"/>
              <a:t> </a:t>
            </a:r>
            <a:r>
              <a:rPr lang="en-US" altLang="en-US" sz="1335"/>
              <a:t>указан</a:t>
            </a:r>
            <a:r>
              <a:rPr lang="en-US" altLang="ru-RU" sz="1335"/>
              <a:t> </a:t>
            </a:r>
            <a:r>
              <a:rPr lang="en-US" altLang="en-US" sz="1335"/>
              <a:t>иной</a:t>
            </a:r>
            <a:r>
              <a:rPr lang="en-US" altLang="ru-RU" sz="1335"/>
              <a:t> </a:t>
            </a:r>
            <a:r>
              <a:rPr lang="en-US" altLang="en-US" sz="1335"/>
              <a:t>растворитель</a:t>
            </a:r>
            <a:r>
              <a:rPr lang="en-US" altLang="ru-RU" sz="1335"/>
              <a:t> </a:t>
            </a:r>
            <a:r>
              <a:rPr lang="en-US" altLang="en-US" sz="1335"/>
              <a:t>в</a:t>
            </a:r>
            <a:r>
              <a:rPr lang="en-US" altLang="ru-RU" sz="1335"/>
              <a:t> </a:t>
            </a:r>
            <a:r>
              <a:rPr lang="en-US" altLang="en-US" sz="1335"/>
              <a:t>фармакопейной</a:t>
            </a:r>
            <a:r>
              <a:rPr lang="en-US" altLang="ru-RU" sz="1335"/>
              <a:t> </a:t>
            </a:r>
            <a:r>
              <a:rPr lang="en-US" altLang="en-US" sz="1335"/>
              <a:t>статье</a:t>
            </a:r>
            <a:r>
              <a:rPr lang="en-US" altLang="ru-RU" sz="1335"/>
              <a:t>. </a:t>
            </a:r>
            <a:r>
              <a:rPr lang="en-US" altLang="en-US" sz="1335"/>
              <a:t>Последующие</a:t>
            </a:r>
            <a:r>
              <a:rPr lang="en-US" altLang="ru-RU" sz="1335"/>
              <a:t> </a:t>
            </a:r>
            <a:r>
              <a:rPr lang="en-US" altLang="en-US" sz="1335"/>
              <a:t>разведения</a:t>
            </a:r>
            <a:r>
              <a:rPr lang="en-US" altLang="ru-RU" sz="1335"/>
              <a:t> </a:t>
            </a:r>
            <a:r>
              <a:rPr lang="en-US" altLang="en-US" sz="1335"/>
              <a:t>готовят</a:t>
            </a:r>
            <a:r>
              <a:rPr lang="en-US" altLang="ru-RU" sz="1335"/>
              <a:t> </a:t>
            </a:r>
            <a:r>
              <a:rPr lang="en-US" altLang="en-US" sz="1335"/>
              <a:t>аналогично</a:t>
            </a:r>
            <a:r>
              <a:rPr lang="en-US" altLang="ru-RU" sz="1335"/>
              <a:t>.</a:t>
            </a:r>
            <a:endParaRPr lang="en-US" altLang="ru-RU" sz="1335"/>
          </a:p>
          <a:p>
            <a:r>
              <a:rPr lang="en-US" altLang="en-US" sz="1335"/>
              <a:t>Второе</a:t>
            </a:r>
            <a:r>
              <a:rPr lang="en-US" altLang="ru-RU" sz="1335"/>
              <a:t> </a:t>
            </a:r>
            <a:r>
              <a:rPr lang="en-US" altLang="en-US" sz="1335"/>
              <a:t>сотенное</a:t>
            </a:r>
            <a:r>
              <a:rPr lang="en-US" altLang="ru-RU" sz="1335"/>
              <a:t> </a:t>
            </a:r>
            <a:r>
              <a:rPr lang="en-US" altLang="en-US" sz="1335"/>
              <a:t>разведение</a:t>
            </a:r>
            <a:r>
              <a:rPr lang="en-US" altLang="ru-RU" sz="1335"/>
              <a:t> (</a:t>
            </a:r>
            <a:r>
              <a:rPr lang="en-US" altLang="en-US" sz="1335"/>
              <a:t>С</a:t>
            </a:r>
            <a:r>
              <a:rPr lang="en-US" altLang="ru-RU" sz="1335"/>
              <a:t>2) </a:t>
            </a:r>
            <a:r>
              <a:rPr lang="en-US" altLang="en-US" sz="1335"/>
              <a:t>готовят</a:t>
            </a:r>
            <a:r>
              <a:rPr lang="en-US" altLang="ru-RU" sz="1335"/>
              <a:t> </a:t>
            </a:r>
            <a:r>
              <a:rPr lang="en-US" altLang="en-US" sz="1335"/>
              <a:t>из</a:t>
            </a:r>
            <a:r>
              <a:rPr lang="en-US" altLang="ru-RU" sz="1335"/>
              <a:t> 1 </a:t>
            </a:r>
            <a:r>
              <a:rPr lang="en-US" altLang="en-US" sz="1335"/>
              <a:t>части</a:t>
            </a:r>
            <a:r>
              <a:rPr lang="en-US" altLang="ru-RU" sz="1335"/>
              <a:t> </a:t>
            </a:r>
            <a:r>
              <a:rPr lang="en-US" altLang="en-US" sz="1335"/>
              <a:t>раствора</a:t>
            </a:r>
            <a:r>
              <a:rPr lang="en-US" altLang="ru-RU" sz="1335"/>
              <a:t> (C1) </a:t>
            </a:r>
            <a:r>
              <a:rPr lang="en-US" altLang="en-US" sz="1335"/>
              <a:t>и</a:t>
            </a:r>
            <a:r>
              <a:rPr lang="en-US" altLang="ru-RU" sz="1335"/>
              <a:t> 99 </a:t>
            </a:r>
            <a:r>
              <a:rPr lang="en-US" altLang="en-US" sz="1335"/>
              <a:t>частей</a:t>
            </a:r>
            <a:r>
              <a:rPr lang="en-US" altLang="ru-RU" sz="1335"/>
              <a:t> </a:t>
            </a:r>
            <a:r>
              <a:rPr lang="en-US" altLang="en-US" sz="1335"/>
              <a:t>спирта</a:t>
            </a:r>
            <a:r>
              <a:rPr lang="en-US" altLang="ru-RU" sz="1335"/>
              <a:t> 43 % (</a:t>
            </a:r>
            <a:r>
              <a:rPr lang="en-US" altLang="en-US" sz="1335"/>
              <a:t>м</a:t>
            </a:r>
            <a:r>
              <a:rPr lang="en-US" altLang="ru-RU" sz="1335"/>
              <a:t>/</a:t>
            </a:r>
            <a:r>
              <a:rPr lang="en-US" altLang="en-US" sz="1335"/>
              <a:t>м</a:t>
            </a:r>
            <a:r>
              <a:rPr lang="en-US" altLang="ru-RU" sz="1335"/>
              <a:t>), </a:t>
            </a:r>
            <a:r>
              <a:rPr lang="en-US" altLang="en-US" sz="1335"/>
              <a:t>если</a:t>
            </a:r>
            <a:r>
              <a:rPr lang="en-US" altLang="ru-RU" sz="1335"/>
              <a:t> </a:t>
            </a:r>
            <a:r>
              <a:rPr lang="en-US" altLang="en-US" sz="1335"/>
              <a:t>не</a:t>
            </a:r>
            <a:r>
              <a:rPr lang="en-US" altLang="ru-RU" sz="1335"/>
              <a:t> </a:t>
            </a:r>
            <a:r>
              <a:rPr lang="en-US" altLang="en-US" sz="1335"/>
              <a:t>указан</a:t>
            </a:r>
            <a:r>
              <a:rPr lang="en-US" altLang="ru-RU" sz="1335"/>
              <a:t> </a:t>
            </a:r>
            <a:r>
              <a:rPr lang="en-US" altLang="en-US" sz="1335"/>
              <a:t>иной</a:t>
            </a:r>
            <a:r>
              <a:rPr lang="en-US" altLang="ru-RU" sz="1335"/>
              <a:t> </a:t>
            </a:r>
            <a:r>
              <a:rPr lang="en-US" altLang="en-US" sz="1335"/>
              <a:t>растворитель</a:t>
            </a:r>
            <a:r>
              <a:rPr lang="en-US" altLang="ru-RU" sz="1335"/>
              <a:t> </a:t>
            </a:r>
            <a:r>
              <a:rPr lang="en-US" altLang="en-US" sz="1335"/>
              <a:t>в</a:t>
            </a:r>
            <a:r>
              <a:rPr lang="en-US" altLang="ru-RU" sz="1335"/>
              <a:t> </a:t>
            </a:r>
            <a:r>
              <a:rPr lang="en-US" altLang="en-US" sz="1335"/>
              <a:t>фармакопейной</a:t>
            </a:r>
            <a:r>
              <a:rPr lang="en-US" altLang="ru-RU" sz="1335"/>
              <a:t> </a:t>
            </a:r>
            <a:r>
              <a:rPr lang="en-US" altLang="en-US" sz="1335"/>
              <a:t>статье</a:t>
            </a:r>
            <a:r>
              <a:rPr lang="en-US" altLang="ru-RU" sz="1335"/>
              <a:t>. </a:t>
            </a:r>
            <a:r>
              <a:rPr lang="en-US" altLang="en-US" sz="1335"/>
              <a:t>Последующие</a:t>
            </a:r>
            <a:r>
              <a:rPr lang="en-US" altLang="ru-RU" sz="1335"/>
              <a:t> </a:t>
            </a:r>
            <a:r>
              <a:rPr lang="en-US" altLang="en-US" sz="1335"/>
              <a:t>разведения</a:t>
            </a:r>
            <a:r>
              <a:rPr lang="en-US" altLang="ru-RU" sz="1335"/>
              <a:t> </a:t>
            </a:r>
            <a:r>
              <a:rPr lang="en-US" altLang="en-US" sz="1335"/>
              <a:t>готовят</a:t>
            </a:r>
            <a:r>
              <a:rPr lang="en-US" altLang="ru-RU" sz="1335"/>
              <a:t> </a:t>
            </a:r>
            <a:r>
              <a:rPr lang="en-US" altLang="en-US" sz="1335"/>
              <a:t>аналогично</a:t>
            </a:r>
            <a:r>
              <a:rPr lang="en-US" altLang="ru-RU" sz="1335"/>
              <a:t>.</a:t>
            </a:r>
            <a:endParaRPr lang="en-US" altLang="ru-RU" sz="1335"/>
          </a:p>
          <a:p>
            <a:r>
              <a:rPr lang="en-US" altLang="en-US" sz="1335"/>
              <a:t>В</a:t>
            </a:r>
            <a:r>
              <a:rPr lang="en-US" altLang="ru-RU" sz="1335"/>
              <a:t> </a:t>
            </a:r>
            <a:r>
              <a:rPr lang="en-US" altLang="en-US" sz="1335"/>
              <a:t>случае</a:t>
            </a:r>
            <a:r>
              <a:rPr lang="en-US" altLang="ru-RU" sz="1335"/>
              <a:t> </a:t>
            </a:r>
            <a:r>
              <a:rPr lang="en-US" altLang="en-US" sz="1335"/>
              <a:t>использования</a:t>
            </a:r>
            <a:r>
              <a:rPr lang="en-US" altLang="ru-RU" sz="1335"/>
              <a:t> </a:t>
            </a:r>
            <a:r>
              <a:rPr lang="en-US" altLang="en-US" sz="1335"/>
              <a:t>в</a:t>
            </a:r>
            <a:r>
              <a:rPr lang="en-US" altLang="ru-RU" sz="1335"/>
              <a:t> </a:t>
            </a:r>
            <a:r>
              <a:rPr lang="en-US" altLang="en-US" sz="1335"/>
              <a:t>качестве</a:t>
            </a:r>
            <a:r>
              <a:rPr lang="en-US" altLang="ru-RU" sz="1335"/>
              <a:t> </a:t>
            </a:r>
            <a:r>
              <a:rPr lang="en-US" altLang="en-US" sz="1335"/>
              <a:t>растворителя</a:t>
            </a:r>
            <a:r>
              <a:rPr lang="en-US" altLang="ru-RU" sz="1335"/>
              <a:t> </a:t>
            </a:r>
            <a:r>
              <a:rPr lang="en-US" altLang="en-US" sz="1335"/>
              <a:t>воды</a:t>
            </a:r>
            <a:r>
              <a:rPr lang="en-US" altLang="ru-RU" sz="1335"/>
              <a:t> </a:t>
            </a:r>
            <a:r>
              <a:rPr lang="en-US" altLang="en-US" sz="1335"/>
              <a:t>или</a:t>
            </a:r>
            <a:r>
              <a:rPr lang="en-US" altLang="ru-RU" sz="1335"/>
              <a:t> </a:t>
            </a:r>
            <a:r>
              <a:rPr lang="en-US" altLang="en-US" sz="1335"/>
              <a:t>воды</a:t>
            </a:r>
            <a:r>
              <a:rPr lang="en-US" altLang="ru-RU" sz="1335"/>
              <a:t> </a:t>
            </a:r>
            <a:r>
              <a:rPr lang="en-US" altLang="en-US" sz="1335"/>
              <a:t>для</a:t>
            </a:r>
            <a:r>
              <a:rPr lang="en-US" altLang="ru-RU" sz="1335"/>
              <a:t> </a:t>
            </a:r>
            <a:r>
              <a:rPr lang="en-US" altLang="en-US" sz="1335"/>
              <a:t>инъекций</a:t>
            </a:r>
            <a:r>
              <a:rPr lang="en-US" altLang="ru-RU" sz="1335"/>
              <a:t>, </a:t>
            </a:r>
            <a:r>
              <a:rPr lang="en-US" altLang="en-US" sz="1335"/>
              <a:t>в</a:t>
            </a:r>
            <a:r>
              <a:rPr lang="en-US" altLang="ru-RU" sz="1335"/>
              <a:t> </a:t>
            </a:r>
            <a:r>
              <a:rPr lang="en-US" altLang="en-US" sz="1335"/>
              <a:t>маркировке</a:t>
            </a:r>
            <a:r>
              <a:rPr lang="en-US" altLang="ru-RU" sz="1335"/>
              <a:t> </a:t>
            </a:r>
            <a:r>
              <a:rPr lang="en-US" altLang="en-US" sz="1335"/>
              <a:t>должно</a:t>
            </a:r>
            <a:r>
              <a:rPr lang="en-US" altLang="ru-RU" sz="1335"/>
              <a:t> </a:t>
            </a:r>
            <a:r>
              <a:rPr lang="en-US" altLang="en-US" sz="1335"/>
              <a:t>быть</a:t>
            </a:r>
            <a:r>
              <a:rPr lang="en-US" altLang="ru-RU" sz="1335"/>
              <a:t> </a:t>
            </a:r>
            <a:r>
              <a:rPr lang="en-US" altLang="en-US" sz="1335"/>
              <a:t>указано</a:t>
            </a:r>
            <a:r>
              <a:rPr lang="en-US" altLang="ru-RU" sz="1335"/>
              <a:t> </a:t>
            </a:r>
            <a:r>
              <a:rPr lang="" altLang="en-US" sz="1335"/>
              <a:t>«</a:t>
            </a:r>
            <a:r>
              <a:rPr lang="en-US" altLang="en-US" sz="1335"/>
              <a:t>водное</a:t>
            </a:r>
            <a:r>
              <a:rPr lang="" altLang="en-US" sz="1335"/>
              <a:t>»</a:t>
            </a:r>
            <a:r>
              <a:rPr lang="en-US" altLang="ru-RU" sz="1335"/>
              <a:t>. </a:t>
            </a:r>
            <a:r>
              <a:rPr lang="en-US" altLang="en-US" sz="1335"/>
              <a:t>Водные</a:t>
            </a:r>
            <a:r>
              <a:rPr lang="en-US" altLang="ru-RU" sz="1335"/>
              <a:t> </a:t>
            </a:r>
            <a:r>
              <a:rPr lang="en-US" altLang="en-US" sz="1335"/>
              <a:t>разведения</a:t>
            </a:r>
            <a:r>
              <a:rPr lang="en-US" altLang="ru-RU" sz="1335"/>
              <a:t> </a:t>
            </a:r>
            <a:r>
              <a:rPr lang="en-US" altLang="en-US" sz="1335"/>
              <a:t>должны</a:t>
            </a:r>
            <a:r>
              <a:rPr lang="en-US" altLang="ru-RU" sz="1335"/>
              <a:t> </a:t>
            </a:r>
            <a:r>
              <a:rPr lang="en-US" altLang="en-US" sz="1335"/>
              <a:t>перерабатываться</a:t>
            </a:r>
            <a:r>
              <a:rPr lang="en-US" altLang="ru-RU" sz="1335"/>
              <a:t> </a:t>
            </a:r>
            <a:r>
              <a:rPr lang="en-US" altLang="en-US" sz="1335"/>
              <a:t>немедленно</a:t>
            </a:r>
            <a:r>
              <a:rPr lang="en-US" altLang="ru-RU" sz="1335"/>
              <a:t> </a:t>
            </a:r>
            <a:r>
              <a:rPr lang="en-US" altLang="en-US" sz="1335"/>
              <a:t>после</a:t>
            </a:r>
            <a:r>
              <a:rPr lang="en-US" altLang="ru-RU" sz="1335"/>
              <a:t> </a:t>
            </a:r>
            <a:r>
              <a:rPr lang="en-US" altLang="en-US" sz="1335"/>
              <a:t>их</a:t>
            </a:r>
            <a:r>
              <a:rPr lang="en-US" altLang="ru-RU" sz="1335"/>
              <a:t> </a:t>
            </a:r>
            <a:r>
              <a:rPr lang="en-US" altLang="en-US" sz="1335"/>
              <a:t>приготовления</a:t>
            </a:r>
            <a:r>
              <a:rPr lang="en-US" altLang="ru-RU" sz="1335"/>
              <a:t>, </a:t>
            </a:r>
            <a:r>
              <a:rPr lang="en-US" altLang="en-US" sz="1335"/>
              <a:t>так</a:t>
            </a:r>
            <a:r>
              <a:rPr lang="en-US" altLang="ru-RU" sz="1335"/>
              <a:t> </a:t>
            </a:r>
            <a:r>
              <a:rPr lang="en-US" altLang="en-US" sz="1335"/>
              <a:t>как</a:t>
            </a:r>
            <a:r>
              <a:rPr lang="en-US" altLang="ru-RU" sz="1335"/>
              <a:t> </a:t>
            </a:r>
            <a:r>
              <a:rPr lang="en-US" altLang="en-US" sz="1335"/>
              <a:t>используются</a:t>
            </a:r>
            <a:r>
              <a:rPr lang="en-US" altLang="ru-RU" sz="1335"/>
              <a:t> </a:t>
            </a:r>
            <a:r>
              <a:rPr lang="en-US" altLang="en-US" sz="1335"/>
              <a:t>исключительно</a:t>
            </a:r>
            <a:r>
              <a:rPr lang="en-US" altLang="ru-RU" sz="1335"/>
              <a:t> </a:t>
            </a:r>
            <a:r>
              <a:rPr lang="en-US" altLang="en-US" sz="1335"/>
              <a:t>для</a:t>
            </a:r>
            <a:r>
              <a:rPr lang="en-US" altLang="ru-RU" sz="1335"/>
              <a:t> </a:t>
            </a:r>
            <a:r>
              <a:rPr lang="en-US" altLang="en-US" sz="1335"/>
              <a:t>получения</a:t>
            </a:r>
            <a:r>
              <a:rPr lang="en-US" altLang="ru-RU" sz="1335"/>
              <a:t> </a:t>
            </a:r>
            <a:r>
              <a:rPr lang="en-US" altLang="en-US" sz="1335"/>
              <a:t>готовых</a:t>
            </a:r>
            <a:r>
              <a:rPr lang="en-US" altLang="ru-RU" sz="1335"/>
              <a:t> </a:t>
            </a:r>
            <a:r>
              <a:rPr lang="en-US" altLang="en-US" sz="1335"/>
              <a:t>лекарственных</a:t>
            </a:r>
            <a:r>
              <a:rPr lang="en-US" altLang="ru-RU" sz="1335"/>
              <a:t> </a:t>
            </a:r>
            <a:r>
              <a:rPr lang="en-US" altLang="en-US" sz="1335"/>
              <a:t>форм</a:t>
            </a:r>
            <a:r>
              <a:rPr lang="en-US" altLang="ru-RU" sz="1335"/>
              <a:t>: </a:t>
            </a:r>
            <a:r>
              <a:rPr lang="en-US" altLang="en-US" sz="1335"/>
              <a:t>растворов</a:t>
            </a:r>
            <a:r>
              <a:rPr lang="en-US" altLang="ru-RU" sz="1335"/>
              <a:t> </a:t>
            </a:r>
            <a:r>
              <a:rPr lang="en-US" altLang="en-US" sz="1335"/>
              <a:t>для</a:t>
            </a:r>
            <a:r>
              <a:rPr lang="en-US" altLang="ru-RU" sz="1335"/>
              <a:t> </a:t>
            </a:r>
            <a:r>
              <a:rPr lang="en-US" altLang="en-US" sz="1335"/>
              <a:t>инъекций</a:t>
            </a:r>
            <a:r>
              <a:rPr lang="en-US" altLang="ru-RU" sz="1335"/>
              <a:t> </a:t>
            </a:r>
            <a:r>
              <a:rPr lang="en-US" altLang="en-US" sz="1335"/>
              <a:t>гомеопатических</a:t>
            </a:r>
            <a:r>
              <a:rPr lang="en-US" altLang="ru-RU" sz="1335"/>
              <a:t>, </a:t>
            </a:r>
            <a:r>
              <a:rPr lang="en-US" altLang="en-US" sz="1335"/>
              <a:t>мазей</a:t>
            </a:r>
            <a:r>
              <a:rPr lang="en-US" altLang="ru-RU" sz="1335"/>
              <a:t> </a:t>
            </a:r>
            <a:r>
              <a:rPr lang="en-US" altLang="en-US" sz="1335"/>
              <a:t>гомеопатических</a:t>
            </a:r>
            <a:r>
              <a:rPr lang="en-US" altLang="ru-RU" sz="1335"/>
              <a:t>, </a:t>
            </a:r>
            <a:r>
              <a:rPr lang="en-US" altLang="en-US" sz="1335"/>
              <a:t>суппозиториев</a:t>
            </a:r>
            <a:r>
              <a:rPr lang="en-US" altLang="ru-RU" sz="1335"/>
              <a:t> </a:t>
            </a:r>
            <a:r>
              <a:rPr lang="en-US" altLang="en-US" sz="1335"/>
              <a:t>гомеопатических</a:t>
            </a:r>
            <a:r>
              <a:rPr lang="en-US" altLang="ru-RU" sz="1335"/>
              <a:t>, </a:t>
            </a:r>
            <a:r>
              <a:rPr lang="en-US" altLang="en-US" sz="1335"/>
              <a:t>капель</a:t>
            </a:r>
            <a:r>
              <a:rPr lang="en-US" altLang="ru-RU" sz="1335"/>
              <a:t> </a:t>
            </a:r>
            <a:r>
              <a:rPr lang="en-US" altLang="en-US" sz="1335"/>
              <a:t>глазных</a:t>
            </a:r>
            <a:r>
              <a:rPr lang="en-US" altLang="ru-RU" sz="1335"/>
              <a:t> </a:t>
            </a:r>
            <a:r>
              <a:rPr lang="en-US" altLang="en-US" sz="1335"/>
              <a:t>гомеопатических</a:t>
            </a:r>
            <a:r>
              <a:rPr lang="en-US" altLang="ru-RU" sz="1335"/>
              <a:t> </a:t>
            </a:r>
            <a:r>
              <a:rPr lang="en-US" altLang="en-US" sz="1335"/>
              <a:t>и</a:t>
            </a:r>
            <a:r>
              <a:rPr lang="en-US" altLang="ru-RU" sz="1335"/>
              <a:t> </a:t>
            </a:r>
            <a:r>
              <a:rPr lang="en-US" altLang="en-US" sz="1335"/>
              <a:t>др</a:t>
            </a:r>
            <a:r>
              <a:rPr lang="en-US" altLang="ru-RU" sz="1335"/>
              <a:t>. </a:t>
            </a:r>
            <a:r>
              <a:rPr lang="en-US" altLang="en-US" sz="1335"/>
              <a:t>Водные</a:t>
            </a:r>
            <a:r>
              <a:rPr lang="en-US" altLang="ru-RU" sz="1335"/>
              <a:t> </a:t>
            </a:r>
            <a:r>
              <a:rPr lang="en-US" altLang="en-US" sz="1335"/>
              <a:t>разведения</a:t>
            </a:r>
            <a:r>
              <a:rPr lang="en-US" altLang="ru-RU" sz="1335"/>
              <a:t>, </a:t>
            </a:r>
            <a:r>
              <a:rPr lang="en-US" altLang="en-US" sz="1335"/>
              <a:t>предназначенные</a:t>
            </a:r>
            <a:r>
              <a:rPr lang="en-US" altLang="ru-RU" sz="1335"/>
              <a:t> </a:t>
            </a:r>
            <a:r>
              <a:rPr lang="en-US" altLang="en-US" sz="1335"/>
              <a:t>для</a:t>
            </a:r>
            <a:r>
              <a:rPr lang="en-US" altLang="ru-RU" sz="1335"/>
              <a:t> </a:t>
            </a:r>
            <a:r>
              <a:rPr lang="en-US" altLang="en-US" sz="1335"/>
              <a:t>получения</a:t>
            </a:r>
            <a:r>
              <a:rPr lang="en-US" altLang="ru-RU" sz="1335"/>
              <a:t> </a:t>
            </a:r>
            <a:r>
              <a:rPr lang="en-US" altLang="en-US" sz="1335"/>
              <a:t>мазей</a:t>
            </a:r>
            <a:r>
              <a:rPr lang="en-US" altLang="ru-RU" sz="1335"/>
              <a:t> </a:t>
            </a:r>
            <a:r>
              <a:rPr lang="en-US" altLang="en-US" sz="1335"/>
              <a:t>гомеопатических</a:t>
            </a:r>
            <a:r>
              <a:rPr lang="en-US" altLang="ru-RU" sz="1335"/>
              <a:t> </a:t>
            </a:r>
            <a:r>
              <a:rPr lang="en-US" altLang="en-US" sz="1335"/>
              <a:t>и</a:t>
            </a:r>
            <a:r>
              <a:rPr lang="en-US" altLang="ru-RU" sz="1335"/>
              <a:t> </a:t>
            </a:r>
            <a:r>
              <a:rPr lang="en-US" altLang="en-US" sz="1335"/>
              <a:t>суппозиториев</a:t>
            </a:r>
            <a:r>
              <a:rPr lang="en-US" altLang="ru-RU" sz="1335"/>
              <a:t> </a:t>
            </a:r>
            <a:r>
              <a:rPr lang="en-US" altLang="en-US" sz="1335"/>
              <a:t>гомеопатических</a:t>
            </a:r>
            <a:r>
              <a:rPr lang="en-US" altLang="ru-RU" sz="1335"/>
              <a:t>, </a:t>
            </a:r>
            <a:r>
              <a:rPr lang="en-US" altLang="en-US" sz="1335"/>
              <a:t>допускается</a:t>
            </a:r>
            <a:r>
              <a:rPr lang="en-US" altLang="ru-RU" sz="1335"/>
              <a:t> </a:t>
            </a:r>
            <a:r>
              <a:rPr lang="en-US" altLang="en-US" sz="1335"/>
              <a:t>готовить</a:t>
            </a:r>
            <a:r>
              <a:rPr lang="en-US" altLang="ru-RU" sz="1335"/>
              <a:t> </a:t>
            </a:r>
            <a:r>
              <a:rPr lang="en-US" altLang="en-US" sz="1335"/>
              <a:t>на</a:t>
            </a:r>
            <a:r>
              <a:rPr lang="en-US" altLang="ru-RU" sz="1335"/>
              <a:t> </a:t>
            </a:r>
            <a:r>
              <a:rPr lang="en-US" altLang="en-US" sz="1335"/>
              <a:t>воде</a:t>
            </a:r>
            <a:r>
              <a:rPr lang="en-US" altLang="ru-RU" sz="1335"/>
              <a:t> </a:t>
            </a:r>
            <a:r>
              <a:rPr lang="en-US" altLang="en-US" sz="1335"/>
              <a:t>очищенной</a:t>
            </a:r>
            <a:r>
              <a:rPr lang="en-US" altLang="ru-RU" sz="1715"/>
              <a:t>.</a:t>
            </a:r>
            <a:endParaRPr lang="en-US" altLang="ru-RU" sz="1715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4"/>
          </p:nvPr>
        </p:nvSpPr>
        <p:spPr>
          <a:xfrm flipH="1">
            <a:off x="6721475" y="290195"/>
            <a:ext cx="5266055" cy="6374130"/>
          </a:xfrm>
        </p:spPr>
        <p:txBody>
          <a:bodyPr>
            <a:noAutofit/>
          </a:bodyPr>
          <a:p>
            <a:r>
              <a:rPr lang="en-US" altLang="en-US" sz="1200"/>
              <a:t>Жидкие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гомеопатические</a:t>
            </a:r>
            <a:r>
              <a:rPr lang="en-US" altLang="ru-RU" sz="1200"/>
              <a:t> (</a:t>
            </a:r>
            <a:r>
              <a:rPr lang="en-US" altLang="en-US" sz="1200"/>
              <a:t>по</a:t>
            </a:r>
            <a:r>
              <a:rPr lang="en-US" altLang="ru-RU" sz="1200"/>
              <a:t> </a:t>
            </a:r>
            <a:r>
              <a:rPr lang="en-US" altLang="en-US" sz="1200"/>
              <a:t>Ганеману</a:t>
            </a:r>
            <a:r>
              <a:rPr lang="en-US" altLang="ru-RU" sz="1200"/>
              <a:t>)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тритураций</a:t>
            </a:r>
            <a:endParaRPr lang="en-US" altLang="en-US" sz="1200"/>
          </a:p>
          <a:p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изготовления</a:t>
            </a:r>
            <a:r>
              <a:rPr lang="en-US" altLang="ru-RU" sz="1200"/>
              <a:t> </a:t>
            </a:r>
            <a:r>
              <a:rPr lang="en-US" altLang="en-US" sz="1200"/>
              <a:t>разведений</a:t>
            </a:r>
            <a:r>
              <a:rPr lang="en-US" altLang="ru-RU" sz="1200"/>
              <a:t>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тритураций</a:t>
            </a:r>
            <a:r>
              <a:rPr lang="en-US" altLang="ru-RU" sz="1200"/>
              <a:t> </a:t>
            </a:r>
            <a:r>
              <a:rPr lang="en-US" altLang="en-US" sz="1200"/>
              <a:t>используют</a:t>
            </a:r>
            <a:r>
              <a:rPr lang="en-US" altLang="ru-RU" sz="1200"/>
              <a:t> </a:t>
            </a:r>
            <a:r>
              <a:rPr lang="en-US" altLang="en-US" sz="1200"/>
              <a:t>два</a:t>
            </a:r>
            <a:r>
              <a:rPr lang="en-US" altLang="ru-RU" sz="1200"/>
              <a:t> </a:t>
            </a:r>
            <a:r>
              <a:rPr lang="en-US" altLang="en-US" sz="1200"/>
              <a:t>способа</a:t>
            </a:r>
            <a:r>
              <a:rPr lang="en-US" altLang="ru-RU" sz="1200"/>
              <a:t>.</a:t>
            </a:r>
            <a:endParaRPr lang="en-US" altLang="ru-RU" sz="1200"/>
          </a:p>
          <a:p>
            <a:r>
              <a:rPr lang="en-US" altLang="en-US" sz="1200"/>
              <a:t>Способ</a:t>
            </a:r>
            <a:r>
              <a:rPr lang="en-US" altLang="ru-RU" sz="1200"/>
              <a:t> 1.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получения</a:t>
            </a:r>
            <a:r>
              <a:rPr lang="en-US" altLang="ru-RU" sz="1200"/>
              <a:t> </a:t>
            </a:r>
            <a:r>
              <a:rPr lang="en-US" altLang="en-US" sz="1200"/>
              <a:t>четвёртого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жидкого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4) 1 </a:t>
            </a:r>
            <a:r>
              <a:rPr lang="en-US" altLang="en-US" sz="1200"/>
              <a:t>часть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субстанции</a:t>
            </a:r>
            <a:r>
              <a:rPr lang="en-US" altLang="ru-RU" sz="1200"/>
              <a:t> </a:t>
            </a:r>
            <a:r>
              <a:rPr lang="en-US" altLang="en-US" sz="1200"/>
              <a:t>третьего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3) </a:t>
            </a:r>
            <a:r>
              <a:rPr lang="en-US" altLang="en-US" sz="1200"/>
              <a:t>растворяют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79 </a:t>
            </a:r>
            <a:r>
              <a:rPr lang="en-US" altLang="en-US" sz="1200"/>
              <a:t>частях</a:t>
            </a:r>
            <a:r>
              <a:rPr lang="en-US" altLang="ru-RU" sz="1200"/>
              <a:t> </a:t>
            </a:r>
            <a:r>
              <a:rPr lang="en-US" altLang="en-US" sz="1200"/>
              <a:t>воды</a:t>
            </a:r>
            <a:r>
              <a:rPr lang="en-US" altLang="ru-RU" sz="1200"/>
              <a:t>, </a:t>
            </a:r>
            <a:r>
              <a:rPr lang="en-US" altLang="en-US" sz="1200"/>
              <a:t>прибавляют</a:t>
            </a:r>
            <a:r>
              <a:rPr lang="en-US" altLang="ru-RU" sz="1200"/>
              <a:t> 20 </a:t>
            </a:r>
            <a:r>
              <a:rPr lang="en-US" altLang="en-US" sz="1200"/>
              <a:t>частей</a:t>
            </a:r>
            <a:r>
              <a:rPr lang="en-US" altLang="ru-RU" sz="1200"/>
              <a:t> </a:t>
            </a:r>
            <a:r>
              <a:rPr lang="en-US" altLang="en-US" sz="1200"/>
              <a:t>спирта</a:t>
            </a:r>
            <a:r>
              <a:rPr lang="en-US" altLang="ru-RU" sz="1200"/>
              <a:t> 86 % (</a:t>
            </a:r>
            <a:r>
              <a:rPr lang="en-US" altLang="en-US" sz="1200"/>
              <a:t>м</a:t>
            </a:r>
            <a:r>
              <a:rPr lang="en-US" altLang="ru-RU" sz="1200"/>
              <a:t>/</a:t>
            </a:r>
            <a:r>
              <a:rPr lang="en-US" altLang="en-US" sz="1200"/>
              <a:t>м</a:t>
            </a:r>
            <a:r>
              <a:rPr lang="en-US" altLang="ru-RU" sz="1200"/>
              <a:t>)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встряхивают</a:t>
            </a:r>
            <a:r>
              <a:rPr lang="en-US" altLang="ru-RU" sz="1200"/>
              <a:t>. </a:t>
            </a:r>
            <a:r>
              <a:rPr lang="en-US" altLang="en-US" sz="1200"/>
              <a:t>Пятое</a:t>
            </a:r>
            <a:r>
              <a:rPr lang="en-US" altLang="ru-RU" sz="1200"/>
              <a:t> </a:t>
            </a:r>
            <a:r>
              <a:rPr lang="en-US" altLang="en-US" sz="1200"/>
              <a:t>сотенное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5)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все</a:t>
            </a:r>
            <a:r>
              <a:rPr lang="en-US" altLang="ru-RU" sz="1200"/>
              <a:t> </a:t>
            </a:r>
            <a:r>
              <a:rPr lang="en-US" altLang="en-US" sz="1200"/>
              <a:t>последующие</a:t>
            </a:r>
            <a:r>
              <a:rPr lang="en-US" altLang="ru-RU" sz="1200"/>
              <a:t> </a:t>
            </a:r>
            <a:r>
              <a:rPr lang="en-US" altLang="en-US" sz="1200"/>
              <a:t>сотенные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готовят</a:t>
            </a:r>
            <a:r>
              <a:rPr lang="en-US" altLang="ru-RU" sz="1200"/>
              <a:t> </a:t>
            </a:r>
            <a:r>
              <a:rPr lang="en-US" altLang="en-US" sz="1200"/>
              <a:t>из</a:t>
            </a:r>
            <a:r>
              <a:rPr lang="en-US" altLang="ru-RU" sz="1200"/>
              <a:t> 1 </a:t>
            </a:r>
            <a:r>
              <a:rPr lang="en-US" altLang="en-US" sz="1200"/>
              <a:t>части</a:t>
            </a:r>
            <a:r>
              <a:rPr lang="en-US" altLang="ru-RU" sz="1200"/>
              <a:t> </a:t>
            </a:r>
            <a:r>
              <a:rPr lang="en-US" altLang="en-US" sz="1200"/>
              <a:t>предыдущего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и</a:t>
            </a:r>
            <a:r>
              <a:rPr lang="en-US" altLang="ru-RU" sz="1200"/>
              <a:t> 99 </a:t>
            </a:r>
            <a:r>
              <a:rPr lang="en-US" altLang="en-US" sz="1200"/>
              <a:t>частей</a:t>
            </a:r>
            <a:r>
              <a:rPr lang="en-US" altLang="ru-RU" sz="1200"/>
              <a:t> </a:t>
            </a:r>
            <a:r>
              <a:rPr lang="en-US" altLang="en-US" sz="1200"/>
              <a:t>спирта</a:t>
            </a:r>
            <a:r>
              <a:rPr lang="en-US" altLang="ru-RU" sz="1200"/>
              <a:t> 43 % (</a:t>
            </a:r>
            <a:r>
              <a:rPr lang="en-US" altLang="en-US" sz="1200"/>
              <a:t>м</a:t>
            </a:r>
            <a:r>
              <a:rPr lang="en-US" altLang="ru-RU" sz="1200"/>
              <a:t>/</a:t>
            </a:r>
            <a:r>
              <a:rPr lang="en-US" altLang="en-US" sz="1200"/>
              <a:t>м</a:t>
            </a:r>
            <a:r>
              <a:rPr lang="en-US" altLang="ru-RU" sz="1200"/>
              <a:t>) </a:t>
            </a:r>
            <a:r>
              <a:rPr lang="en-US" altLang="en-US" sz="1200"/>
              <a:t>при</a:t>
            </a:r>
            <a:r>
              <a:rPr lang="en-US" altLang="ru-RU" sz="1200"/>
              <a:t> </a:t>
            </a:r>
            <a:r>
              <a:rPr lang="en-US" altLang="en-US" sz="1200"/>
              <a:t>встряхивании</a:t>
            </a:r>
            <a:r>
              <a:rPr lang="en-US" altLang="ru-RU" sz="1200"/>
              <a:t>.</a:t>
            </a:r>
            <a:endParaRPr lang="en-US" altLang="ru-RU" sz="1200"/>
          </a:p>
          <a:p>
            <a:r>
              <a:rPr lang="en-US" altLang="en-US" sz="1200"/>
              <a:t>Способ</a:t>
            </a:r>
            <a:r>
              <a:rPr lang="en-US" altLang="ru-RU" sz="1200"/>
              <a:t> 2.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получения</a:t>
            </a:r>
            <a:r>
              <a:rPr lang="en-US" altLang="ru-RU" sz="1200"/>
              <a:t> </a:t>
            </a:r>
            <a:r>
              <a:rPr lang="en-US" altLang="en-US" sz="1200"/>
              <a:t>шестого</a:t>
            </a:r>
            <a:r>
              <a:rPr lang="en-US" altLang="ru-RU" sz="1200"/>
              <a:t> </a:t>
            </a:r>
            <a:r>
              <a:rPr lang="en-US" altLang="en-US" sz="1200"/>
              <a:t>десятичного</a:t>
            </a:r>
            <a:r>
              <a:rPr lang="en-US" altLang="ru-RU" sz="1200"/>
              <a:t> </a:t>
            </a:r>
            <a:r>
              <a:rPr lang="en-US" altLang="en-US" sz="1200"/>
              <a:t>жидкого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(D6) 1 </a:t>
            </a:r>
            <a:r>
              <a:rPr lang="en-US" altLang="en-US" sz="1200"/>
              <a:t>часть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субстанции</a:t>
            </a:r>
            <a:r>
              <a:rPr lang="en-US" altLang="ru-RU" sz="1200"/>
              <a:t> </a:t>
            </a:r>
            <a:r>
              <a:rPr lang="en-US" altLang="en-US" sz="1200"/>
              <a:t>четвёртого</a:t>
            </a:r>
            <a:r>
              <a:rPr lang="en-US" altLang="ru-RU" sz="1200"/>
              <a:t> </a:t>
            </a:r>
            <a:r>
              <a:rPr lang="en-US" altLang="en-US" sz="1200"/>
              <a:t>десятичного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(D4) </a:t>
            </a:r>
            <a:r>
              <a:rPr lang="en-US" altLang="en-US" sz="1200"/>
              <a:t>растворяют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9 </a:t>
            </a:r>
            <a:r>
              <a:rPr lang="en-US" altLang="en-US" sz="1200"/>
              <a:t>частях</a:t>
            </a:r>
            <a:r>
              <a:rPr lang="en-US" altLang="ru-RU" sz="1200"/>
              <a:t> </a:t>
            </a:r>
            <a:r>
              <a:rPr lang="en-US" altLang="en-US" sz="1200"/>
              <a:t>воды</a:t>
            </a:r>
            <a:r>
              <a:rPr lang="en-US" altLang="ru-RU" sz="1200"/>
              <a:t>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встряхивают</a:t>
            </a:r>
            <a:r>
              <a:rPr lang="en-US" altLang="ru-RU" sz="1200"/>
              <a:t>. </a:t>
            </a:r>
            <a:r>
              <a:rPr lang="en-US" altLang="en-US" sz="1200"/>
              <a:t>Затем</a:t>
            </a:r>
            <a:r>
              <a:rPr lang="en-US" altLang="ru-RU" sz="1200"/>
              <a:t> 1 </a:t>
            </a:r>
            <a:r>
              <a:rPr lang="en-US" altLang="en-US" sz="1200"/>
              <a:t>часть</a:t>
            </a:r>
            <a:r>
              <a:rPr lang="en-US" altLang="ru-RU" sz="1200"/>
              <a:t> </a:t>
            </a:r>
            <a:r>
              <a:rPr lang="en-US" altLang="en-US" sz="1200"/>
              <a:t>полученного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встряхивают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9 </a:t>
            </a:r>
            <a:r>
              <a:rPr lang="en-US" altLang="en-US" sz="1200"/>
              <a:t>частями</a:t>
            </a:r>
            <a:r>
              <a:rPr lang="en-US" altLang="ru-RU" sz="1200"/>
              <a:t> </a:t>
            </a:r>
            <a:r>
              <a:rPr lang="en-US" altLang="en-US" sz="1200"/>
              <a:t>спирта</a:t>
            </a:r>
            <a:r>
              <a:rPr lang="en-US" altLang="ru-RU" sz="1200"/>
              <a:t> 30 % (</a:t>
            </a:r>
            <a:r>
              <a:rPr lang="en-US" altLang="en-US" sz="1200"/>
              <a:t>м</a:t>
            </a:r>
            <a:r>
              <a:rPr lang="en-US" altLang="ru-RU" sz="1200"/>
              <a:t>/</a:t>
            </a:r>
            <a:r>
              <a:rPr lang="en-US" altLang="en-US" sz="1200"/>
              <a:t>м</a:t>
            </a:r>
            <a:r>
              <a:rPr lang="en-US" altLang="ru-RU" sz="1200"/>
              <a:t>).</a:t>
            </a:r>
            <a:r>
              <a:rPr lang="en-US" altLang="en-US" sz="1200"/>
              <a:t>Аналогично</a:t>
            </a:r>
            <a:r>
              <a:rPr lang="en-US" altLang="ru-RU" sz="1200"/>
              <a:t> </a:t>
            </a:r>
            <a:r>
              <a:rPr lang="en-US" altLang="en-US" sz="1200"/>
              <a:t>получают</a:t>
            </a:r>
            <a:r>
              <a:rPr lang="en-US" altLang="ru-RU" sz="1200"/>
              <a:t> </a:t>
            </a:r>
            <a:r>
              <a:rPr lang="en-US" altLang="en-US" sz="1200"/>
              <a:t>седьмое</a:t>
            </a:r>
            <a:r>
              <a:rPr lang="en-US" altLang="ru-RU" sz="1200"/>
              <a:t> </a:t>
            </a:r>
            <a:r>
              <a:rPr lang="en-US" altLang="en-US" sz="1200"/>
              <a:t>десятичное</a:t>
            </a:r>
            <a:r>
              <a:rPr lang="en-US" altLang="ru-RU" sz="1200"/>
              <a:t> </a:t>
            </a:r>
            <a:r>
              <a:rPr lang="en-US" altLang="en-US" sz="1200"/>
              <a:t>жидкое</a:t>
            </a:r>
            <a:r>
              <a:rPr lang="en-US" altLang="ru-RU" sz="1200"/>
              <a:t> </a:t>
            </a:r>
            <a:r>
              <a:rPr lang="en-US" altLang="en-US" sz="1200"/>
              <a:t>разведение</a:t>
            </a:r>
            <a:r>
              <a:rPr lang="en-US" altLang="ru-RU" sz="1200"/>
              <a:t> (D7)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пятого</a:t>
            </a:r>
            <a:r>
              <a:rPr lang="en-US" altLang="ru-RU" sz="1200"/>
              <a:t> </a:t>
            </a:r>
            <a:r>
              <a:rPr lang="en-US" altLang="en-US" sz="1200"/>
              <a:t>десятичного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(D5), </a:t>
            </a:r>
            <a:r>
              <a:rPr lang="en-US" altLang="en-US" sz="1200"/>
              <a:t>а</a:t>
            </a:r>
            <a:r>
              <a:rPr lang="en-US" altLang="ru-RU" sz="1200"/>
              <a:t> </a:t>
            </a:r>
            <a:r>
              <a:rPr lang="en-US" altLang="en-US" sz="1200"/>
              <a:t>восьмое</a:t>
            </a:r>
            <a:r>
              <a:rPr lang="en-US" altLang="ru-RU" sz="1200"/>
              <a:t> </a:t>
            </a:r>
            <a:r>
              <a:rPr lang="en-US" altLang="en-US" sz="1200"/>
              <a:t>десятичное</a:t>
            </a:r>
            <a:r>
              <a:rPr lang="en-US" altLang="ru-RU" sz="1200"/>
              <a:t> </a:t>
            </a:r>
            <a:r>
              <a:rPr lang="en-US" altLang="en-US" sz="1200"/>
              <a:t>жидкое</a:t>
            </a:r>
            <a:r>
              <a:rPr lang="en-US" altLang="ru-RU" sz="1200"/>
              <a:t> </a:t>
            </a:r>
            <a:r>
              <a:rPr lang="en-US" altLang="en-US" sz="1200"/>
              <a:t>разведение</a:t>
            </a:r>
            <a:r>
              <a:rPr lang="en-US" altLang="ru-RU" sz="1200"/>
              <a:t> (D8)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шестого</a:t>
            </a:r>
            <a:r>
              <a:rPr lang="en-US" altLang="ru-RU" sz="1200"/>
              <a:t> </a:t>
            </a:r>
            <a:r>
              <a:rPr lang="en-US" altLang="en-US" sz="1200"/>
              <a:t>десятичного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(D6).</a:t>
            </a:r>
            <a:r>
              <a:rPr lang="en-US" altLang="en-US" sz="1200"/>
              <a:t>От</a:t>
            </a:r>
            <a:r>
              <a:rPr lang="en-US" altLang="ru-RU" sz="1200"/>
              <a:t> </a:t>
            </a:r>
            <a:r>
              <a:rPr lang="en-US" altLang="en-US" sz="1200"/>
              <a:t>девятого</a:t>
            </a:r>
            <a:r>
              <a:rPr lang="en-US" altLang="ru-RU" sz="1200"/>
              <a:t> (D9)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выше</a:t>
            </a:r>
            <a:r>
              <a:rPr lang="en-US" altLang="ru-RU" sz="1200"/>
              <a:t> </a:t>
            </a:r>
            <a:r>
              <a:rPr lang="en-US" altLang="en-US" sz="1200"/>
              <a:t>десятичные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готовят</a:t>
            </a:r>
            <a:r>
              <a:rPr lang="en-US" altLang="ru-RU" sz="1200"/>
              <a:t>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предыдущих</a:t>
            </a:r>
            <a:r>
              <a:rPr lang="en-US" altLang="ru-RU" sz="1200"/>
              <a:t> </a:t>
            </a:r>
            <a:r>
              <a:rPr lang="en-US" altLang="en-US" sz="1200"/>
              <a:t>десятичных</a:t>
            </a:r>
            <a:r>
              <a:rPr lang="en-US" altLang="ru-RU" sz="1200"/>
              <a:t> </a:t>
            </a:r>
            <a:r>
              <a:rPr lang="en-US" altLang="en-US" sz="1200"/>
              <a:t>разведений</a:t>
            </a:r>
            <a:r>
              <a:rPr lang="en-US" altLang="ru-RU" sz="1200"/>
              <a:t> </a:t>
            </a:r>
            <a:r>
              <a:rPr lang="en-US" altLang="en-US" sz="1200"/>
              <a:t>со</a:t>
            </a:r>
            <a:r>
              <a:rPr lang="en-US" altLang="ru-RU" sz="1200"/>
              <a:t> </a:t>
            </a:r>
            <a:r>
              <a:rPr lang="en-US" altLang="en-US" sz="1200"/>
              <a:t>спиртом</a:t>
            </a:r>
            <a:r>
              <a:rPr lang="en-US" altLang="ru-RU" sz="1200"/>
              <a:t> 43 % (</a:t>
            </a:r>
            <a:r>
              <a:rPr lang="en-US" altLang="en-US" sz="1200"/>
              <a:t>м</a:t>
            </a:r>
            <a:r>
              <a:rPr lang="en-US" altLang="ru-RU" sz="1200"/>
              <a:t>/</a:t>
            </a:r>
            <a:r>
              <a:rPr lang="en-US" altLang="en-US" sz="1200"/>
              <a:t>м</a:t>
            </a:r>
            <a:r>
              <a:rPr lang="en-US" altLang="ru-RU" sz="1200"/>
              <a:t>)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соотношении</a:t>
            </a:r>
            <a:r>
              <a:rPr lang="en-US" altLang="ru-RU" sz="1200"/>
              <a:t> 1:10.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получения</a:t>
            </a:r>
            <a:r>
              <a:rPr lang="en-US" altLang="ru-RU" sz="1200"/>
              <a:t> </a:t>
            </a:r>
            <a:r>
              <a:rPr lang="en-US" altLang="en-US" sz="1200"/>
              <a:t>шестого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жидкого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6) 1 </a:t>
            </a:r>
            <a:r>
              <a:rPr lang="en-US" altLang="en-US" sz="1200"/>
              <a:t>часть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четвёртого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4) </a:t>
            </a:r>
            <a:r>
              <a:rPr lang="en-US" altLang="en-US" sz="1200"/>
              <a:t>растворяют</a:t>
            </a:r>
            <a:r>
              <a:rPr lang="en-US" altLang="ru-RU" sz="1200"/>
              <a:t> </a:t>
            </a:r>
            <a:r>
              <a:rPr lang="en-US" altLang="en-US" sz="1200"/>
              <a:t>в</a:t>
            </a:r>
            <a:r>
              <a:rPr lang="en-US" altLang="ru-RU" sz="1200"/>
              <a:t> 99 </a:t>
            </a:r>
            <a:r>
              <a:rPr lang="en-US" altLang="en-US" sz="1200"/>
              <a:t>частях</a:t>
            </a:r>
            <a:r>
              <a:rPr lang="en-US" altLang="ru-RU" sz="1200"/>
              <a:t> </a:t>
            </a:r>
            <a:r>
              <a:rPr lang="en-US" altLang="en-US" sz="1200"/>
              <a:t>воды</a:t>
            </a:r>
            <a:r>
              <a:rPr lang="en-US" altLang="ru-RU" sz="1200"/>
              <a:t>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встряхивают</a:t>
            </a:r>
            <a:r>
              <a:rPr lang="en-US" altLang="ru-RU" sz="1200"/>
              <a:t>. </a:t>
            </a:r>
            <a:r>
              <a:rPr lang="en-US" altLang="en-US" sz="1200"/>
              <a:t>Затем</a:t>
            </a:r>
            <a:r>
              <a:rPr lang="en-US" altLang="ru-RU" sz="1200"/>
              <a:t> 1 </a:t>
            </a:r>
            <a:r>
              <a:rPr lang="en-US" altLang="en-US" sz="1200"/>
              <a:t>часть</a:t>
            </a:r>
            <a:r>
              <a:rPr lang="en-US" altLang="ru-RU" sz="1200"/>
              <a:t> </a:t>
            </a:r>
            <a:r>
              <a:rPr lang="en-US" altLang="en-US" sz="1200"/>
              <a:t>полученного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встряхивают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99 </a:t>
            </a:r>
            <a:r>
              <a:rPr lang="en-US" altLang="en-US" sz="1200"/>
              <a:t>частями</a:t>
            </a:r>
            <a:r>
              <a:rPr lang="en-US" altLang="ru-RU" sz="1200"/>
              <a:t> </a:t>
            </a:r>
            <a:r>
              <a:rPr lang="en-US" altLang="en-US" sz="1200"/>
              <a:t>спирта</a:t>
            </a:r>
            <a:r>
              <a:rPr lang="en-US" altLang="ru-RU" sz="1200"/>
              <a:t> 30 % (</a:t>
            </a:r>
            <a:r>
              <a:rPr lang="en-US" altLang="en-US" sz="1200"/>
              <a:t>м</a:t>
            </a:r>
            <a:r>
              <a:rPr lang="en-US" altLang="ru-RU" sz="1200"/>
              <a:t>/</a:t>
            </a:r>
            <a:r>
              <a:rPr lang="en-US" altLang="en-US" sz="1200"/>
              <a:t>м</a:t>
            </a:r>
            <a:r>
              <a:rPr lang="en-US" altLang="ru-RU" sz="1200"/>
              <a:t>).</a:t>
            </a:r>
            <a:r>
              <a:rPr lang="en-US" altLang="en-US" sz="1200"/>
              <a:t>Аналогично</a:t>
            </a:r>
            <a:r>
              <a:rPr lang="en-US" altLang="ru-RU" sz="1200"/>
              <a:t> </a:t>
            </a:r>
            <a:r>
              <a:rPr lang="en-US" altLang="en-US" sz="1200"/>
              <a:t>получают</a:t>
            </a:r>
            <a:r>
              <a:rPr lang="en-US" altLang="ru-RU" sz="1200"/>
              <a:t> </a:t>
            </a:r>
            <a:r>
              <a:rPr lang="en-US" altLang="en-US" sz="1200"/>
              <a:t>седьмое</a:t>
            </a:r>
            <a:r>
              <a:rPr lang="en-US" altLang="ru-RU" sz="1200"/>
              <a:t> </a:t>
            </a:r>
            <a:r>
              <a:rPr lang="en-US" altLang="en-US" sz="1200"/>
              <a:t>сотенное</a:t>
            </a:r>
            <a:r>
              <a:rPr lang="en-US" altLang="ru-RU" sz="1200"/>
              <a:t> </a:t>
            </a:r>
            <a:r>
              <a:rPr lang="en-US" altLang="en-US" sz="1200"/>
              <a:t>разведение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7)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пятого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5), </a:t>
            </a:r>
            <a:r>
              <a:rPr lang="en-US" altLang="en-US" sz="1200"/>
              <a:t>а</a:t>
            </a:r>
            <a:r>
              <a:rPr lang="en-US" altLang="ru-RU" sz="1200"/>
              <a:t> </a:t>
            </a:r>
            <a:r>
              <a:rPr lang="en-US" altLang="en-US" sz="1200"/>
              <a:t>восьмое</a:t>
            </a:r>
            <a:r>
              <a:rPr lang="en-US" altLang="ru-RU" sz="1200"/>
              <a:t> </a:t>
            </a:r>
            <a:r>
              <a:rPr lang="en-US" altLang="en-US" sz="1200"/>
              <a:t>сотенное</a:t>
            </a:r>
            <a:r>
              <a:rPr lang="en-US" altLang="ru-RU" sz="1200"/>
              <a:t> </a:t>
            </a:r>
            <a:r>
              <a:rPr lang="en-US" altLang="en-US" sz="1200"/>
              <a:t>разведение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8)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тритурации</a:t>
            </a:r>
            <a:r>
              <a:rPr lang="en-US" altLang="ru-RU" sz="1200"/>
              <a:t> </a:t>
            </a:r>
            <a:r>
              <a:rPr lang="en-US" altLang="en-US" sz="1200"/>
              <a:t>шестого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6).</a:t>
            </a:r>
            <a:r>
              <a:rPr lang="en-US" altLang="en-US" sz="1200"/>
              <a:t>От</a:t>
            </a:r>
            <a:r>
              <a:rPr lang="en-US" altLang="ru-RU" sz="1200"/>
              <a:t> </a:t>
            </a:r>
            <a:r>
              <a:rPr lang="en-US" altLang="en-US" sz="1200"/>
              <a:t>девятого</a:t>
            </a:r>
            <a:r>
              <a:rPr lang="en-US" altLang="ru-RU" sz="1200"/>
              <a:t> (</a:t>
            </a:r>
            <a:r>
              <a:rPr lang="en-US" altLang="en-US" sz="1200"/>
              <a:t>С</a:t>
            </a:r>
            <a:r>
              <a:rPr lang="en-US" altLang="ru-RU" sz="1200"/>
              <a:t>9)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выше</a:t>
            </a:r>
            <a:r>
              <a:rPr lang="en-US" altLang="ru-RU" sz="1200"/>
              <a:t> </a:t>
            </a:r>
            <a:r>
              <a:rPr lang="en-US" altLang="en-US" sz="1200"/>
              <a:t>сотенные</a:t>
            </a:r>
            <a:r>
              <a:rPr lang="en-US" altLang="ru-RU" sz="1200"/>
              <a:t> </a:t>
            </a:r>
            <a:r>
              <a:rPr lang="en-US" altLang="en-US" sz="1200"/>
              <a:t>жидкие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готовят</a:t>
            </a:r>
            <a:r>
              <a:rPr lang="en-US" altLang="ru-RU" sz="1200"/>
              <a:t>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предыдущего</a:t>
            </a:r>
            <a:r>
              <a:rPr lang="en-US" altLang="ru-RU" sz="1200"/>
              <a:t> </a:t>
            </a:r>
            <a:r>
              <a:rPr lang="en-US" altLang="en-US" sz="1200"/>
              <a:t>сотенного</a:t>
            </a:r>
            <a:r>
              <a:rPr lang="en-US" altLang="ru-RU" sz="1200"/>
              <a:t> </a:t>
            </a:r>
            <a:r>
              <a:rPr lang="en-US" altLang="en-US" sz="1200"/>
              <a:t>жидкого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 </a:t>
            </a:r>
            <a:r>
              <a:rPr lang="en-US" altLang="en-US" sz="1200"/>
              <a:t>использованием</a:t>
            </a:r>
            <a:r>
              <a:rPr lang="en-US" altLang="ru-RU" sz="1200"/>
              <a:t> </a:t>
            </a:r>
            <a:r>
              <a:rPr lang="en-US" altLang="en-US" sz="1200"/>
              <a:t>спирта</a:t>
            </a:r>
            <a:r>
              <a:rPr lang="en-US" altLang="ru-RU" sz="1200"/>
              <a:t> 43 % (</a:t>
            </a:r>
            <a:r>
              <a:rPr lang="en-US" altLang="en-US" sz="1200"/>
              <a:t>м</a:t>
            </a:r>
            <a:r>
              <a:rPr lang="en-US" altLang="ru-RU" sz="1200"/>
              <a:t>/</a:t>
            </a:r>
            <a:r>
              <a:rPr lang="en-US" altLang="en-US" sz="1200"/>
              <a:t>м</a:t>
            </a:r>
            <a:r>
              <a:rPr lang="en-US" altLang="ru-RU" sz="1200"/>
              <a:t>) </a:t>
            </a:r>
            <a:r>
              <a:rPr lang="en-US" altLang="en-US" sz="1200"/>
              <a:t>в</a:t>
            </a:r>
            <a:r>
              <a:rPr lang="en-US" altLang="ru-RU" sz="1200"/>
              <a:t> </a:t>
            </a:r>
            <a:r>
              <a:rPr lang="en-US" altLang="en-US" sz="1200"/>
              <a:t>соотношении</a:t>
            </a:r>
            <a:r>
              <a:rPr lang="en-US" altLang="ru-RU" sz="1200"/>
              <a:t> 1:100.</a:t>
            </a:r>
            <a:r>
              <a:rPr lang="en-US" altLang="en-US" sz="1200"/>
              <a:t>Жидкие</a:t>
            </a:r>
            <a:r>
              <a:rPr lang="en-US" altLang="ru-RU" sz="1200"/>
              <a:t> </a:t>
            </a:r>
            <a:r>
              <a:rPr lang="en-US" altLang="en-US" sz="1200"/>
              <a:t>разведения</a:t>
            </a:r>
            <a:r>
              <a:rPr lang="en-US" altLang="ru-RU" sz="1200"/>
              <a:t> </a:t>
            </a:r>
            <a:r>
              <a:rPr lang="en-US" altLang="en-US" sz="1200"/>
              <a:t>из</a:t>
            </a:r>
            <a:r>
              <a:rPr lang="en-US" altLang="ru-RU" sz="1200"/>
              <a:t> </a:t>
            </a:r>
            <a:r>
              <a:rPr lang="en-US" altLang="en-US" sz="1200"/>
              <a:t>тритураций</a:t>
            </a:r>
            <a:r>
              <a:rPr lang="en-US" altLang="ru-RU" sz="1200"/>
              <a:t> D6, D7, </a:t>
            </a:r>
            <a:r>
              <a:rPr lang="en-US" altLang="en-US" sz="1200"/>
              <a:t>С</a:t>
            </a:r>
            <a:r>
              <a:rPr lang="en-US" altLang="ru-RU" sz="1200"/>
              <a:t>6 </a:t>
            </a:r>
            <a:r>
              <a:rPr lang="en-US" altLang="en-US" sz="1200"/>
              <a:t>и</a:t>
            </a:r>
            <a:r>
              <a:rPr lang="en-US" altLang="ru-RU" sz="1200"/>
              <a:t> </a:t>
            </a:r>
            <a:r>
              <a:rPr lang="en-US" altLang="en-US" sz="1200"/>
              <a:t>С</a:t>
            </a:r>
            <a:r>
              <a:rPr lang="en-US" altLang="ru-RU" sz="1200"/>
              <a:t>7, </a:t>
            </a:r>
            <a:r>
              <a:rPr lang="en-US" altLang="en-US" sz="1200"/>
              <a:t>полученные</a:t>
            </a:r>
            <a:r>
              <a:rPr lang="en-US" altLang="ru-RU" sz="1200"/>
              <a:t> </a:t>
            </a:r>
            <a:r>
              <a:rPr lang="en-US" altLang="en-US" sz="1200"/>
              <a:t>по</a:t>
            </a:r>
            <a:r>
              <a:rPr lang="en-US" altLang="ru-RU" sz="1200"/>
              <a:t> </a:t>
            </a:r>
            <a:r>
              <a:rPr lang="en-US" altLang="en-US" sz="1200"/>
              <a:t>описанному</a:t>
            </a:r>
            <a:r>
              <a:rPr lang="en-US" altLang="ru-RU" sz="1200"/>
              <a:t> </a:t>
            </a:r>
            <a:r>
              <a:rPr lang="en-US" altLang="en-US" sz="1200"/>
              <a:t>методу</a:t>
            </a:r>
            <a:r>
              <a:rPr lang="en-US" altLang="ru-RU" sz="1200"/>
              <a:t>, </a:t>
            </a:r>
            <a:r>
              <a:rPr lang="en-US" altLang="en-US" sz="1200"/>
              <a:t>не</a:t>
            </a:r>
            <a:r>
              <a:rPr lang="en-US" altLang="ru-RU" sz="1200"/>
              <a:t> </a:t>
            </a:r>
            <a:r>
              <a:rPr lang="en-US" altLang="en-US" sz="1200"/>
              <a:t>должны</a:t>
            </a:r>
            <a:r>
              <a:rPr lang="en-US" altLang="ru-RU" sz="1200"/>
              <a:t> </a:t>
            </a:r>
            <a:r>
              <a:rPr lang="en-US" altLang="en-US" sz="1200"/>
              <a:t>использоваться</a:t>
            </a:r>
            <a:r>
              <a:rPr lang="en-US" altLang="ru-RU" sz="1200"/>
              <a:t> </a:t>
            </a:r>
            <a:r>
              <a:rPr lang="en-US" altLang="en-US" sz="1200"/>
              <a:t>для</a:t>
            </a:r>
            <a:r>
              <a:rPr lang="en-US" altLang="ru-RU" sz="1200"/>
              <a:t> </a:t>
            </a:r>
            <a:r>
              <a:rPr lang="en-US" altLang="en-US" sz="1200"/>
              <a:t>получения</a:t>
            </a:r>
            <a:r>
              <a:rPr lang="en-US" altLang="ru-RU" sz="1200"/>
              <a:t> </a:t>
            </a:r>
            <a:r>
              <a:rPr lang="en-US" altLang="en-US" sz="1200"/>
              <a:t>последующих</a:t>
            </a:r>
            <a:r>
              <a:rPr lang="en-US" altLang="ru-RU" sz="1200"/>
              <a:t> </a:t>
            </a:r>
            <a:r>
              <a:rPr lang="en-US" altLang="en-US" sz="1200"/>
              <a:t>разведений</a:t>
            </a:r>
            <a:r>
              <a:rPr lang="en-US" altLang="ru-RU" sz="1200"/>
              <a:t>.</a:t>
            </a:r>
            <a:endParaRPr lang="en-US" altLang="ru-RU" sz="1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sym typeface="+mn-ea"/>
              </a:rPr>
              <a:t>РАСТВОРЫ И ЖИДКИЕ РАЗВЕДЕНИЯ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300" y="290830"/>
            <a:ext cx="9328785" cy="6275705"/>
          </a:xfrm>
        </p:spPr>
        <p:txBody>
          <a:bodyPr>
            <a:normAutofit/>
          </a:bodyPr>
          <a:p>
            <a:r>
              <a:rPr lang="en-US" altLang="en-US" sz="2000"/>
              <a:t>Упаковка</a:t>
            </a:r>
            <a:r>
              <a:rPr lang="ru-RU" altLang="en-US" sz="2000"/>
              <a:t>.</a:t>
            </a:r>
            <a:r>
              <a:rPr lang="en-US" altLang="en-US" sz="2000"/>
              <a:t>Упаковка</a:t>
            </a:r>
            <a:r>
              <a:rPr lang="en-US" altLang="ru-RU" sz="2000"/>
              <a:t> </a:t>
            </a:r>
            <a:r>
              <a:rPr lang="en-US" altLang="en-US" sz="2000"/>
              <a:t>должна</a:t>
            </a:r>
            <a:r>
              <a:rPr lang="en-US" altLang="ru-RU" sz="2000"/>
              <a:t> </a:t>
            </a:r>
            <a:r>
              <a:rPr lang="en-US" altLang="en-US" sz="2000"/>
              <a:t>обеспечивать</a:t>
            </a:r>
            <a:r>
              <a:rPr lang="en-US" altLang="ru-RU" sz="2000"/>
              <a:t> </a:t>
            </a:r>
            <a:r>
              <a:rPr lang="en-US" altLang="en-US" sz="2000"/>
              <a:t>стабильность</a:t>
            </a:r>
            <a:r>
              <a:rPr lang="en-US" altLang="ru-RU" sz="2000"/>
              <a:t> </a:t>
            </a:r>
            <a:r>
              <a:rPr lang="en-US" altLang="en-US" sz="2000"/>
              <a:t>растворов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жидких</a:t>
            </a:r>
            <a:r>
              <a:rPr lang="en-US" altLang="ru-RU" sz="2000"/>
              <a:t> </a:t>
            </a:r>
            <a:r>
              <a:rPr lang="en-US" altLang="en-US" sz="2000"/>
              <a:t>разведений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течение</a:t>
            </a:r>
            <a:r>
              <a:rPr lang="en-US" altLang="ru-RU" sz="2000"/>
              <a:t> </a:t>
            </a:r>
            <a:r>
              <a:rPr lang="en-US" altLang="en-US" sz="2000"/>
              <a:t>установленного</a:t>
            </a:r>
            <a:r>
              <a:rPr lang="en-US" altLang="ru-RU" sz="2000"/>
              <a:t> </a:t>
            </a:r>
            <a:r>
              <a:rPr lang="en-US" altLang="en-US" sz="2000"/>
              <a:t>срока</a:t>
            </a:r>
            <a:r>
              <a:rPr lang="en-US" altLang="ru-RU" sz="2000"/>
              <a:t> </a:t>
            </a:r>
            <a:r>
              <a:rPr lang="en-US" altLang="en-US" sz="2000"/>
              <a:t>годности</a:t>
            </a:r>
            <a:r>
              <a:rPr lang="en-US" altLang="ru-RU" sz="2000"/>
              <a:t> (</a:t>
            </a:r>
            <a:r>
              <a:rPr lang="en-US" altLang="en-US" sz="2000"/>
              <a:t>ОФС</a:t>
            </a:r>
            <a:r>
              <a:rPr lang="en-US" altLang="ru-RU" sz="2000"/>
              <a:t> </a:t>
            </a:r>
            <a:r>
              <a:rPr lang="" altLang="en-US" sz="2000"/>
              <a:t>«</a:t>
            </a:r>
            <a:r>
              <a:rPr lang="en-US" altLang="en-US" sz="2000"/>
              <a:t>Лекарственные</a:t>
            </a:r>
            <a:r>
              <a:rPr lang="en-US" altLang="ru-RU" sz="2000"/>
              <a:t> </a:t>
            </a:r>
            <a:r>
              <a:rPr lang="en-US" altLang="en-US" sz="2000"/>
              <a:t>формы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 </a:t>
            </a:r>
            <a:r>
              <a:rPr lang="en-US" altLang="en-US" sz="2000"/>
              <a:t>лекарственных</a:t>
            </a:r>
            <a:r>
              <a:rPr lang="en-US" altLang="ru-RU" sz="2000"/>
              <a:t> </a:t>
            </a:r>
            <a:r>
              <a:rPr lang="en-US" altLang="en-US" sz="2000"/>
              <a:t>препаратов</a:t>
            </a:r>
            <a:r>
              <a:rPr lang="" altLang="en-US" sz="2000"/>
              <a:t>»</a:t>
            </a:r>
            <a:r>
              <a:rPr lang="en-US" altLang="ru-RU" sz="2000"/>
              <a:t>).</a:t>
            </a:r>
            <a:endParaRPr lang="en-US" altLang="ru-RU" sz="2000"/>
          </a:p>
          <a:p>
            <a:r>
              <a:rPr lang="en-US" altLang="en-US" sz="2000"/>
              <a:t>Маркировка</a:t>
            </a:r>
            <a:r>
              <a:rPr lang="ru-RU" altLang="en-US" sz="2000"/>
              <a:t>.</a:t>
            </a:r>
            <a:r>
              <a:rPr lang="en-US" altLang="en-US" sz="2000"/>
              <a:t>Требования</a:t>
            </a:r>
            <a:r>
              <a:rPr lang="en-US" altLang="ru-RU" sz="2000"/>
              <a:t>, </a:t>
            </a:r>
            <a:r>
              <a:rPr lang="en-US" altLang="en-US" sz="2000"/>
              <a:t>предъявляемые</a:t>
            </a:r>
            <a:r>
              <a:rPr lang="en-US" altLang="ru-RU" sz="2000"/>
              <a:t> </a:t>
            </a:r>
            <a:r>
              <a:rPr lang="en-US" altLang="en-US" sz="2000"/>
              <a:t>к</a:t>
            </a:r>
            <a:r>
              <a:rPr lang="en-US" altLang="ru-RU" sz="2000"/>
              <a:t> </a:t>
            </a:r>
            <a:r>
              <a:rPr lang="en-US" altLang="en-US" sz="2000"/>
              <a:t>маркировке</a:t>
            </a:r>
            <a:r>
              <a:rPr lang="en-US" altLang="ru-RU" sz="2000"/>
              <a:t>, </a:t>
            </a:r>
            <a:r>
              <a:rPr lang="en-US" altLang="en-US" sz="2000"/>
              <a:t>изложены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ОФС</a:t>
            </a:r>
            <a:r>
              <a:rPr lang="en-US" altLang="ru-RU" sz="2000"/>
              <a:t> </a:t>
            </a:r>
            <a:r>
              <a:rPr lang="" altLang="en-US" sz="2000"/>
              <a:t>«</a:t>
            </a:r>
            <a:r>
              <a:rPr lang="en-US" altLang="en-US" sz="2000"/>
              <a:t>Лекарственные</a:t>
            </a:r>
            <a:r>
              <a:rPr lang="en-US" altLang="ru-RU" sz="2000"/>
              <a:t> </a:t>
            </a:r>
            <a:r>
              <a:rPr lang="en-US" altLang="en-US" sz="2000"/>
              <a:t>формы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 </a:t>
            </a:r>
            <a:r>
              <a:rPr lang="en-US" altLang="en-US" sz="2000"/>
              <a:t>лекарственных</a:t>
            </a:r>
            <a:r>
              <a:rPr lang="en-US" altLang="ru-RU" sz="2000"/>
              <a:t> </a:t>
            </a:r>
            <a:r>
              <a:rPr lang="en-US" altLang="en-US" sz="2000"/>
              <a:t>препаратов</a:t>
            </a:r>
            <a:r>
              <a:rPr lang="" altLang="en-US" sz="2000"/>
              <a:t>»</a:t>
            </a:r>
            <a:r>
              <a:rPr lang="en-US" altLang="ru-RU" sz="2000"/>
              <a:t>.</a:t>
            </a:r>
            <a:endParaRPr lang="en-US" altLang="ru-RU" sz="2000"/>
          </a:p>
          <a:p>
            <a:r>
              <a:rPr lang="en-US" altLang="en-US" sz="2000"/>
              <a:t>Хранение</a:t>
            </a:r>
            <a:r>
              <a:rPr lang="ru-RU" altLang="en-US" sz="2000"/>
              <a:t>.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соответствии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требованиями</a:t>
            </a:r>
            <a:r>
              <a:rPr lang="en-US" altLang="ru-RU" sz="2000"/>
              <a:t> </a:t>
            </a:r>
            <a:r>
              <a:rPr lang="en-US" altLang="en-US" sz="2000"/>
              <a:t>ОФС</a:t>
            </a:r>
            <a:r>
              <a:rPr lang="en-US" altLang="ru-RU" sz="2000"/>
              <a:t> </a:t>
            </a:r>
            <a:r>
              <a:rPr lang="" altLang="en-US" sz="2000"/>
              <a:t>«</a:t>
            </a:r>
            <a:r>
              <a:rPr lang="en-US" altLang="en-US" sz="2000"/>
              <a:t>Хранение</a:t>
            </a:r>
            <a:r>
              <a:rPr lang="en-US" altLang="ru-RU" sz="2000"/>
              <a:t> </a:t>
            </a:r>
            <a:r>
              <a:rPr lang="en-US" altLang="en-US" sz="2000"/>
              <a:t>лекарственных</a:t>
            </a:r>
            <a:r>
              <a:rPr lang="en-US" altLang="ru-RU" sz="2000"/>
              <a:t> </a:t>
            </a:r>
            <a:r>
              <a:rPr lang="en-US" altLang="en-US" sz="2000"/>
              <a:t>средств</a:t>
            </a:r>
            <a:r>
              <a:rPr lang="" altLang="en-US" sz="2000"/>
              <a:t>»</a:t>
            </a:r>
            <a:r>
              <a:rPr lang="en-US" altLang="ru-RU" sz="2000"/>
              <a:t>.</a:t>
            </a:r>
            <a:r>
              <a:rPr lang="en-US" altLang="en-US" sz="2000"/>
              <a:t>При</a:t>
            </a:r>
            <a:r>
              <a:rPr lang="en-US" altLang="ru-RU" sz="2000"/>
              <a:t> </a:t>
            </a:r>
            <a:r>
              <a:rPr lang="en-US" altLang="en-US" sz="2000"/>
              <a:t>температуре</a:t>
            </a:r>
            <a:r>
              <a:rPr lang="en-US" altLang="ru-RU" sz="2000"/>
              <a:t> </a:t>
            </a:r>
            <a:r>
              <a:rPr lang="en-US" altLang="en-US" sz="2000"/>
              <a:t>от</a:t>
            </a:r>
            <a:r>
              <a:rPr lang="en-US" altLang="ru-RU" sz="2000"/>
              <a:t> 15 </a:t>
            </a:r>
            <a:r>
              <a:rPr lang="en-US" altLang="en-US" sz="2000"/>
              <a:t>до</a:t>
            </a:r>
            <a:r>
              <a:rPr lang="en-US" altLang="ru-RU" sz="2000"/>
              <a:t> 25 </a:t>
            </a:r>
            <a:r>
              <a:rPr lang="" altLang="en-US" sz="2000"/>
              <a:t>°</a:t>
            </a:r>
            <a:r>
              <a:rPr lang="en-US" altLang="en-US" sz="2000"/>
              <a:t>С</a:t>
            </a:r>
            <a:r>
              <a:rPr lang="en-US" altLang="ru-RU" sz="2000"/>
              <a:t>, </a:t>
            </a:r>
            <a:r>
              <a:rPr lang="en-US" altLang="en-US" sz="2000"/>
              <a:t>если</a:t>
            </a:r>
            <a:r>
              <a:rPr lang="en-US" altLang="ru-RU" sz="2000"/>
              <a:t>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указано</a:t>
            </a:r>
            <a:r>
              <a:rPr lang="en-US" altLang="ru-RU" sz="2000"/>
              <a:t> </a:t>
            </a:r>
            <a:r>
              <a:rPr lang="en-US" altLang="en-US" sz="2000"/>
              <a:t>иначе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фармакопейной</a:t>
            </a:r>
            <a:r>
              <a:rPr lang="en-US" altLang="ru-RU" sz="2000"/>
              <a:t> </a:t>
            </a:r>
            <a:r>
              <a:rPr lang="en-US" altLang="en-US" sz="2000"/>
              <a:t>статье</a:t>
            </a:r>
            <a:r>
              <a:rPr lang="en-US" altLang="ru-RU" sz="2000"/>
              <a:t>.</a:t>
            </a:r>
            <a:r>
              <a:rPr lang="en-US" altLang="en-US" sz="2000"/>
              <a:t>Растворы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разведения</a:t>
            </a:r>
            <a:r>
              <a:rPr lang="en-US" altLang="ru-RU" sz="2000"/>
              <a:t>, </a:t>
            </a:r>
            <a:r>
              <a:rPr lang="en-US" altLang="en-US" sz="2000"/>
              <a:t>содержащие</a:t>
            </a:r>
            <a:r>
              <a:rPr lang="en-US" altLang="ru-RU" sz="2000"/>
              <a:t> </a:t>
            </a:r>
            <a:r>
              <a:rPr lang="en-US" altLang="en-US" sz="2000"/>
              <a:t>ядовитые</a:t>
            </a:r>
            <a:r>
              <a:rPr lang="en-US" altLang="ru-RU" sz="2000"/>
              <a:t>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сильнодействующие</a:t>
            </a:r>
            <a:r>
              <a:rPr lang="en-US" altLang="ru-RU" sz="2000"/>
              <a:t> </a:t>
            </a:r>
            <a:r>
              <a:rPr lang="en-US" altLang="en-US" sz="2000"/>
              <a:t>вещества</a:t>
            </a:r>
            <a:r>
              <a:rPr lang="en-US" altLang="ru-RU" sz="2000"/>
              <a:t> </a:t>
            </a:r>
            <a:r>
              <a:rPr lang="en-US" altLang="en-US" sz="2000"/>
              <a:t>до</a:t>
            </a:r>
            <a:r>
              <a:rPr lang="en-US" altLang="ru-RU" sz="2000"/>
              <a:t> </a:t>
            </a:r>
            <a:r>
              <a:rPr lang="en-US" altLang="en-US" sz="2000"/>
              <a:t>третьего</a:t>
            </a:r>
            <a:r>
              <a:rPr lang="en-US" altLang="ru-RU" sz="2000"/>
              <a:t> </a:t>
            </a:r>
            <a:r>
              <a:rPr lang="en-US" altLang="en-US" sz="2000"/>
              <a:t>десятичного</a:t>
            </a:r>
            <a:r>
              <a:rPr lang="en-US" altLang="ru-RU" sz="2000"/>
              <a:t> </a:t>
            </a:r>
            <a:r>
              <a:rPr lang="en-US" altLang="en-US" sz="2000"/>
              <a:t>разведения</a:t>
            </a:r>
            <a:r>
              <a:rPr lang="en-US" altLang="ru-RU" sz="2000"/>
              <a:t>, </a:t>
            </a:r>
            <a:r>
              <a:rPr lang="en-US" altLang="en-US" sz="2000"/>
              <a:t>следует</a:t>
            </a:r>
            <a:r>
              <a:rPr lang="en-US" altLang="ru-RU" sz="2000"/>
              <a:t> </a:t>
            </a:r>
            <a:r>
              <a:rPr lang="en-US" altLang="en-US" sz="2000"/>
              <a:t>хранить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соответствии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действующими</a:t>
            </a:r>
            <a:r>
              <a:rPr lang="en-US" altLang="ru-RU" sz="2000"/>
              <a:t> </a:t>
            </a:r>
            <a:r>
              <a:rPr lang="en-US" altLang="en-US" sz="2000"/>
              <a:t>требованиями</a:t>
            </a:r>
            <a:r>
              <a:rPr lang="en-US" altLang="ru-RU" sz="2000"/>
              <a:t>. </a:t>
            </a:r>
            <a:r>
              <a:rPr lang="en-US" altLang="en-US" sz="2000"/>
              <a:t>Особые</a:t>
            </a:r>
            <a:r>
              <a:rPr lang="en-US" altLang="ru-RU" sz="2000"/>
              <a:t> </a:t>
            </a:r>
            <a:r>
              <a:rPr lang="en-US" altLang="en-US" sz="2000"/>
              <a:t>условия</a:t>
            </a:r>
            <a:r>
              <a:rPr lang="en-US" altLang="ru-RU" sz="2000"/>
              <a:t> </a:t>
            </a:r>
            <a:r>
              <a:rPr lang="en-US" altLang="en-US" sz="2000"/>
              <a:t>хранения</a:t>
            </a:r>
            <a:r>
              <a:rPr lang="en-US" altLang="ru-RU" sz="2000"/>
              <a:t> </a:t>
            </a:r>
            <a:r>
              <a:rPr lang="en-US" altLang="en-US" sz="2000"/>
              <a:t>указывают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фармакопейной</a:t>
            </a:r>
            <a:r>
              <a:rPr lang="en-US" altLang="ru-RU" sz="2000"/>
              <a:t> </a:t>
            </a:r>
            <a:r>
              <a:rPr lang="en-US" altLang="en-US" sz="2000"/>
              <a:t>статье</a:t>
            </a:r>
            <a:r>
              <a:rPr lang="en-US" altLang="ru-RU" sz="2000"/>
              <a:t>.</a:t>
            </a:r>
            <a:endParaRPr lang="en-US" altLang="ru-RU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49423" y="2290758"/>
            <a:ext cx="6276974" cy="2276477"/>
          </a:xfrm>
        </p:spPr>
        <p:txBody>
          <a:bodyPr/>
          <a:lstStyle/>
          <a:p>
            <a:r>
              <a:rPr lang="ru-RU" altLang="en-US" dirty="0"/>
              <a:t>ГРАНУЛЫ</a:t>
            </a:r>
            <a:endParaRPr lang="ru-RU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5880" y="290830"/>
            <a:ext cx="9323705" cy="62763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Гранулы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 – </a:t>
            </a:r>
            <a:r>
              <a:rPr lang="en-US" altLang="en-US" dirty="0"/>
              <a:t>твёрдая</a:t>
            </a:r>
            <a:r>
              <a:rPr lang="en-US" altLang="ru-RU" dirty="0"/>
              <a:t> </a:t>
            </a:r>
            <a:r>
              <a:rPr lang="en-US" altLang="en-US" dirty="0"/>
              <a:t>лекарственная</a:t>
            </a:r>
            <a:r>
              <a:rPr lang="en-US" altLang="ru-RU" dirty="0"/>
              <a:t> </a:t>
            </a:r>
            <a:r>
              <a:rPr lang="en-US" altLang="en-US" dirty="0"/>
              <a:t>форма</a:t>
            </a:r>
            <a:r>
              <a:rPr lang="en-US" altLang="ru-RU" dirty="0"/>
              <a:t>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виде</a:t>
            </a:r>
            <a:r>
              <a:rPr lang="en-US" altLang="ru-RU" dirty="0"/>
              <a:t> </a:t>
            </a:r>
            <a:r>
              <a:rPr lang="en-US" altLang="en-US" dirty="0"/>
              <a:t>сфер</a:t>
            </a:r>
            <a:r>
              <a:rPr lang="en-US" altLang="ru-RU" dirty="0"/>
              <a:t> </a:t>
            </a:r>
            <a:r>
              <a:rPr lang="en-US" altLang="en-US" dirty="0"/>
              <a:t>одинакового</a:t>
            </a:r>
            <a:r>
              <a:rPr lang="en-US" altLang="ru-RU" dirty="0"/>
              <a:t> </a:t>
            </a:r>
            <a:r>
              <a:rPr lang="en-US" altLang="en-US" dirty="0"/>
              <a:t>диаметра</a:t>
            </a:r>
            <a:r>
              <a:rPr lang="en-US" altLang="ru-RU" dirty="0"/>
              <a:t>, </a:t>
            </a:r>
            <a:r>
              <a:rPr lang="en-US" altLang="en-US" dirty="0"/>
              <a:t>содержащая</a:t>
            </a:r>
            <a:r>
              <a:rPr lang="en-US" altLang="ru-RU" dirty="0"/>
              <a:t> </a:t>
            </a:r>
            <a:r>
              <a:rPr lang="en-US" altLang="en-US" dirty="0"/>
              <a:t>один</a:t>
            </a:r>
            <a:r>
              <a:rPr lang="en-US" altLang="ru-RU" dirty="0"/>
              <a:t> </a:t>
            </a:r>
            <a:r>
              <a:rPr lang="en-US" altLang="en-US" dirty="0"/>
              <a:t>активный</a:t>
            </a:r>
            <a:r>
              <a:rPr lang="en-US" altLang="ru-RU" dirty="0"/>
              <a:t> </a:t>
            </a:r>
            <a:r>
              <a:rPr lang="en-US" altLang="en-US" dirty="0"/>
              <a:t>компонент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несколько</a:t>
            </a:r>
            <a:r>
              <a:rPr lang="en-US" altLang="ru-RU" dirty="0"/>
              <a:t> </a:t>
            </a:r>
            <a:r>
              <a:rPr lang="en-US" altLang="en-US" dirty="0"/>
              <a:t>активных</a:t>
            </a:r>
            <a:r>
              <a:rPr lang="en-US" altLang="ru-RU" dirty="0"/>
              <a:t> </a:t>
            </a:r>
            <a:r>
              <a:rPr lang="en-US" altLang="en-US" dirty="0"/>
              <a:t>компонентов</a:t>
            </a:r>
            <a:r>
              <a:rPr lang="en-US" altLang="ru-RU" dirty="0"/>
              <a:t>.</a:t>
            </a:r>
            <a:endParaRPr lang="en-US" altLang="ru-RU" dirty="0"/>
          </a:p>
          <a:p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зависимости</a:t>
            </a:r>
            <a:r>
              <a:rPr lang="en-US" altLang="ru-RU" dirty="0"/>
              <a:t> </a:t>
            </a:r>
            <a:r>
              <a:rPr lang="en-US" altLang="en-US" dirty="0"/>
              <a:t>от</a:t>
            </a:r>
            <a:r>
              <a:rPr lang="en-US" altLang="ru-RU" dirty="0"/>
              <a:t> </a:t>
            </a:r>
            <a:r>
              <a:rPr lang="en-US" altLang="en-US" dirty="0"/>
              <a:t>способа</a:t>
            </a:r>
            <a:r>
              <a:rPr lang="en-US" altLang="ru-RU" dirty="0"/>
              <a:t> </a:t>
            </a:r>
            <a:r>
              <a:rPr lang="en-US" altLang="en-US" dirty="0"/>
              <a:t>применения</a:t>
            </a:r>
            <a:r>
              <a:rPr lang="en-US" altLang="ru-RU" dirty="0"/>
              <a:t> </a:t>
            </a:r>
            <a:r>
              <a:rPr lang="en-US" altLang="en-US" dirty="0"/>
              <a:t>различают</a:t>
            </a:r>
            <a:r>
              <a:rPr lang="en-US" altLang="ru-RU" dirty="0"/>
              <a:t> </a:t>
            </a:r>
            <a:r>
              <a:rPr lang="en-US" altLang="en-US" dirty="0"/>
              <a:t>гранулы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 </a:t>
            </a:r>
            <a:r>
              <a:rPr lang="en-US" altLang="en-US" dirty="0"/>
              <a:t>для</a:t>
            </a:r>
            <a:r>
              <a:rPr lang="en-US" altLang="ru-RU" dirty="0"/>
              <a:t> </a:t>
            </a:r>
            <a:r>
              <a:rPr lang="en-US" altLang="en-US" dirty="0"/>
              <a:t>приёма</a:t>
            </a:r>
            <a:r>
              <a:rPr lang="en-US" altLang="ru-RU" dirty="0"/>
              <a:t> </a:t>
            </a:r>
            <a:r>
              <a:rPr lang="en-US" altLang="en-US" dirty="0"/>
              <a:t>внутрь</a:t>
            </a:r>
            <a:r>
              <a:rPr lang="en-US" altLang="ru-RU" dirty="0"/>
              <a:t>, </a:t>
            </a:r>
            <a:r>
              <a:rPr lang="en-US" altLang="en-US" dirty="0"/>
              <a:t>гранулы</a:t>
            </a:r>
            <a:r>
              <a:rPr lang="en-US" altLang="ru-RU" dirty="0"/>
              <a:t> </a:t>
            </a:r>
            <a:r>
              <a:rPr lang="en-US" altLang="en-US" dirty="0"/>
              <a:t>для</a:t>
            </a:r>
            <a:r>
              <a:rPr lang="en-US" altLang="ru-RU" dirty="0"/>
              <a:t> </a:t>
            </a:r>
            <a:r>
              <a:rPr lang="en-US" altLang="en-US" dirty="0"/>
              <a:t>рассасывания</a:t>
            </a:r>
            <a:r>
              <a:rPr lang="en-US" altLang="ru-RU" dirty="0"/>
              <a:t>.</a:t>
            </a:r>
            <a:endParaRPr lang="en-US" altLang="ru-RU" dirty="0"/>
          </a:p>
          <a:p>
            <a:r>
              <a:rPr lang="en-US" altLang="en-US" dirty="0"/>
              <a:t>Особенности</a:t>
            </a:r>
            <a:r>
              <a:rPr lang="en-US" altLang="ru-RU" dirty="0"/>
              <a:t> </a:t>
            </a:r>
            <a:r>
              <a:rPr lang="en-US" altLang="en-US" dirty="0"/>
              <a:t>технологии</a:t>
            </a:r>
            <a:endParaRPr lang="en-US" altLang="en-US" dirty="0"/>
          </a:p>
          <a:p>
            <a:r>
              <a:rPr lang="en-US" altLang="en-US" dirty="0"/>
              <a:t>Гранулы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 </a:t>
            </a:r>
            <a:r>
              <a:rPr lang="en-US" altLang="en-US" dirty="0"/>
              <a:t>производят</a:t>
            </a:r>
            <a:r>
              <a:rPr lang="en-US" altLang="ru-RU" dirty="0"/>
              <a:t>/</a:t>
            </a:r>
            <a:r>
              <a:rPr lang="en-US" altLang="en-US" dirty="0"/>
              <a:t>изготавливают</a:t>
            </a:r>
            <a:r>
              <a:rPr lang="en-US" altLang="ru-RU" dirty="0"/>
              <a:t> </a:t>
            </a:r>
            <a:r>
              <a:rPr lang="en-US" altLang="en-US" dirty="0"/>
              <a:t>путём</a:t>
            </a:r>
            <a:r>
              <a:rPr lang="en-US" altLang="ru-RU" dirty="0"/>
              <a:t> </a:t>
            </a:r>
            <a:r>
              <a:rPr lang="en-US" altLang="en-US" dirty="0"/>
              <a:t>насыщения</a:t>
            </a:r>
            <a:r>
              <a:rPr lang="en-US" altLang="ru-RU" dirty="0"/>
              <a:t> (</a:t>
            </a:r>
            <a:r>
              <a:rPr lang="en-US" altLang="en-US" dirty="0"/>
              <a:t>пропитывания</a:t>
            </a:r>
            <a:r>
              <a:rPr lang="en-US" altLang="ru-RU" dirty="0"/>
              <a:t>)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нанесения</a:t>
            </a:r>
            <a:r>
              <a:rPr lang="en-US" altLang="ru-RU" dirty="0"/>
              <a:t> </a:t>
            </a:r>
            <a:r>
              <a:rPr lang="en-US" altLang="en-US" dirty="0"/>
              <a:t>жидкого</a:t>
            </a:r>
            <a:r>
              <a:rPr lang="en-US" altLang="ru-RU" dirty="0"/>
              <a:t> </a:t>
            </a:r>
            <a:r>
              <a:rPr lang="en-US" altLang="en-US" dirty="0"/>
              <a:t>разведения</a:t>
            </a:r>
            <a:r>
              <a:rPr lang="en-US" altLang="ru-RU" dirty="0"/>
              <a:t> </a:t>
            </a:r>
            <a:r>
              <a:rPr lang="en-US" altLang="en-US" dirty="0"/>
              <a:t>гомеопатического</a:t>
            </a:r>
            <a:r>
              <a:rPr lang="en-US" altLang="ru-RU" dirty="0"/>
              <a:t> </a:t>
            </a:r>
            <a:r>
              <a:rPr lang="en-US" altLang="en-US" dirty="0"/>
              <a:t>одного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нескольких</a:t>
            </a:r>
            <a:r>
              <a:rPr lang="en-US" altLang="ru-RU" dirty="0"/>
              <a:t> </a:t>
            </a:r>
            <a:r>
              <a:rPr lang="en-US" altLang="en-US" dirty="0"/>
              <a:t>активных</a:t>
            </a:r>
            <a:r>
              <a:rPr lang="en-US" altLang="ru-RU" dirty="0"/>
              <a:t> </a:t>
            </a:r>
            <a:r>
              <a:rPr lang="en-US" altLang="en-US" dirty="0"/>
              <a:t>компонентов</a:t>
            </a:r>
            <a:r>
              <a:rPr lang="en-US" altLang="ru-RU" dirty="0"/>
              <a:t> </a:t>
            </a:r>
            <a:r>
              <a:rPr lang="en-US" altLang="en-US" dirty="0"/>
              <a:t>на</a:t>
            </a:r>
            <a:r>
              <a:rPr lang="en-US" altLang="ru-RU" dirty="0"/>
              <a:t> </a:t>
            </a:r>
            <a:r>
              <a:rPr lang="en-US" altLang="en-US" dirty="0"/>
              <a:t>вспомогательный</a:t>
            </a:r>
            <a:r>
              <a:rPr lang="en-US" altLang="ru-RU" dirty="0"/>
              <a:t> </a:t>
            </a:r>
            <a:r>
              <a:rPr lang="en-US" altLang="en-US" dirty="0"/>
              <a:t>компонент</a:t>
            </a:r>
            <a:r>
              <a:rPr lang="en-US" altLang="ru-RU" dirty="0"/>
              <a:t> – </a:t>
            </a:r>
            <a:r>
              <a:rPr lang="en-US" altLang="en-US" dirty="0"/>
              <a:t>гранулы</a:t>
            </a:r>
            <a:r>
              <a:rPr lang="en-US" altLang="ru-RU" dirty="0"/>
              <a:t> </a:t>
            </a:r>
            <a:r>
              <a:rPr lang="en-US" altLang="en-US" dirty="0"/>
              <a:t>сахарные</a:t>
            </a:r>
            <a:r>
              <a:rPr lang="en-US" altLang="ru-RU" dirty="0"/>
              <a:t>, </a:t>
            </a:r>
            <a:r>
              <a:rPr lang="en-US" altLang="en-US" dirty="0"/>
              <a:t>получаемые</a:t>
            </a:r>
            <a:r>
              <a:rPr lang="en-US" altLang="ru-RU" dirty="0"/>
              <a:t> </a:t>
            </a:r>
            <a:r>
              <a:rPr lang="en-US" altLang="en-US" dirty="0"/>
              <a:t>из</a:t>
            </a:r>
            <a:r>
              <a:rPr lang="en-US" altLang="ru-RU" dirty="0"/>
              <a:t> </a:t>
            </a:r>
            <a:r>
              <a:rPr lang="en-US" altLang="en-US" dirty="0"/>
              <a:t>сахарозы</a:t>
            </a:r>
            <a:r>
              <a:rPr lang="en-US" altLang="ru-RU" dirty="0"/>
              <a:t>, </a:t>
            </a:r>
            <a:r>
              <a:rPr lang="en-US" altLang="en-US" dirty="0"/>
              <a:t>лактозы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других</a:t>
            </a:r>
            <a:r>
              <a:rPr lang="en-US" altLang="ru-RU" dirty="0"/>
              <a:t> </a:t>
            </a:r>
            <a:r>
              <a:rPr lang="en-US" altLang="en-US" dirty="0"/>
              <a:t>подходящих</a:t>
            </a:r>
            <a:r>
              <a:rPr lang="en-US" altLang="ru-RU" dirty="0"/>
              <a:t> </a:t>
            </a:r>
            <a:r>
              <a:rPr lang="en-US" altLang="en-US" dirty="0"/>
              <a:t>вспомогательных</a:t>
            </a:r>
            <a:r>
              <a:rPr lang="en-US" altLang="ru-RU" dirty="0"/>
              <a:t> </a:t>
            </a:r>
            <a:r>
              <a:rPr lang="en-US" altLang="en-US" dirty="0"/>
              <a:t>веществ</a:t>
            </a:r>
            <a:r>
              <a:rPr lang="en-US" altLang="ru-RU" dirty="0"/>
              <a:t>. </a:t>
            </a:r>
            <a:r>
              <a:rPr lang="en-US" altLang="en-US" dirty="0"/>
              <a:t>Исходные</a:t>
            </a:r>
            <a:r>
              <a:rPr lang="en-US" altLang="ru-RU" dirty="0"/>
              <a:t> </a:t>
            </a:r>
            <a:r>
              <a:rPr lang="en-US" altLang="en-US" dirty="0"/>
              <a:t>гранулы</a:t>
            </a:r>
            <a:r>
              <a:rPr lang="en-US" altLang="ru-RU" dirty="0"/>
              <a:t> </a:t>
            </a:r>
            <a:r>
              <a:rPr lang="en-US" altLang="en-US" dirty="0"/>
              <a:t>сахарные</a:t>
            </a:r>
            <a:r>
              <a:rPr lang="en-US" altLang="ru-RU" dirty="0"/>
              <a:t> </a:t>
            </a:r>
            <a:r>
              <a:rPr lang="en-US" altLang="en-US" dirty="0"/>
              <a:t>должны</a:t>
            </a:r>
            <a:r>
              <a:rPr lang="en-US" altLang="ru-RU" dirty="0"/>
              <a:t> </a:t>
            </a:r>
            <a:r>
              <a:rPr lang="en-US" altLang="en-US" dirty="0"/>
              <a:t>иметь</a:t>
            </a:r>
            <a:r>
              <a:rPr lang="en-US" altLang="ru-RU" dirty="0"/>
              <a:t> </a:t>
            </a:r>
            <a:r>
              <a:rPr lang="en-US" altLang="en-US" dirty="0"/>
              <a:t>достаточную</a:t>
            </a:r>
            <a:r>
              <a:rPr lang="en-US" altLang="ru-RU" dirty="0"/>
              <a:t> </a:t>
            </a:r>
            <a:r>
              <a:rPr lang="en-US" altLang="en-US" dirty="0"/>
              <a:t>механическую</a:t>
            </a:r>
            <a:r>
              <a:rPr lang="en-US" altLang="ru-RU" dirty="0"/>
              <a:t> </a:t>
            </a:r>
            <a:r>
              <a:rPr lang="en-US" altLang="en-US" dirty="0"/>
              <a:t>прочность</a:t>
            </a:r>
            <a:r>
              <a:rPr lang="en-US" altLang="ru-RU" dirty="0"/>
              <a:t> </a:t>
            </a:r>
            <a:r>
              <a:rPr lang="en-US" altLang="en-US" dirty="0"/>
              <a:t>для</a:t>
            </a:r>
            <a:r>
              <a:rPr lang="en-US" altLang="ru-RU" dirty="0"/>
              <a:t> </a:t>
            </a:r>
            <a:r>
              <a:rPr lang="en-US" altLang="en-US" dirty="0"/>
              <a:t>того</a:t>
            </a:r>
            <a:r>
              <a:rPr lang="en-US" altLang="ru-RU" dirty="0"/>
              <a:t>, </a:t>
            </a:r>
            <a:r>
              <a:rPr lang="en-US" altLang="en-US" dirty="0"/>
              <a:t>чтобы</a:t>
            </a:r>
            <a:r>
              <a:rPr lang="en-US" altLang="ru-RU" dirty="0"/>
              <a:t> </a:t>
            </a:r>
            <a:r>
              <a:rPr lang="en-US" altLang="en-US" dirty="0"/>
              <a:t>быть</a:t>
            </a:r>
            <a:r>
              <a:rPr lang="en-US" altLang="ru-RU" dirty="0"/>
              <a:t> </a:t>
            </a:r>
            <a:r>
              <a:rPr lang="en-US" altLang="en-US" dirty="0"/>
              <a:t>устойчивыми</a:t>
            </a:r>
            <a:r>
              <a:rPr lang="en-US" altLang="ru-RU" dirty="0"/>
              <a:t> </a:t>
            </a:r>
            <a:r>
              <a:rPr lang="en-US" altLang="en-US" dirty="0"/>
              <a:t>к</a:t>
            </a:r>
            <a:r>
              <a:rPr lang="en-US" altLang="ru-RU" dirty="0"/>
              <a:t> </a:t>
            </a:r>
            <a:r>
              <a:rPr lang="en-US" altLang="en-US" dirty="0"/>
              <a:t>растрескиванию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разрушению</a:t>
            </a:r>
            <a:r>
              <a:rPr lang="en-US" altLang="ru-RU" dirty="0"/>
              <a:t> </a:t>
            </a:r>
            <a:r>
              <a:rPr lang="en-US" altLang="en-US" dirty="0"/>
              <a:t>при</a:t>
            </a:r>
            <a:r>
              <a:rPr lang="en-US" altLang="ru-RU" dirty="0"/>
              <a:t> </a:t>
            </a:r>
            <a:r>
              <a:rPr lang="en-US" altLang="en-US" dirty="0"/>
              <a:t>их</a:t>
            </a:r>
            <a:r>
              <a:rPr lang="en-US" altLang="ru-RU" dirty="0"/>
              <a:t> </a:t>
            </a:r>
            <a:r>
              <a:rPr lang="en-US" altLang="en-US" dirty="0"/>
              <a:t>обработке</a:t>
            </a:r>
            <a:r>
              <a:rPr lang="en-US" altLang="ru-RU" dirty="0"/>
              <a:t>.</a:t>
            </a:r>
            <a:endParaRPr lang="en-US" altLang="ru-RU" dirty="0"/>
          </a:p>
          <a:p>
            <a:endParaRPr lang="en-US" altLang="ru-RU" dirty="0"/>
          </a:p>
          <a:p>
            <a:endParaRPr lang="en-US" alt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РАСТВОРЫ ДЛЯ ИНЪЕКЦИЙ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27300" y="130175"/>
            <a:ext cx="9418320" cy="1274445"/>
          </a:xfrm>
        </p:spPr>
        <p:txBody>
          <a:bodyPr/>
          <a:p>
            <a:r>
              <a:rPr lang="en-US" altLang="en-US" sz="1600">
                <a:solidFill>
                  <a:schemeClr val="tx1"/>
                </a:solidFill>
              </a:rPr>
              <a:t>Растворы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для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инъекций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гомеопатические</a:t>
            </a:r>
            <a:r>
              <a:rPr lang="en-US" altLang="ru-RU" sz="1600">
                <a:solidFill>
                  <a:schemeClr val="tx1"/>
                </a:solidFill>
              </a:rPr>
              <a:t> – </a:t>
            </a:r>
            <a:r>
              <a:rPr lang="en-US" altLang="en-US" sz="1600">
                <a:solidFill>
                  <a:schemeClr val="tx1"/>
                </a:solidFill>
              </a:rPr>
              <a:t>стерильные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жидкости</a:t>
            </a:r>
            <a:r>
              <a:rPr lang="en-US" altLang="ru-RU" sz="1600">
                <a:solidFill>
                  <a:schemeClr val="tx1"/>
                </a:solidFill>
              </a:rPr>
              <a:t>, </a:t>
            </a:r>
            <a:r>
              <a:rPr lang="en-US" altLang="en-US" sz="1600">
                <a:solidFill>
                  <a:schemeClr val="tx1"/>
                </a:solidFill>
              </a:rPr>
              <a:t>полученные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путём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потенцирования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одного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или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нескольких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активных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компонентов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в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соответствующем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растворителе</a:t>
            </a:r>
            <a:r>
              <a:rPr lang="en-US" altLang="ru-RU" sz="1600">
                <a:solidFill>
                  <a:schemeClr val="tx1"/>
                </a:solidFill>
              </a:rPr>
              <a:t>, </a:t>
            </a:r>
            <a:r>
              <a:rPr lang="en-US" altLang="en-US" sz="1600">
                <a:solidFill>
                  <a:schemeClr val="tx1"/>
                </a:solidFill>
              </a:rPr>
              <a:t>предназначенные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для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инъекционного</a:t>
            </a:r>
            <a:r>
              <a:rPr lang="en-US" altLang="ru-RU" sz="1600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введения</a:t>
            </a:r>
            <a:r>
              <a:rPr lang="en-US" altLang="ru-RU" sz="1600">
                <a:solidFill>
                  <a:schemeClr val="tx1"/>
                </a:solidFill>
              </a:rPr>
              <a:t>.</a:t>
            </a:r>
            <a:endParaRPr lang="en-US" altLang="ru-RU" sz="1600">
              <a:solidFill>
                <a:schemeClr val="tx1"/>
              </a:solidFill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2527300" y="1266825"/>
            <a:ext cx="9326245" cy="51619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en-US" sz="1600"/>
              <a:t>Особенности</a:t>
            </a:r>
            <a:r>
              <a:rPr lang="en-US" altLang="ru-RU" sz="1600"/>
              <a:t> </a:t>
            </a:r>
            <a:r>
              <a:rPr lang="en-US" altLang="en-US" sz="1600"/>
              <a:t>технологии</a:t>
            </a:r>
            <a:endParaRPr lang="en-US" altLang="en-US" sz="1600"/>
          </a:p>
          <a:p>
            <a:endParaRPr lang="en-US" altLang="ru-RU" sz="1600"/>
          </a:p>
          <a:p>
            <a:r>
              <a:rPr lang="en-US" altLang="en-US" sz="1600"/>
              <a:t>Растворы</a:t>
            </a:r>
            <a:r>
              <a:rPr lang="en-US" altLang="ru-RU" sz="1600"/>
              <a:t>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инъекций</a:t>
            </a:r>
            <a:r>
              <a:rPr lang="en-US" altLang="ru-RU" sz="1600"/>
              <a:t> </a:t>
            </a:r>
            <a:r>
              <a:rPr lang="en-US" altLang="en-US" sz="1600"/>
              <a:t>гомеопатические</a:t>
            </a:r>
            <a:r>
              <a:rPr lang="en-US" altLang="ru-RU" sz="1600"/>
              <a:t> </a:t>
            </a:r>
            <a:r>
              <a:rPr lang="en-US" altLang="en-US" sz="1600"/>
              <a:t>могут</a:t>
            </a:r>
            <a:r>
              <a:rPr lang="en-US" altLang="ru-RU" sz="1600"/>
              <a:t> </a:t>
            </a:r>
            <a:r>
              <a:rPr lang="en-US" altLang="en-US" sz="1600"/>
              <a:t>содержать</a:t>
            </a:r>
            <a:r>
              <a:rPr lang="en-US" altLang="ru-RU" sz="1600"/>
              <a:t> </a:t>
            </a:r>
            <a:r>
              <a:rPr lang="en-US" altLang="en-US" sz="1600"/>
              <a:t>один</a:t>
            </a:r>
            <a:r>
              <a:rPr lang="en-US" altLang="ru-RU" sz="1600"/>
              <a:t> </a:t>
            </a:r>
            <a:r>
              <a:rPr lang="en-US" altLang="en-US" sz="1600"/>
              <a:t>или</a:t>
            </a:r>
            <a:r>
              <a:rPr lang="en-US" altLang="ru-RU" sz="1600"/>
              <a:t> </a:t>
            </a:r>
            <a:r>
              <a:rPr lang="en-US" altLang="en-US" sz="1600"/>
              <a:t>несколько</a:t>
            </a:r>
            <a:r>
              <a:rPr lang="en-US" altLang="ru-RU" sz="1600"/>
              <a:t> </a:t>
            </a:r>
            <a:r>
              <a:rPr lang="en-US" altLang="en-US" sz="1600"/>
              <a:t>активных</a:t>
            </a:r>
            <a:r>
              <a:rPr lang="en-US" altLang="ru-RU" sz="1600"/>
              <a:t> </a:t>
            </a:r>
            <a:r>
              <a:rPr lang="en-US" altLang="en-US" sz="1600"/>
              <a:t>компонентов</a:t>
            </a:r>
            <a:r>
              <a:rPr lang="en-US" altLang="ru-RU" sz="1600"/>
              <a:t>. </a:t>
            </a:r>
            <a:r>
              <a:rPr lang="en-US" altLang="en-US" sz="1600"/>
              <a:t>Получение</a:t>
            </a:r>
            <a:r>
              <a:rPr lang="en-US" altLang="ru-RU" sz="1600"/>
              <a:t> </a:t>
            </a:r>
            <a:r>
              <a:rPr lang="en-US" altLang="en-US" sz="1600"/>
              <a:t>гомеопатических</a:t>
            </a:r>
            <a:r>
              <a:rPr lang="en-US" altLang="ru-RU" sz="1600"/>
              <a:t> </a:t>
            </a:r>
            <a:r>
              <a:rPr lang="en-US" altLang="en-US" sz="1600"/>
              <a:t>разведений</a:t>
            </a:r>
            <a:r>
              <a:rPr lang="en-US" altLang="ru-RU" sz="1600"/>
              <a:t>, </a:t>
            </a:r>
            <a:r>
              <a:rPr lang="en-US" altLang="en-US" sz="1600"/>
              <a:t>а</a:t>
            </a:r>
            <a:r>
              <a:rPr lang="en-US" altLang="ru-RU" sz="1600"/>
              <a:t> </a:t>
            </a:r>
            <a:r>
              <a:rPr lang="en-US" altLang="en-US" sz="1600"/>
              <a:t>также</a:t>
            </a:r>
            <a:r>
              <a:rPr lang="en-US" altLang="ru-RU" sz="1600"/>
              <a:t> </a:t>
            </a:r>
            <a:r>
              <a:rPr lang="en-US" altLang="en-US" sz="1600"/>
              <a:t>их</a:t>
            </a:r>
            <a:r>
              <a:rPr lang="en-US" altLang="ru-RU" sz="1600"/>
              <a:t> </a:t>
            </a:r>
            <a:r>
              <a:rPr lang="en-US" altLang="en-US" sz="1600"/>
              <a:t>смесей</a:t>
            </a:r>
            <a:r>
              <a:rPr lang="en-US" altLang="ru-RU" sz="1600"/>
              <a:t> </a:t>
            </a:r>
            <a:r>
              <a:rPr lang="en-US" altLang="en-US" sz="1600"/>
              <a:t>регламентировано</a:t>
            </a:r>
            <a:r>
              <a:rPr lang="en-US" altLang="ru-RU" sz="1600"/>
              <a:t> </a:t>
            </a:r>
            <a:r>
              <a:rPr lang="en-US" altLang="en-US" sz="1600"/>
              <a:t>требованиями</a:t>
            </a:r>
            <a:r>
              <a:rPr lang="en-US" altLang="ru-RU" sz="1600"/>
              <a:t> 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Растворы</a:t>
            </a:r>
            <a:r>
              <a:rPr lang="en-US" altLang="ru-RU" sz="1600"/>
              <a:t> </a:t>
            </a:r>
            <a:r>
              <a:rPr lang="en-US" altLang="en-US" sz="1600"/>
              <a:t>и</a:t>
            </a:r>
            <a:r>
              <a:rPr lang="en-US" altLang="ru-RU" sz="1600"/>
              <a:t> </a:t>
            </a:r>
            <a:r>
              <a:rPr lang="en-US" altLang="en-US" sz="1600"/>
              <a:t>жидкие</a:t>
            </a:r>
            <a:r>
              <a:rPr lang="en-US" altLang="ru-RU" sz="1600"/>
              <a:t> </a:t>
            </a:r>
            <a:r>
              <a:rPr lang="en-US" altLang="en-US" sz="1600"/>
              <a:t>разведения</a:t>
            </a:r>
            <a:r>
              <a:rPr lang="en-US" altLang="ru-RU" sz="1600"/>
              <a:t> </a:t>
            </a:r>
            <a:r>
              <a:rPr lang="en-US" altLang="en-US" sz="1600"/>
              <a:t>гомеопатические</a:t>
            </a:r>
            <a:r>
              <a:rPr lang="" altLang="en-US" sz="1600"/>
              <a:t>»</a:t>
            </a:r>
            <a:r>
              <a:rPr lang="en-US" altLang="ru-RU" sz="1600"/>
              <a:t>, 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Смеси</a:t>
            </a:r>
            <a:r>
              <a:rPr lang="en-US" altLang="ru-RU" sz="1600"/>
              <a:t> </a:t>
            </a:r>
            <a:r>
              <a:rPr lang="en-US" altLang="en-US" sz="1600"/>
              <a:t>гомеопатические</a:t>
            </a:r>
            <a:r>
              <a:rPr lang="" altLang="en-US" sz="1600"/>
              <a:t>»</a:t>
            </a:r>
            <a:r>
              <a:rPr lang="en-US" altLang="ru-RU" sz="1600"/>
              <a:t>, 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Настойки</a:t>
            </a:r>
            <a:r>
              <a:rPr lang="en-US" altLang="ru-RU" sz="1600"/>
              <a:t> </a:t>
            </a:r>
            <a:r>
              <a:rPr lang="en-US" altLang="en-US" sz="1600"/>
              <a:t>гомеопатические</a:t>
            </a:r>
            <a:r>
              <a:rPr lang="en-US" altLang="ru-RU" sz="1600"/>
              <a:t> </a:t>
            </a:r>
            <a:r>
              <a:rPr lang="en-US" altLang="en-US" sz="1600"/>
              <a:t>матричные</a:t>
            </a:r>
            <a:r>
              <a:rPr lang="" altLang="en-US" sz="1600"/>
              <a:t>»</a:t>
            </a:r>
            <a:r>
              <a:rPr lang="en-US" altLang="ru-RU" sz="1600"/>
              <a:t>, 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Настои</a:t>
            </a:r>
            <a:r>
              <a:rPr lang="en-US" altLang="ru-RU" sz="1600"/>
              <a:t> </a:t>
            </a:r>
            <a:r>
              <a:rPr lang="en-US" altLang="en-US" sz="1600"/>
              <a:t>и</a:t>
            </a:r>
            <a:r>
              <a:rPr lang="en-US" altLang="ru-RU" sz="1600"/>
              <a:t> </a:t>
            </a:r>
            <a:r>
              <a:rPr lang="en-US" altLang="en-US" sz="1600"/>
              <a:t>отвары</a:t>
            </a:r>
            <a:r>
              <a:rPr lang="en-US" altLang="ru-RU" sz="1600"/>
              <a:t> </a:t>
            </a:r>
            <a:r>
              <a:rPr lang="en-US" altLang="en-US" sz="1600"/>
              <a:t>гомеопатические</a:t>
            </a:r>
            <a:r>
              <a:rPr lang="" altLang="en-US" sz="1600"/>
              <a:t>»</a:t>
            </a:r>
            <a:r>
              <a:rPr lang="en-US" altLang="ru-RU" sz="1600"/>
              <a:t>.</a:t>
            </a:r>
            <a:endParaRPr lang="en-US" altLang="ru-RU" sz="1600"/>
          </a:p>
          <a:p>
            <a:r>
              <a:rPr lang="en-US" altLang="en-US" sz="1600"/>
              <a:t>Растворы</a:t>
            </a:r>
            <a:r>
              <a:rPr lang="en-US" altLang="ru-RU" sz="1600"/>
              <a:t>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инъекций</a:t>
            </a:r>
            <a:r>
              <a:rPr lang="en-US" altLang="ru-RU" sz="1600"/>
              <a:t> </a:t>
            </a:r>
            <a:r>
              <a:rPr lang="en-US" altLang="en-US" sz="1600"/>
              <a:t>гомеопатические</a:t>
            </a:r>
            <a:r>
              <a:rPr lang="en-US" altLang="ru-RU" sz="1600"/>
              <a:t> </a:t>
            </a:r>
            <a:r>
              <a:rPr lang="en-US" altLang="en-US" sz="1600"/>
              <a:t>должны</a:t>
            </a:r>
            <a:r>
              <a:rPr lang="en-US" altLang="ru-RU" sz="1600"/>
              <a:t> </a:t>
            </a:r>
            <a:r>
              <a:rPr lang="en-US" altLang="en-US" sz="1600"/>
              <a:t>соответствовать</a:t>
            </a:r>
            <a:r>
              <a:rPr lang="en-US" altLang="ru-RU" sz="1600"/>
              <a:t> </a:t>
            </a:r>
            <a:r>
              <a:rPr lang="en-US" altLang="en-US" sz="1600"/>
              <a:t>требованиям</a:t>
            </a:r>
            <a:r>
              <a:rPr lang="en-US" altLang="ru-RU" sz="1600"/>
              <a:t> 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Стерильность</a:t>
            </a:r>
            <a:r>
              <a:rPr lang="" altLang="en-US" sz="1600"/>
              <a:t>»</a:t>
            </a:r>
            <a:r>
              <a:rPr lang="en-US" altLang="ru-RU" sz="1600"/>
              <a:t>, 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Видимые</a:t>
            </a:r>
            <a:r>
              <a:rPr lang="en-US" altLang="ru-RU" sz="1600"/>
              <a:t> </a:t>
            </a:r>
            <a:r>
              <a:rPr lang="en-US" altLang="en-US" sz="1600"/>
              <a:t>механические</a:t>
            </a:r>
            <a:r>
              <a:rPr lang="en-US" altLang="ru-RU" sz="1600"/>
              <a:t> </a:t>
            </a:r>
            <a:r>
              <a:rPr lang="en-US" altLang="en-US" sz="1600"/>
              <a:t>включения</a:t>
            </a:r>
            <a:r>
              <a:rPr lang="en-US" altLang="ru-RU" sz="1600"/>
              <a:t> </a:t>
            </a:r>
            <a:r>
              <a:rPr lang="en-US" altLang="en-US" sz="1600"/>
              <a:t>в</a:t>
            </a:r>
            <a:r>
              <a:rPr lang="en-US" altLang="ru-RU" sz="1600"/>
              <a:t> </a:t>
            </a:r>
            <a:r>
              <a:rPr lang="en-US" altLang="en-US" sz="1600"/>
              <a:t>лекарственных</a:t>
            </a:r>
            <a:r>
              <a:rPr lang="en-US" altLang="ru-RU" sz="1600"/>
              <a:t> </a:t>
            </a:r>
            <a:r>
              <a:rPr lang="en-US" altLang="en-US" sz="1600"/>
              <a:t>препаратах</a:t>
            </a:r>
            <a:r>
              <a:rPr lang="en-US" altLang="ru-RU" sz="1600"/>
              <a:t>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парентерального</a:t>
            </a:r>
            <a:r>
              <a:rPr lang="en-US" altLang="ru-RU" sz="1600"/>
              <a:t> </a:t>
            </a:r>
            <a:r>
              <a:rPr lang="en-US" altLang="en-US" sz="1600"/>
              <a:t>применения</a:t>
            </a:r>
            <a:r>
              <a:rPr lang="en-US" altLang="ru-RU" sz="1600"/>
              <a:t> </a:t>
            </a:r>
            <a:r>
              <a:rPr lang="en-US" altLang="en-US" sz="1600"/>
              <a:t>и</a:t>
            </a:r>
            <a:r>
              <a:rPr lang="en-US" altLang="ru-RU" sz="1600"/>
              <a:t> </a:t>
            </a:r>
            <a:r>
              <a:rPr lang="en-US" altLang="en-US" sz="1600"/>
              <a:t>глазных</a:t>
            </a:r>
            <a:r>
              <a:rPr lang="en-US" altLang="ru-RU" sz="1600"/>
              <a:t> </a:t>
            </a:r>
            <a:r>
              <a:rPr lang="en-US" altLang="en-US" sz="1600"/>
              <a:t>лекарственных</a:t>
            </a:r>
            <a:r>
              <a:rPr lang="en-US" altLang="ru-RU" sz="1600"/>
              <a:t> </a:t>
            </a:r>
            <a:r>
              <a:rPr lang="en-US" altLang="en-US" sz="1600"/>
              <a:t>формах</a:t>
            </a:r>
            <a:r>
              <a:rPr lang="" altLang="en-US" sz="1600"/>
              <a:t>»</a:t>
            </a:r>
            <a:r>
              <a:rPr lang="en-US" altLang="ru-RU" sz="1600"/>
              <a:t> </a:t>
            </a:r>
            <a:r>
              <a:rPr lang="en-US" altLang="en-US" sz="1600"/>
              <a:t>и</a:t>
            </a:r>
            <a:r>
              <a:rPr lang="en-US" altLang="ru-RU" sz="1600"/>
              <a:t> 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Невидимые</a:t>
            </a:r>
            <a:r>
              <a:rPr lang="en-US" altLang="ru-RU" sz="1600"/>
              <a:t> </a:t>
            </a:r>
            <a:r>
              <a:rPr lang="en-US" altLang="en-US" sz="1600"/>
              <a:t>механические</a:t>
            </a:r>
            <a:r>
              <a:rPr lang="en-US" altLang="ru-RU" sz="1600"/>
              <a:t> </a:t>
            </a:r>
            <a:r>
              <a:rPr lang="en-US" altLang="en-US" sz="1600"/>
              <a:t>включения</a:t>
            </a:r>
            <a:r>
              <a:rPr lang="en-US" altLang="ru-RU" sz="1600"/>
              <a:t> </a:t>
            </a:r>
            <a:r>
              <a:rPr lang="en-US" altLang="en-US" sz="1600"/>
              <a:t>в</a:t>
            </a:r>
            <a:r>
              <a:rPr lang="en-US" altLang="ru-RU" sz="1600"/>
              <a:t> </a:t>
            </a:r>
            <a:r>
              <a:rPr lang="en-US" altLang="en-US" sz="1600"/>
              <a:t>лекарственных</a:t>
            </a:r>
            <a:r>
              <a:rPr lang="en-US" altLang="ru-RU" sz="1600"/>
              <a:t> </a:t>
            </a:r>
            <a:r>
              <a:rPr lang="en-US" altLang="en-US" sz="1600"/>
              <a:t>формах</a:t>
            </a:r>
            <a:r>
              <a:rPr lang="en-US" altLang="ru-RU" sz="1600"/>
              <a:t>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парентерального</a:t>
            </a:r>
            <a:r>
              <a:rPr lang="en-US" altLang="ru-RU" sz="1600"/>
              <a:t> </a:t>
            </a:r>
            <a:r>
              <a:rPr lang="en-US" altLang="en-US" sz="1600"/>
              <a:t>применения</a:t>
            </a:r>
            <a:r>
              <a:rPr lang="" altLang="en-US" sz="1600"/>
              <a:t>»</a:t>
            </a:r>
            <a:r>
              <a:rPr lang="en-US" altLang="ru-RU" sz="1600"/>
              <a:t>.</a:t>
            </a:r>
            <a:endParaRPr lang="en-US" altLang="ru-RU" sz="1600"/>
          </a:p>
          <a:p>
            <a:r>
              <a:rPr lang="en-US" altLang="en-US" sz="1600"/>
              <a:t>Растворители</a:t>
            </a:r>
            <a:r>
              <a:rPr lang="en-US" altLang="ru-RU" sz="1600"/>
              <a:t>. </a:t>
            </a:r>
            <a:r>
              <a:rPr lang="en-US" altLang="en-US" sz="1600"/>
              <a:t>В</a:t>
            </a:r>
            <a:r>
              <a:rPr lang="en-US" altLang="ru-RU" sz="1600"/>
              <a:t> </a:t>
            </a:r>
            <a:r>
              <a:rPr lang="en-US" altLang="en-US" sz="1600"/>
              <a:t>качестве</a:t>
            </a:r>
            <a:r>
              <a:rPr lang="en-US" altLang="ru-RU" sz="1600"/>
              <a:t> </a:t>
            </a:r>
            <a:r>
              <a:rPr lang="en-US" altLang="en-US" sz="1600"/>
              <a:t>растворителя</a:t>
            </a:r>
            <a:r>
              <a:rPr lang="en-US" altLang="ru-RU" sz="1600"/>
              <a:t> </a:t>
            </a:r>
            <a:r>
              <a:rPr lang="en-US" altLang="en-US" sz="1600"/>
              <a:t>используют</a:t>
            </a:r>
            <a:r>
              <a:rPr lang="en-US" altLang="ru-RU" sz="1600"/>
              <a:t>, </a:t>
            </a:r>
            <a:r>
              <a:rPr lang="en-US" altLang="en-US" sz="1600"/>
              <a:t>как</a:t>
            </a:r>
            <a:r>
              <a:rPr lang="en-US" altLang="ru-RU" sz="1600"/>
              <a:t> </a:t>
            </a:r>
            <a:r>
              <a:rPr lang="en-US" altLang="en-US" sz="1600"/>
              <a:t>правило</a:t>
            </a:r>
            <a:r>
              <a:rPr lang="en-US" altLang="ru-RU" sz="1600"/>
              <a:t>, </a:t>
            </a:r>
            <a:r>
              <a:rPr lang="en-US" altLang="en-US" sz="1600"/>
              <a:t>воду</a:t>
            </a:r>
            <a:r>
              <a:rPr lang="en-US" altLang="ru-RU" sz="1600"/>
              <a:t>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инъекций</a:t>
            </a:r>
            <a:r>
              <a:rPr lang="en-US" altLang="ru-RU" sz="1600"/>
              <a:t>.</a:t>
            </a:r>
            <a:endParaRPr lang="en-US" altLang="ru-RU" sz="1600"/>
          </a:p>
          <a:p>
            <a:r>
              <a:rPr lang="en-US" altLang="en-US" sz="1600"/>
              <a:t>При</a:t>
            </a:r>
            <a:r>
              <a:rPr lang="en-US" altLang="ru-RU" sz="1600"/>
              <a:t> </a:t>
            </a:r>
            <a:r>
              <a:rPr lang="en-US" altLang="en-US" sz="1600"/>
              <a:t>получении</a:t>
            </a:r>
            <a:r>
              <a:rPr lang="en-US" altLang="ru-RU" sz="1600"/>
              <a:t> </a:t>
            </a:r>
            <a:r>
              <a:rPr lang="en-US" altLang="en-US" sz="1600"/>
              <a:t>растворов</a:t>
            </a:r>
            <a:r>
              <a:rPr lang="en-US" altLang="ru-RU" sz="1600"/>
              <a:t> </a:t>
            </a:r>
            <a:r>
              <a:rPr lang="en-US" altLang="en-US" sz="1600"/>
              <a:t>инъекционных</a:t>
            </a:r>
            <a:r>
              <a:rPr lang="en-US" altLang="ru-RU" sz="1600"/>
              <a:t> </a:t>
            </a:r>
            <a:r>
              <a:rPr lang="en-US" altLang="en-US" sz="1600"/>
              <a:t>гомеопатических</a:t>
            </a:r>
            <a:r>
              <a:rPr lang="en-US" altLang="ru-RU" sz="1600"/>
              <a:t> </a:t>
            </a:r>
            <a:r>
              <a:rPr lang="en-US" altLang="en-US" sz="1600"/>
              <a:t>из</a:t>
            </a:r>
            <a:r>
              <a:rPr lang="en-US" altLang="ru-RU" sz="1600"/>
              <a:t> </a:t>
            </a:r>
            <a:r>
              <a:rPr lang="en-US" altLang="en-US" sz="1600"/>
              <a:t>разведений</a:t>
            </a:r>
            <a:r>
              <a:rPr lang="en-US" altLang="ru-RU" sz="1600"/>
              <a:t>, </a:t>
            </a:r>
            <a:r>
              <a:rPr lang="en-US" altLang="en-US" sz="1600"/>
              <a:t>содержащих</a:t>
            </a:r>
            <a:r>
              <a:rPr lang="en-US" altLang="ru-RU" sz="1600"/>
              <a:t> </a:t>
            </a:r>
            <a:r>
              <a:rPr lang="en-US" altLang="en-US" sz="1600"/>
              <a:t>спирт</a:t>
            </a:r>
            <a:r>
              <a:rPr lang="en-US" altLang="ru-RU" sz="1600"/>
              <a:t> </a:t>
            </a:r>
            <a:r>
              <a:rPr lang="en-US" altLang="en-US" sz="1600"/>
              <a:t>этиловый</a:t>
            </a:r>
            <a:r>
              <a:rPr lang="en-US" altLang="ru-RU" sz="1600"/>
              <a:t> (</a:t>
            </a:r>
            <a:r>
              <a:rPr lang="en-US" altLang="en-US" sz="1600"/>
              <a:t>далее</a:t>
            </a:r>
            <a:r>
              <a:rPr lang="en-US" altLang="ru-RU" sz="1600"/>
              <a:t> </a:t>
            </a:r>
            <a:r>
              <a:rPr lang="en-US" altLang="en-US" sz="1600"/>
              <a:t>спирт</a:t>
            </a:r>
            <a:r>
              <a:rPr lang="en-US" altLang="ru-RU" sz="1600"/>
              <a:t>), </a:t>
            </a:r>
            <a:r>
              <a:rPr lang="en-US" altLang="en-US" sz="1600"/>
              <a:t>на</a:t>
            </a:r>
            <a:r>
              <a:rPr lang="en-US" altLang="ru-RU" sz="1600"/>
              <a:t> </a:t>
            </a:r>
            <a:r>
              <a:rPr lang="en-US" altLang="en-US" sz="1600"/>
              <a:t>двух</a:t>
            </a:r>
            <a:r>
              <a:rPr lang="en-US" altLang="ru-RU" sz="1600"/>
              <a:t> </a:t>
            </a:r>
            <a:r>
              <a:rPr lang="en-US" altLang="en-US" sz="1600"/>
              <a:t>последних</a:t>
            </a:r>
            <a:r>
              <a:rPr lang="en-US" altLang="ru-RU" sz="1600"/>
              <a:t> </a:t>
            </a:r>
            <a:r>
              <a:rPr lang="en-US" altLang="en-US" sz="1600"/>
              <a:t>этапах</a:t>
            </a:r>
            <a:r>
              <a:rPr lang="en-US" altLang="ru-RU" sz="1600"/>
              <a:t> (</a:t>
            </a:r>
            <a:r>
              <a:rPr lang="en-US" altLang="en-US" sz="1600"/>
              <a:t>при</a:t>
            </a:r>
            <a:r>
              <a:rPr lang="en-US" altLang="ru-RU" sz="1600"/>
              <a:t> </a:t>
            </a:r>
            <a:r>
              <a:rPr lang="en-US" altLang="en-US" sz="1600"/>
              <a:t>потенцировании</a:t>
            </a:r>
            <a:r>
              <a:rPr lang="en-US" altLang="ru-RU" sz="1600"/>
              <a:t> </a:t>
            </a:r>
            <a:r>
              <a:rPr lang="en-US" altLang="en-US" sz="1600"/>
              <a:t>по</a:t>
            </a:r>
            <a:r>
              <a:rPr lang="en-US" altLang="ru-RU" sz="1600"/>
              <a:t> </a:t>
            </a:r>
            <a:r>
              <a:rPr lang="en-US" altLang="en-US" sz="1600"/>
              <a:t>десятичной</a:t>
            </a:r>
            <a:r>
              <a:rPr lang="en-US" altLang="ru-RU" sz="1600"/>
              <a:t> </a:t>
            </a:r>
            <a:r>
              <a:rPr lang="en-US" altLang="en-US" sz="1600"/>
              <a:t>шкале</a:t>
            </a:r>
            <a:r>
              <a:rPr lang="en-US" altLang="ru-RU" sz="1600"/>
              <a:t>) </a:t>
            </a:r>
            <a:r>
              <a:rPr lang="en-US" altLang="en-US" sz="1600"/>
              <a:t>или</a:t>
            </a:r>
            <a:r>
              <a:rPr lang="en-US" altLang="ru-RU" sz="1600"/>
              <a:t> </a:t>
            </a:r>
            <a:r>
              <a:rPr lang="en-US" altLang="en-US" sz="1600"/>
              <a:t>на</a:t>
            </a:r>
            <a:r>
              <a:rPr lang="en-US" altLang="ru-RU" sz="1600"/>
              <a:t> </a:t>
            </a:r>
            <a:r>
              <a:rPr lang="en-US" altLang="en-US" sz="1600"/>
              <a:t>последнем</a:t>
            </a:r>
            <a:r>
              <a:rPr lang="en-US" altLang="ru-RU" sz="1600"/>
              <a:t> </a:t>
            </a:r>
            <a:r>
              <a:rPr lang="en-US" altLang="en-US" sz="1600"/>
              <a:t>этапе</a:t>
            </a:r>
            <a:r>
              <a:rPr lang="en-US" altLang="ru-RU" sz="1600"/>
              <a:t> (</a:t>
            </a:r>
            <a:r>
              <a:rPr lang="en-US" altLang="en-US" sz="1600"/>
              <a:t>при</a:t>
            </a:r>
            <a:r>
              <a:rPr lang="en-US" altLang="ru-RU" sz="1600"/>
              <a:t> </a:t>
            </a:r>
            <a:r>
              <a:rPr lang="en-US" altLang="en-US" sz="1600"/>
              <a:t>потенцировании</a:t>
            </a:r>
            <a:r>
              <a:rPr lang="en-US" altLang="ru-RU" sz="1600"/>
              <a:t> </a:t>
            </a:r>
            <a:r>
              <a:rPr lang="en-US" altLang="en-US" sz="1600"/>
              <a:t>по</a:t>
            </a:r>
            <a:r>
              <a:rPr lang="en-US" altLang="ru-RU" sz="1600"/>
              <a:t> </a:t>
            </a:r>
            <a:r>
              <a:rPr lang="en-US" altLang="en-US" sz="1600"/>
              <a:t>сотенной</a:t>
            </a:r>
            <a:r>
              <a:rPr lang="en-US" altLang="ru-RU" sz="1600"/>
              <a:t> </a:t>
            </a:r>
            <a:r>
              <a:rPr lang="en-US" altLang="en-US" sz="1600"/>
              <a:t>шкале</a:t>
            </a:r>
            <a:r>
              <a:rPr lang="en-US" altLang="ru-RU" sz="1600"/>
              <a:t>) </a:t>
            </a:r>
            <a:r>
              <a:rPr lang="en-US" altLang="en-US" sz="1600"/>
              <a:t>используют</a:t>
            </a:r>
            <a:r>
              <a:rPr lang="en-US" altLang="ru-RU" sz="1600"/>
              <a:t> </a:t>
            </a:r>
            <a:r>
              <a:rPr lang="en-US" altLang="en-US" sz="1600"/>
              <a:t>растворители</a:t>
            </a:r>
            <a:r>
              <a:rPr lang="en-US" altLang="ru-RU" sz="1600"/>
              <a:t>, </a:t>
            </a:r>
            <a:r>
              <a:rPr lang="en-US" altLang="en-US" sz="1600"/>
              <a:t>не</a:t>
            </a:r>
            <a:r>
              <a:rPr lang="en-US" altLang="ru-RU" sz="1600"/>
              <a:t> </a:t>
            </a:r>
            <a:r>
              <a:rPr lang="en-US" altLang="en-US" sz="1600"/>
              <a:t>содержащие</a:t>
            </a:r>
            <a:r>
              <a:rPr lang="en-US" altLang="ru-RU" sz="1600"/>
              <a:t> </a:t>
            </a:r>
            <a:r>
              <a:rPr lang="en-US" altLang="en-US" sz="1600"/>
              <a:t>спирт</a:t>
            </a:r>
            <a:r>
              <a:rPr lang="en-US" altLang="ru-RU" sz="1600"/>
              <a:t>. </a:t>
            </a:r>
            <a:r>
              <a:rPr lang="en-US" altLang="en-US" sz="1600"/>
              <a:t>Потенцирование</a:t>
            </a:r>
            <a:r>
              <a:rPr lang="en-US" altLang="ru-RU" sz="1600"/>
              <a:t> </a:t>
            </a:r>
            <a:r>
              <a:rPr lang="en-US" altLang="en-US" sz="1600"/>
              <a:t>или</a:t>
            </a:r>
            <a:r>
              <a:rPr lang="en-US" altLang="ru-RU" sz="1600"/>
              <a:t> </a:t>
            </a:r>
            <a:r>
              <a:rPr lang="en-US" altLang="en-US" sz="1600"/>
              <a:t>смешивание</a:t>
            </a:r>
            <a:r>
              <a:rPr lang="en-US" altLang="ru-RU" sz="1600"/>
              <a:t> </a:t>
            </a:r>
            <a:r>
              <a:rPr lang="en-US" altLang="en-US" sz="1600"/>
              <a:t>на</a:t>
            </a:r>
            <a:r>
              <a:rPr lang="en-US" altLang="ru-RU" sz="1600"/>
              <a:t> </a:t>
            </a:r>
            <a:r>
              <a:rPr lang="en-US" altLang="en-US" sz="1600"/>
              <a:t>этой</a:t>
            </a:r>
            <a:r>
              <a:rPr lang="en-US" altLang="ru-RU" sz="1600"/>
              <a:t> </a:t>
            </a:r>
            <a:r>
              <a:rPr lang="en-US" altLang="en-US" sz="1600"/>
              <a:t>стадии</a:t>
            </a:r>
            <a:r>
              <a:rPr lang="en-US" altLang="ru-RU" sz="1600"/>
              <a:t> </a:t>
            </a:r>
            <a:r>
              <a:rPr lang="en-US" altLang="en-US" sz="1600"/>
              <a:t>проводят</a:t>
            </a:r>
            <a:r>
              <a:rPr lang="en-US" altLang="ru-RU" sz="1600"/>
              <a:t> </a:t>
            </a:r>
            <a:r>
              <a:rPr lang="en-US" altLang="en-US" sz="1600"/>
              <a:t>с</a:t>
            </a:r>
            <a:r>
              <a:rPr lang="en-US" altLang="ru-RU" sz="1600"/>
              <a:t> </a:t>
            </a:r>
            <a:r>
              <a:rPr lang="en-US" altLang="en-US" sz="1600"/>
              <a:t>водой</a:t>
            </a:r>
            <a:r>
              <a:rPr lang="en-US" altLang="ru-RU" sz="1600"/>
              <a:t>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инъекций</a:t>
            </a:r>
            <a:r>
              <a:rPr lang="en-US" altLang="ru-RU" sz="1600"/>
              <a:t> </a:t>
            </a:r>
            <a:r>
              <a:rPr lang="en-US" altLang="en-US" sz="1600"/>
              <a:t>или</a:t>
            </a:r>
            <a:r>
              <a:rPr lang="en-US" altLang="ru-RU" sz="1600"/>
              <a:t> </a:t>
            </a:r>
            <a:r>
              <a:rPr lang="en-US" altLang="en-US" sz="1600"/>
              <a:t>изотонирующим</a:t>
            </a:r>
            <a:r>
              <a:rPr lang="en-US" altLang="ru-RU" sz="1600"/>
              <a:t> </a:t>
            </a:r>
            <a:r>
              <a:rPr lang="en-US" altLang="en-US" sz="1600"/>
              <a:t>раствором</a:t>
            </a:r>
            <a:r>
              <a:rPr lang="en-US" altLang="ru-RU" sz="1600"/>
              <a:t>, </a:t>
            </a:r>
            <a:r>
              <a:rPr lang="en-US" altLang="en-US" sz="1600"/>
              <a:t>приготовленным</a:t>
            </a:r>
            <a:r>
              <a:rPr lang="en-US" altLang="ru-RU" sz="1600"/>
              <a:t> </a:t>
            </a:r>
            <a:r>
              <a:rPr lang="en-US" altLang="en-US" sz="1600"/>
              <a:t>на</a:t>
            </a:r>
            <a:r>
              <a:rPr lang="en-US" altLang="ru-RU" sz="1600"/>
              <a:t> </a:t>
            </a:r>
            <a:r>
              <a:rPr lang="en-US" altLang="en-US" sz="1600"/>
              <a:t>воде</a:t>
            </a:r>
            <a:r>
              <a:rPr lang="en-US" altLang="ru-RU" sz="1600"/>
              <a:t>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инъекций</a:t>
            </a:r>
            <a:r>
              <a:rPr lang="en-US" altLang="ru-RU" sz="1600"/>
              <a:t>.</a:t>
            </a:r>
            <a:endParaRPr lang="en-US" altLang="ru-RU" sz="1600"/>
          </a:p>
          <a:p>
            <a:r>
              <a:rPr lang="en-US" altLang="en-US" sz="1600"/>
              <a:t>Вспомогательные</a:t>
            </a:r>
            <a:r>
              <a:rPr lang="en-US" altLang="ru-RU" sz="1600"/>
              <a:t> </a:t>
            </a:r>
            <a:r>
              <a:rPr lang="en-US" altLang="en-US" sz="1600"/>
              <a:t>вещества</a:t>
            </a:r>
            <a:r>
              <a:rPr lang="en-US" altLang="ru-RU" sz="1600"/>
              <a:t>. </a:t>
            </a:r>
            <a:r>
              <a:rPr lang="en-US" altLang="en-US" sz="1600"/>
              <a:t>Для</a:t>
            </a:r>
            <a:r>
              <a:rPr lang="en-US" altLang="ru-RU" sz="1600"/>
              <a:t> </a:t>
            </a:r>
            <a:r>
              <a:rPr lang="en-US" altLang="en-US" sz="1600"/>
              <a:t>изотонирования</a:t>
            </a:r>
            <a:r>
              <a:rPr lang="en-US" altLang="ru-RU" sz="1600"/>
              <a:t>, </a:t>
            </a:r>
            <a:r>
              <a:rPr lang="en-US" altLang="en-US" sz="1600"/>
              <a:t>как</a:t>
            </a:r>
            <a:r>
              <a:rPr lang="en-US" altLang="ru-RU" sz="1600"/>
              <a:t> </a:t>
            </a:r>
            <a:r>
              <a:rPr lang="en-US" altLang="en-US" sz="1600"/>
              <a:t>правило</a:t>
            </a:r>
            <a:r>
              <a:rPr lang="en-US" altLang="ru-RU" sz="1600"/>
              <a:t>, </a:t>
            </a:r>
            <a:r>
              <a:rPr lang="en-US" altLang="en-US" sz="1600"/>
              <a:t>применяют</a:t>
            </a:r>
            <a:r>
              <a:rPr lang="en-US" altLang="ru-RU" sz="1600"/>
              <a:t> </a:t>
            </a:r>
            <a:r>
              <a:rPr lang="en-US" altLang="en-US" sz="1600"/>
              <a:t>натрия</a:t>
            </a:r>
            <a:r>
              <a:rPr lang="en-US" altLang="ru-RU" sz="1600"/>
              <a:t> </a:t>
            </a:r>
            <a:r>
              <a:rPr lang="en-US" altLang="en-US" sz="1600"/>
              <a:t>хлорид</a:t>
            </a:r>
            <a:r>
              <a:rPr lang="en-US" altLang="ru-RU" sz="1600"/>
              <a:t>. </a:t>
            </a:r>
            <a:r>
              <a:rPr lang="en-US" altLang="en-US" sz="1600"/>
              <a:t>Использование</a:t>
            </a:r>
            <a:r>
              <a:rPr lang="en-US" altLang="ru-RU" sz="1600"/>
              <a:t> </a:t>
            </a:r>
            <a:r>
              <a:rPr lang="en-US" altLang="en-US" sz="1600"/>
              <a:t>других</a:t>
            </a:r>
            <a:r>
              <a:rPr lang="en-US" altLang="ru-RU" sz="1600"/>
              <a:t> </a:t>
            </a:r>
            <a:r>
              <a:rPr lang="en-US" altLang="en-US" sz="1600"/>
              <a:t>вспомогательных</a:t>
            </a:r>
            <a:r>
              <a:rPr lang="en-US" altLang="ru-RU" sz="1600"/>
              <a:t> </a:t>
            </a:r>
            <a:r>
              <a:rPr lang="en-US" altLang="en-US" sz="1600"/>
              <a:t>веществ</a:t>
            </a:r>
            <a:r>
              <a:rPr lang="en-US" altLang="ru-RU" sz="1600"/>
              <a:t> (</a:t>
            </a:r>
            <a:r>
              <a:rPr lang="en-US" altLang="en-US" sz="1600"/>
              <a:t>консерванты</a:t>
            </a:r>
            <a:r>
              <a:rPr lang="en-US" altLang="ru-RU" sz="1600"/>
              <a:t>, </a:t>
            </a:r>
            <a:r>
              <a:rPr lang="en-US" altLang="en-US" sz="1600"/>
              <a:t>стабилизаторы</a:t>
            </a:r>
            <a:r>
              <a:rPr lang="en-US" altLang="ru-RU" sz="1600"/>
              <a:t> </a:t>
            </a:r>
            <a:r>
              <a:rPr lang="en-US" altLang="en-US" sz="1600"/>
              <a:t>и</a:t>
            </a:r>
            <a:r>
              <a:rPr lang="en-US" altLang="ru-RU" sz="1600"/>
              <a:t> </a:t>
            </a:r>
            <a:r>
              <a:rPr lang="en-US" altLang="en-US" sz="1600"/>
              <a:t>др</a:t>
            </a:r>
            <a:r>
              <a:rPr lang="en-US" altLang="ru-RU" sz="1600"/>
              <a:t>.) </a:t>
            </a:r>
            <a:r>
              <a:rPr lang="en-US" altLang="en-US" sz="1600"/>
              <a:t>не</a:t>
            </a:r>
            <a:r>
              <a:rPr lang="en-US" altLang="ru-RU" sz="1600"/>
              <a:t> </a:t>
            </a:r>
            <a:r>
              <a:rPr lang="en-US" altLang="en-US" sz="1600"/>
              <a:t>допускается</a:t>
            </a:r>
            <a:r>
              <a:rPr lang="en-US" altLang="ru-RU" sz="1600"/>
              <a:t> (</a:t>
            </a:r>
            <a:r>
              <a:rPr lang="en-US" altLang="en-US" sz="1600"/>
              <a:t>ОФС</a:t>
            </a:r>
            <a:r>
              <a:rPr lang="en-US" altLang="ru-RU" sz="1600"/>
              <a:t> </a:t>
            </a:r>
            <a:r>
              <a:rPr lang="" altLang="en-US" sz="1600"/>
              <a:t>«</a:t>
            </a:r>
            <a:r>
              <a:rPr lang="en-US" altLang="en-US" sz="1600"/>
              <a:t>Лекарственные</a:t>
            </a:r>
            <a:r>
              <a:rPr lang="en-US" altLang="ru-RU" sz="1600"/>
              <a:t> </a:t>
            </a:r>
            <a:r>
              <a:rPr lang="en-US" altLang="en-US" sz="1600"/>
              <a:t>формы</a:t>
            </a:r>
            <a:r>
              <a:rPr lang="en-US" altLang="ru-RU" sz="1600"/>
              <a:t> </a:t>
            </a:r>
            <a:r>
              <a:rPr lang="en-US" altLang="en-US" sz="1600"/>
              <a:t>гомеопатических</a:t>
            </a:r>
            <a:r>
              <a:rPr lang="en-US" altLang="ru-RU" sz="1600"/>
              <a:t> </a:t>
            </a:r>
            <a:r>
              <a:rPr lang="en-US" altLang="en-US" sz="1600"/>
              <a:t>лекарственных</a:t>
            </a:r>
            <a:r>
              <a:rPr lang="en-US" altLang="ru-RU" sz="1600"/>
              <a:t> </a:t>
            </a:r>
            <a:r>
              <a:rPr lang="en-US" altLang="en-US" sz="1600"/>
              <a:t>препаратов</a:t>
            </a:r>
            <a:r>
              <a:rPr lang="" altLang="en-US" sz="1600"/>
              <a:t>»</a:t>
            </a:r>
            <a:r>
              <a:rPr lang="en-US" altLang="ru-RU" sz="1600"/>
              <a:t>).</a:t>
            </a:r>
            <a:endParaRPr lang="ru-RU" altLang="en-US" sz="16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ym typeface="+mn-ea"/>
              </a:rPr>
              <a:t>РАСТВОРЫ ДЛЯ ИНЪЕКЦИЙ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3"/>
          </p:nvPr>
        </p:nvSpPr>
        <p:spPr>
          <a:xfrm>
            <a:off x="2592070" y="289560"/>
            <a:ext cx="9321800" cy="6277610"/>
          </a:xfrm>
        </p:spPr>
        <p:txBody>
          <a:bodyPr>
            <a:normAutofit lnSpcReduction="20000"/>
          </a:bodyPr>
          <a:p>
            <a:r>
              <a:rPr lang="en-US" altLang="en-US"/>
              <a:t>Упаковка</a:t>
            </a:r>
            <a:endParaRPr lang="en-US" altLang="en-US"/>
          </a:p>
          <a:p>
            <a:r>
              <a:rPr lang="en-US" altLang="en-US"/>
              <a:t>Упаковка</a:t>
            </a:r>
            <a:r>
              <a:rPr lang="en-US" altLang="ru-RU"/>
              <a:t> </a:t>
            </a:r>
            <a:r>
              <a:rPr lang="en-US" altLang="en-US"/>
              <a:t>должна</a:t>
            </a:r>
            <a:r>
              <a:rPr lang="en-US" altLang="ru-RU"/>
              <a:t> </a:t>
            </a:r>
            <a:r>
              <a:rPr lang="en-US" altLang="en-US"/>
              <a:t>обеспечивать</a:t>
            </a:r>
            <a:r>
              <a:rPr lang="en-US" altLang="ru-RU"/>
              <a:t> </a:t>
            </a:r>
            <a:r>
              <a:rPr lang="en-US" altLang="en-US"/>
              <a:t>стабильность</a:t>
            </a:r>
            <a:r>
              <a:rPr lang="en-US" altLang="ru-RU"/>
              <a:t> </a:t>
            </a:r>
            <a:r>
              <a:rPr lang="en-US" altLang="en-US"/>
              <a:t>растворов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инъекций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течение</a:t>
            </a:r>
            <a:r>
              <a:rPr lang="en-US" altLang="ru-RU"/>
              <a:t> </a:t>
            </a:r>
            <a:r>
              <a:rPr lang="en-US" altLang="en-US"/>
              <a:t>установленного</a:t>
            </a:r>
            <a:r>
              <a:rPr lang="en-US" altLang="ru-RU"/>
              <a:t> </a:t>
            </a:r>
            <a:r>
              <a:rPr lang="en-US" altLang="en-US"/>
              <a:t>срока</a:t>
            </a:r>
            <a:r>
              <a:rPr lang="en-US" altLang="ru-RU"/>
              <a:t> </a:t>
            </a:r>
            <a:r>
              <a:rPr lang="en-US" altLang="en-US"/>
              <a:t>годности</a:t>
            </a:r>
            <a:r>
              <a:rPr lang="en-US" altLang="ru-RU"/>
              <a:t> (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).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Маркировка</a:t>
            </a:r>
            <a:endParaRPr lang="en-US" altLang="en-US"/>
          </a:p>
          <a:p>
            <a:r>
              <a:rPr lang="en-US" altLang="en-US"/>
              <a:t>Требования</a:t>
            </a:r>
            <a:r>
              <a:rPr lang="en-US" altLang="ru-RU"/>
              <a:t>, </a:t>
            </a:r>
            <a:r>
              <a:rPr lang="en-US" altLang="en-US"/>
              <a:t>предъявляемые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маркировке</a:t>
            </a:r>
            <a:r>
              <a:rPr lang="en-US" altLang="ru-RU"/>
              <a:t>, </a:t>
            </a:r>
            <a:r>
              <a:rPr lang="en-US" altLang="en-US"/>
              <a:t>изложены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Лекарственные</a:t>
            </a:r>
            <a:r>
              <a:rPr lang="en-US" altLang="ru-RU"/>
              <a:t> </a:t>
            </a:r>
            <a:r>
              <a:rPr lang="en-US" altLang="en-US"/>
              <a:t>формы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препаратов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Хранение</a:t>
            </a:r>
            <a:endParaRPr lang="en-US" altLang="en-US"/>
          </a:p>
          <a:p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требованиями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Хранение</a:t>
            </a:r>
            <a:r>
              <a:rPr lang="en-US" altLang="ru-RU"/>
              <a:t> </a:t>
            </a:r>
            <a:r>
              <a:rPr lang="en-US" altLang="en-US"/>
              <a:t>лекарственных</a:t>
            </a:r>
            <a:r>
              <a:rPr lang="en-US" altLang="ru-RU"/>
              <a:t> </a:t>
            </a:r>
            <a:r>
              <a:rPr lang="en-US" altLang="en-US"/>
              <a:t>средств</a:t>
            </a:r>
            <a:r>
              <a:rPr lang="" altLang="en-US"/>
              <a:t>»</a:t>
            </a:r>
            <a:r>
              <a:rPr lang="en-US" altLang="ru-RU"/>
              <a:t>.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температуре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15 </a:t>
            </a:r>
            <a:r>
              <a:rPr lang="en-US" altLang="en-US"/>
              <a:t>до</a:t>
            </a:r>
            <a:r>
              <a:rPr lang="en-US" altLang="ru-RU"/>
              <a:t> 25 </a:t>
            </a:r>
            <a:r>
              <a:rPr lang="" altLang="en-US"/>
              <a:t>°</a:t>
            </a:r>
            <a:r>
              <a:rPr lang="en-US" altLang="en-US"/>
              <a:t>С</a:t>
            </a:r>
            <a:r>
              <a:rPr lang="en-US" altLang="ru-RU"/>
              <a:t>, </a:t>
            </a:r>
            <a:r>
              <a:rPr lang="en-US" altLang="en-US"/>
              <a:t>если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указано</a:t>
            </a:r>
            <a:r>
              <a:rPr lang="en-US" altLang="ru-RU"/>
              <a:t> </a:t>
            </a:r>
            <a:r>
              <a:rPr lang="en-US" altLang="en-US"/>
              <a:t>иначе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статье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sz="3600"/>
              <a:t>Гранулы</a:t>
            </a:r>
            <a:r>
              <a:rPr lang="en-US" altLang="ru-RU" sz="3600"/>
              <a:t> </a:t>
            </a:r>
            <a:r>
              <a:rPr lang="en-US" altLang="en-US" sz="3600"/>
              <a:t>гомеопатические</a:t>
            </a:r>
            <a:r>
              <a:rPr lang="en-US" altLang="ru-RU" sz="3600"/>
              <a:t> </a:t>
            </a:r>
            <a:r>
              <a:rPr lang="en-US" altLang="en-US" sz="3600"/>
              <a:t>получают</a:t>
            </a:r>
            <a:r>
              <a:rPr lang="en-US" altLang="ru-RU" sz="3600"/>
              <a:t>, </a:t>
            </a:r>
            <a:r>
              <a:rPr lang="en-US" altLang="en-US" sz="3600"/>
              <a:t>как</a:t>
            </a:r>
            <a:r>
              <a:rPr lang="en-US" altLang="ru-RU" sz="3600"/>
              <a:t> </a:t>
            </a:r>
            <a:r>
              <a:rPr lang="en-US" altLang="en-US" sz="3600"/>
              <a:t>правило</a:t>
            </a:r>
            <a:r>
              <a:rPr lang="en-US" altLang="ru-RU" sz="3600"/>
              <a:t>, </a:t>
            </a:r>
            <a:r>
              <a:rPr lang="en-US" altLang="en-US" sz="3600"/>
              <a:t>тремя</a:t>
            </a:r>
            <a:r>
              <a:rPr lang="en-US" altLang="ru-RU" sz="3600"/>
              <a:t> </a:t>
            </a:r>
            <a:r>
              <a:rPr lang="en-US" altLang="en-US" sz="3600"/>
              <a:t>способами</a:t>
            </a:r>
            <a:r>
              <a:rPr lang="en-US" altLang="ru-RU" sz="3600"/>
              <a:t>.</a:t>
            </a:r>
            <a:endParaRPr lang="en-US" altLang="ru-RU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830"/>
            <a:ext cx="9383395" cy="6276340"/>
          </a:xfrm>
        </p:spPr>
        <p:txBody>
          <a:bodyPr>
            <a:noAutofit/>
          </a:bodyPr>
          <a:p>
            <a:r>
              <a:rPr lang="en-US" altLang="en-US" sz="1400"/>
              <a:t>Способ</a:t>
            </a:r>
            <a:r>
              <a:rPr lang="en-US" altLang="ru-RU" sz="1400"/>
              <a:t> 1.</a:t>
            </a:r>
            <a:endParaRPr lang="en-US" altLang="ru-RU" sz="1400"/>
          </a:p>
          <a:p>
            <a:r>
              <a:rPr lang="en-US" altLang="en-US" sz="1400"/>
              <a:t>Насыщение</a:t>
            </a:r>
            <a:r>
              <a:rPr lang="en-US" altLang="ru-RU" sz="1400"/>
              <a:t> (</a:t>
            </a:r>
            <a:r>
              <a:rPr lang="en-US" altLang="en-US" sz="1400"/>
              <a:t>пропитывание</a:t>
            </a:r>
            <a:r>
              <a:rPr lang="en-US" altLang="ru-RU" sz="1400"/>
              <a:t>) </a:t>
            </a:r>
            <a:r>
              <a:rPr lang="en-US" altLang="en-US" sz="1400"/>
              <a:t>гранул</a:t>
            </a:r>
            <a:r>
              <a:rPr lang="en-US" altLang="ru-RU" sz="1400"/>
              <a:t> </a:t>
            </a:r>
            <a:r>
              <a:rPr lang="en-US" altLang="en-US" sz="1400"/>
              <a:t>сахарных</a:t>
            </a:r>
            <a:r>
              <a:rPr lang="en-US" altLang="ru-RU" sz="1400"/>
              <a:t> </a:t>
            </a:r>
            <a:r>
              <a:rPr lang="en-US" altLang="en-US" sz="1400"/>
              <a:t>жидким</a:t>
            </a:r>
            <a:r>
              <a:rPr lang="en-US" altLang="ru-RU" sz="1400"/>
              <a:t> </a:t>
            </a:r>
            <a:r>
              <a:rPr lang="en-US" altLang="en-US" sz="1400"/>
              <a:t>разведением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гомеопатическим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смесью</a:t>
            </a:r>
            <a:r>
              <a:rPr lang="en-US" altLang="ru-RU" sz="1400"/>
              <a:t> </a:t>
            </a:r>
            <a:r>
              <a:rPr lang="en-US" altLang="en-US" sz="1400"/>
              <a:t>гомеопатических</a:t>
            </a:r>
            <a:r>
              <a:rPr lang="en-US" altLang="ru-RU" sz="1400"/>
              <a:t> </a:t>
            </a:r>
            <a:r>
              <a:rPr lang="en-US" altLang="en-US" sz="1400"/>
              <a:t>разведений</a:t>
            </a:r>
            <a:r>
              <a:rPr lang="en-US" altLang="ru-RU" sz="1400"/>
              <a:t>.</a:t>
            </a:r>
            <a:endParaRPr lang="en-US" altLang="ru-RU" sz="1400"/>
          </a:p>
          <a:p>
            <a:r>
              <a:rPr lang="en-US" altLang="en-US" sz="1400"/>
              <a:t>Способ</a:t>
            </a:r>
            <a:r>
              <a:rPr lang="en-US" altLang="ru-RU" sz="1400"/>
              <a:t> </a:t>
            </a:r>
            <a:r>
              <a:rPr lang="en-US" altLang="en-US" sz="1400"/>
              <a:t>основан</a:t>
            </a:r>
            <a:r>
              <a:rPr lang="en-US" altLang="ru-RU" sz="1400"/>
              <a:t> </a:t>
            </a:r>
            <a:r>
              <a:rPr lang="en-US" altLang="en-US" sz="1400"/>
              <a:t>на</a:t>
            </a:r>
            <a:r>
              <a:rPr lang="en-US" altLang="ru-RU" sz="1400"/>
              <a:t> </a:t>
            </a:r>
            <a:r>
              <a:rPr lang="en-US" altLang="en-US" sz="1400"/>
              <a:t>абсорбции</a:t>
            </a:r>
            <a:r>
              <a:rPr lang="en-US" altLang="ru-RU" sz="1400"/>
              <a:t> </a:t>
            </a:r>
            <a:r>
              <a:rPr lang="en-US" altLang="en-US" sz="1400"/>
              <a:t>активного</a:t>
            </a:r>
            <a:r>
              <a:rPr lang="en-US" altLang="ru-RU" sz="1400"/>
              <a:t> </a:t>
            </a:r>
            <a:r>
              <a:rPr lang="en-US" altLang="en-US" sz="1400"/>
              <a:t>компонента</a:t>
            </a:r>
            <a:r>
              <a:rPr lang="en-US" altLang="ru-RU" sz="1400"/>
              <a:t> </a:t>
            </a:r>
            <a:r>
              <a:rPr lang="en-US" altLang="en-US" sz="1400"/>
              <a:t>гранулами</a:t>
            </a:r>
            <a:r>
              <a:rPr lang="en-US" altLang="ru-RU" sz="1400"/>
              <a:t> </a:t>
            </a:r>
            <a:r>
              <a:rPr lang="en-US" altLang="en-US" sz="1400"/>
              <a:t>сахарными</a:t>
            </a:r>
            <a:r>
              <a:rPr lang="en-US" altLang="ru-RU" sz="1400"/>
              <a:t>. </a:t>
            </a:r>
            <a:r>
              <a:rPr lang="en-US" altLang="en-US" sz="1400"/>
              <a:t>Гранулы</a:t>
            </a:r>
            <a:r>
              <a:rPr lang="en-US" altLang="ru-RU" sz="1400"/>
              <a:t> </a:t>
            </a:r>
            <a:r>
              <a:rPr lang="en-US" altLang="en-US" sz="1400"/>
              <a:t>сахарные</a:t>
            </a:r>
            <a:r>
              <a:rPr lang="en-US" altLang="ru-RU" sz="1400"/>
              <a:t> </a:t>
            </a:r>
            <a:r>
              <a:rPr lang="en-US" altLang="en-US" sz="1400"/>
              <a:t>насыщают</a:t>
            </a:r>
            <a:r>
              <a:rPr lang="en-US" altLang="ru-RU" sz="1400"/>
              <a:t> </a:t>
            </a:r>
            <a:r>
              <a:rPr lang="en-US" altLang="en-US" sz="1400"/>
              <a:t>соответствующими</a:t>
            </a:r>
            <a:r>
              <a:rPr lang="en-US" altLang="ru-RU" sz="1400"/>
              <a:t> </a:t>
            </a:r>
            <a:r>
              <a:rPr lang="en-US" altLang="en-US" sz="1400"/>
              <a:t>жидкими</a:t>
            </a:r>
            <a:r>
              <a:rPr lang="en-US" altLang="ru-RU" sz="1400"/>
              <a:t> </a:t>
            </a:r>
            <a:r>
              <a:rPr lang="en-US" altLang="en-US" sz="1400"/>
              <a:t>разведениями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гомеопатическими</a:t>
            </a:r>
            <a:r>
              <a:rPr lang="en-US" altLang="ru-RU" sz="1400"/>
              <a:t>, </a:t>
            </a:r>
            <a:r>
              <a:rPr lang="en-US" altLang="en-US" sz="1400"/>
              <a:t>приготовленными</a:t>
            </a:r>
            <a:r>
              <a:rPr lang="en-US" altLang="ru-RU" sz="1400"/>
              <a:t> </a:t>
            </a:r>
            <a:r>
              <a:rPr lang="en-US" altLang="en-US" sz="1400"/>
              <a:t>на</a:t>
            </a:r>
            <a:r>
              <a:rPr lang="en-US" altLang="ru-RU" sz="1400"/>
              <a:t> </a:t>
            </a:r>
            <a:r>
              <a:rPr lang="en-US" altLang="en-US" sz="1400"/>
              <a:t>спирте</a:t>
            </a:r>
            <a:r>
              <a:rPr lang="en-US" altLang="ru-RU" sz="1400"/>
              <a:t> 62 % (</a:t>
            </a:r>
            <a:r>
              <a:rPr lang="en-US" altLang="en-US" sz="1400"/>
              <a:t>м</a:t>
            </a:r>
            <a:r>
              <a:rPr lang="en-US" altLang="ru-RU" sz="1400"/>
              <a:t>/</a:t>
            </a:r>
            <a:r>
              <a:rPr lang="en-US" altLang="en-US" sz="1400"/>
              <a:t>м</a:t>
            </a:r>
            <a:r>
              <a:rPr lang="en-US" altLang="ru-RU" sz="1400"/>
              <a:t>) </a:t>
            </a:r>
            <a:r>
              <a:rPr lang="en-US" altLang="en-US" sz="1400"/>
              <a:t>или</a:t>
            </a:r>
            <a:r>
              <a:rPr lang="en-US" altLang="ru-RU" sz="1400"/>
              <a:t> 70 % (</a:t>
            </a:r>
            <a:r>
              <a:rPr lang="en-US" altLang="en-US" sz="1400"/>
              <a:t>о</a:t>
            </a:r>
            <a:r>
              <a:rPr lang="en-US" altLang="ru-RU" sz="1400"/>
              <a:t>/</a:t>
            </a:r>
            <a:r>
              <a:rPr lang="en-US" altLang="en-US" sz="1400"/>
              <a:t>о</a:t>
            </a:r>
            <a:r>
              <a:rPr lang="en-US" altLang="ru-RU" sz="1400"/>
              <a:t>). </a:t>
            </a:r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этом</a:t>
            </a:r>
            <a:r>
              <a:rPr lang="en-US" altLang="ru-RU" sz="1400"/>
              <a:t> </a:t>
            </a:r>
            <a:r>
              <a:rPr lang="en-US" altLang="en-US" sz="1400"/>
              <a:t>содержание</a:t>
            </a:r>
            <a:r>
              <a:rPr lang="en-US" altLang="ru-RU" sz="1400"/>
              <a:t> </a:t>
            </a:r>
            <a:r>
              <a:rPr lang="en-US" altLang="en-US" sz="1400"/>
              <a:t>спирта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разведении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гомеопатическом</a:t>
            </a:r>
            <a:r>
              <a:rPr lang="en-US" altLang="ru-RU" sz="1400"/>
              <a:t> </a:t>
            </a:r>
            <a:r>
              <a:rPr lang="en-US" altLang="en-US" sz="1400"/>
              <a:t>должно</a:t>
            </a:r>
            <a:r>
              <a:rPr lang="en-US" altLang="ru-RU" sz="1400"/>
              <a:t> </a:t>
            </a:r>
            <a:r>
              <a:rPr lang="en-US" altLang="en-US" sz="1400"/>
              <a:t>быть</a:t>
            </a:r>
            <a:r>
              <a:rPr lang="en-US" altLang="ru-RU" sz="1400"/>
              <a:t> </a:t>
            </a:r>
            <a:r>
              <a:rPr lang="en-US" altLang="en-US" sz="1400"/>
              <a:t>не</a:t>
            </a:r>
            <a:r>
              <a:rPr lang="en-US" altLang="ru-RU" sz="1400"/>
              <a:t> </a:t>
            </a:r>
            <a:r>
              <a:rPr lang="en-US" altLang="en-US" sz="1400"/>
              <a:t>менее</a:t>
            </a:r>
            <a:r>
              <a:rPr lang="en-US" altLang="ru-RU" sz="1400"/>
              <a:t> 60 % (</a:t>
            </a:r>
            <a:r>
              <a:rPr lang="en-US" altLang="en-US" sz="1400"/>
              <a:t>м</a:t>
            </a:r>
            <a:r>
              <a:rPr lang="en-US" altLang="ru-RU" sz="1400"/>
              <a:t>/</a:t>
            </a:r>
            <a:r>
              <a:rPr lang="en-US" altLang="en-US" sz="1400"/>
              <a:t>м</a:t>
            </a:r>
            <a:r>
              <a:rPr lang="en-US" altLang="ru-RU" sz="1400"/>
              <a:t>), </a:t>
            </a:r>
            <a:r>
              <a:rPr lang="en-US" altLang="en-US" sz="1400"/>
              <a:t>что</a:t>
            </a:r>
            <a:r>
              <a:rPr lang="en-US" altLang="ru-RU" sz="1400"/>
              <a:t> </a:t>
            </a:r>
            <a:r>
              <a:rPr lang="en-US" altLang="en-US" sz="1400"/>
              <a:t>соответствует</a:t>
            </a:r>
            <a:r>
              <a:rPr lang="en-US" altLang="ru-RU" sz="1400"/>
              <a:t> 68 % (</a:t>
            </a:r>
            <a:r>
              <a:rPr lang="en-US" altLang="en-US" sz="1400"/>
              <a:t>о</a:t>
            </a:r>
            <a:r>
              <a:rPr lang="en-US" altLang="ru-RU" sz="1400"/>
              <a:t>/</a:t>
            </a:r>
            <a:r>
              <a:rPr lang="en-US" altLang="en-US" sz="1400"/>
              <a:t>о</a:t>
            </a:r>
            <a:r>
              <a:rPr lang="en-US" altLang="ru-RU" sz="1400"/>
              <a:t>).</a:t>
            </a:r>
            <a:endParaRPr lang="en-US" altLang="ru-RU" sz="1400"/>
          </a:p>
          <a:p>
            <a:r>
              <a:rPr lang="en-US" altLang="en-US" sz="1400"/>
              <a:t>Если</a:t>
            </a:r>
            <a:r>
              <a:rPr lang="en-US" altLang="ru-RU" sz="1400"/>
              <a:t> </a:t>
            </a:r>
            <a:r>
              <a:rPr lang="en-US" altLang="en-US" sz="1400"/>
              <a:t>концентрация</a:t>
            </a:r>
            <a:r>
              <a:rPr lang="en-US" altLang="ru-RU" sz="1400"/>
              <a:t> </a:t>
            </a:r>
            <a:r>
              <a:rPr lang="en-US" altLang="en-US" sz="1400"/>
              <a:t>спирта</a:t>
            </a:r>
            <a:r>
              <a:rPr lang="en-US" altLang="ru-RU" sz="1400"/>
              <a:t> </a:t>
            </a:r>
            <a:r>
              <a:rPr lang="en-US" altLang="en-US" sz="1400"/>
              <a:t>ниже</a:t>
            </a:r>
            <a:r>
              <a:rPr lang="en-US" altLang="ru-RU" sz="1400"/>
              <a:t> </a:t>
            </a:r>
            <a:r>
              <a:rPr lang="en-US" altLang="en-US" sz="1400"/>
              <a:t>требуемой</a:t>
            </a:r>
            <a:r>
              <a:rPr lang="en-US" altLang="ru-RU" sz="1400"/>
              <a:t>, </a:t>
            </a:r>
            <a:r>
              <a:rPr lang="en-US" altLang="en-US" sz="1400"/>
              <a:t>производство</a:t>
            </a:r>
            <a:r>
              <a:rPr lang="en-US" altLang="ru-RU" sz="1400"/>
              <a:t>/</a:t>
            </a:r>
            <a:r>
              <a:rPr lang="en-US" altLang="en-US" sz="1400"/>
              <a:t>изготовление</a:t>
            </a:r>
            <a:r>
              <a:rPr lang="en-US" altLang="ru-RU" sz="1400"/>
              <a:t> </a:t>
            </a:r>
            <a:r>
              <a:rPr lang="en-US" altLang="en-US" sz="1400"/>
              <a:t>десятичного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сотенного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, </a:t>
            </a:r>
            <a:r>
              <a:rPr lang="en-US" altLang="en-US" sz="1400"/>
              <a:t>предназначенного</a:t>
            </a:r>
            <a:r>
              <a:rPr lang="en-US" altLang="ru-RU" sz="1400"/>
              <a:t> 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насыщения</a:t>
            </a:r>
            <a:r>
              <a:rPr lang="en-US" altLang="ru-RU" sz="1400"/>
              <a:t> </a:t>
            </a:r>
            <a:r>
              <a:rPr lang="en-US" altLang="en-US" sz="1400"/>
              <a:t>гранул</a:t>
            </a:r>
            <a:r>
              <a:rPr lang="en-US" altLang="ru-RU" sz="1400"/>
              <a:t> </a:t>
            </a:r>
            <a:r>
              <a:rPr lang="en-US" altLang="en-US" sz="1400"/>
              <a:t>сахарных</a:t>
            </a:r>
            <a:r>
              <a:rPr lang="en-US" altLang="ru-RU" sz="1400"/>
              <a:t>, </a:t>
            </a:r>
            <a:r>
              <a:rPr lang="en-US" altLang="en-US" sz="1400"/>
              <a:t>осуществляют</a:t>
            </a:r>
            <a:r>
              <a:rPr lang="en-US" altLang="ru-RU" sz="1400"/>
              <a:t> </a:t>
            </a:r>
            <a:r>
              <a:rPr lang="en-US" altLang="en-US" sz="1400"/>
              <a:t>с</a:t>
            </a:r>
            <a:r>
              <a:rPr lang="en-US" altLang="ru-RU" sz="1400"/>
              <a:t> </a:t>
            </a:r>
            <a:r>
              <a:rPr lang="en-US" altLang="en-US" sz="1400"/>
              <a:t>использованием</a:t>
            </a:r>
            <a:r>
              <a:rPr lang="en-US" altLang="ru-RU" sz="1400"/>
              <a:t> </a:t>
            </a:r>
            <a:r>
              <a:rPr lang="en-US" altLang="en-US" sz="1400"/>
              <a:t>спирта</a:t>
            </a:r>
            <a:r>
              <a:rPr lang="en-US" altLang="ru-RU" sz="1400"/>
              <a:t> 62 % (</a:t>
            </a:r>
            <a:r>
              <a:rPr lang="en-US" altLang="en-US" sz="1400"/>
              <a:t>м</a:t>
            </a:r>
            <a:r>
              <a:rPr lang="en-US" altLang="ru-RU" sz="1400"/>
              <a:t>/</a:t>
            </a:r>
            <a:r>
              <a:rPr lang="en-US" altLang="en-US" sz="1400"/>
              <a:t>м</a:t>
            </a:r>
            <a:r>
              <a:rPr lang="en-US" altLang="ru-RU" sz="1400"/>
              <a:t>) </a:t>
            </a:r>
            <a:r>
              <a:rPr lang="en-US" altLang="en-US" sz="1400"/>
              <a:t>или</a:t>
            </a:r>
            <a:r>
              <a:rPr lang="en-US" altLang="ru-RU" sz="1400"/>
              <a:t> 70 % (</a:t>
            </a:r>
            <a:r>
              <a:rPr lang="en-US" altLang="en-US" sz="1400"/>
              <a:t>о</a:t>
            </a:r>
            <a:r>
              <a:rPr lang="en-US" altLang="ru-RU" sz="1400"/>
              <a:t>/</a:t>
            </a:r>
            <a:r>
              <a:rPr lang="en-US" altLang="en-US" sz="1400"/>
              <a:t>о</a:t>
            </a:r>
            <a:r>
              <a:rPr lang="en-US" altLang="ru-RU" sz="1400"/>
              <a:t>).</a:t>
            </a:r>
            <a:endParaRPr lang="en-US" altLang="ru-RU" sz="1400"/>
          </a:p>
          <a:p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равномерного</a:t>
            </a:r>
            <a:r>
              <a:rPr lang="en-US" altLang="ru-RU" sz="1400"/>
              <a:t> </a:t>
            </a:r>
            <a:r>
              <a:rPr lang="en-US" altLang="en-US" sz="1400"/>
              <a:t>распределения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 </a:t>
            </a:r>
            <a:r>
              <a:rPr lang="en-US" altLang="en-US" sz="1400"/>
              <a:t>гранул</a:t>
            </a:r>
            <a:r>
              <a:rPr lang="en-US" altLang="ru-RU" sz="1400"/>
              <a:t> </a:t>
            </a:r>
            <a:r>
              <a:rPr lang="en-US" altLang="en-US" sz="1400"/>
              <a:t>сахарных</a:t>
            </a:r>
            <a:r>
              <a:rPr lang="en-US" altLang="ru-RU" sz="1400"/>
              <a:t> </a:t>
            </a:r>
            <a:r>
              <a:rPr lang="en-US" altLang="en-US" sz="1400"/>
              <a:t>предварительно</a:t>
            </a:r>
            <a:r>
              <a:rPr lang="en-US" altLang="ru-RU" sz="1400"/>
              <a:t> </a:t>
            </a:r>
            <a:r>
              <a:rPr lang="en-US" altLang="en-US" sz="1400"/>
              <a:t>смачивают</a:t>
            </a:r>
            <a:r>
              <a:rPr lang="en-US" altLang="ru-RU" sz="1400"/>
              <a:t> </a:t>
            </a:r>
            <a:r>
              <a:rPr lang="en-US" altLang="en-US" sz="1400"/>
              <a:t>спиртом</a:t>
            </a:r>
            <a:r>
              <a:rPr lang="en-US" altLang="ru-RU" sz="1400"/>
              <a:t> 62 % (</a:t>
            </a:r>
            <a:r>
              <a:rPr lang="en-US" altLang="en-US" sz="1400"/>
              <a:t>м</a:t>
            </a:r>
            <a:r>
              <a:rPr lang="en-US" altLang="ru-RU" sz="1400"/>
              <a:t>/</a:t>
            </a:r>
            <a:r>
              <a:rPr lang="en-US" altLang="en-US" sz="1400"/>
              <a:t>м</a:t>
            </a:r>
            <a:r>
              <a:rPr lang="en-US" altLang="ru-RU" sz="1400"/>
              <a:t>) </a:t>
            </a:r>
            <a:r>
              <a:rPr lang="en-US" altLang="en-US" sz="1400"/>
              <a:t>или</a:t>
            </a:r>
            <a:r>
              <a:rPr lang="en-US" altLang="ru-RU" sz="1400"/>
              <a:t> 70 % (</a:t>
            </a:r>
            <a:r>
              <a:rPr lang="en-US" altLang="en-US" sz="1400"/>
              <a:t>о</a:t>
            </a:r>
            <a:r>
              <a:rPr lang="en-US" altLang="ru-RU" sz="1400"/>
              <a:t>/</a:t>
            </a:r>
            <a:r>
              <a:rPr lang="en-US" altLang="en-US" sz="1400"/>
              <a:t>о</a:t>
            </a:r>
            <a:r>
              <a:rPr lang="en-US" altLang="ru-RU" sz="1400"/>
              <a:t>), </a:t>
            </a:r>
            <a:r>
              <a:rPr lang="en-US" altLang="en-US" sz="1400"/>
              <a:t>который</a:t>
            </a:r>
            <a:r>
              <a:rPr lang="en-US" altLang="ru-RU" sz="1400"/>
              <a:t> </a:t>
            </a:r>
            <a:r>
              <a:rPr lang="en-US" altLang="en-US" sz="1400"/>
              <a:t>прибавляют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расчёта</a:t>
            </a:r>
            <a:r>
              <a:rPr lang="en-US" altLang="ru-RU" sz="1400"/>
              <a:t> 1 </a:t>
            </a:r>
            <a:r>
              <a:rPr lang="en-US" altLang="en-US" sz="1400"/>
              <a:t>г</a:t>
            </a:r>
            <a:r>
              <a:rPr lang="en-US" altLang="ru-RU" sz="1400"/>
              <a:t> </a:t>
            </a:r>
            <a:r>
              <a:rPr lang="en-US" altLang="en-US" sz="1400"/>
              <a:t>на</a:t>
            </a:r>
            <a:r>
              <a:rPr lang="en-US" altLang="ru-RU" sz="1400"/>
              <a:t> 100 </a:t>
            </a:r>
            <a:r>
              <a:rPr lang="en-US" altLang="en-US" sz="1400"/>
              <a:t>г</a:t>
            </a:r>
            <a:r>
              <a:rPr lang="en-US" altLang="ru-RU" sz="1400"/>
              <a:t>.</a:t>
            </a:r>
            <a:endParaRPr lang="en-US" altLang="ru-RU" sz="1400"/>
          </a:p>
          <a:p>
            <a:r>
              <a:rPr lang="en-US" altLang="en-US" sz="1400"/>
              <a:t>Насыщение</a:t>
            </a:r>
            <a:r>
              <a:rPr lang="en-US" altLang="ru-RU" sz="1400"/>
              <a:t> </a:t>
            </a:r>
            <a:r>
              <a:rPr lang="en-US" altLang="en-US" sz="1400"/>
              <a:t>гранул</a:t>
            </a:r>
            <a:r>
              <a:rPr lang="en-US" altLang="ru-RU" sz="1400"/>
              <a:t> </a:t>
            </a:r>
            <a:r>
              <a:rPr lang="en-US" altLang="en-US" sz="1400"/>
              <a:t>сахарных</a:t>
            </a:r>
            <a:r>
              <a:rPr lang="en-US" altLang="ru-RU" sz="1400"/>
              <a:t> </a:t>
            </a:r>
            <a:r>
              <a:rPr lang="en-US" altLang="en-US" sz="1400"/>
              <a:t>жидкими</a:t>
            </a:r>
            <a:r>
              <a:rPr lang="en-US" altLang="ru-RU" sz="1400"/>
              <a:t> </a:t>
            </a:r>
            <a:r>
              <a:rPr lang="en-US" altLang="en-US" sz="1400"/>
              <a:t>разведениями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гомеопатическими</a:t>
            </a:r>
            <a:r>
              <a:rPr lang="en-US" altLang="ru-RU" sz="1400"/>
              <a:t> </a:t>
            </a:r>
            <a:r>
              <a:rPr lang="en-US" altLang="en-US" sz="1400"/>
              <a:t>производят</a:t>
            </a:r>
            <a:r>
              <a:rPr lang="en-US" altLang="ru-RU" sz="1400"/>
              <a:t> </a:t>
            </a:r>
            <a:r>
              <a:rPr lang="en-US" altLang="en-US" sz="1400"/>
              <a:t>методом</a:t>
            </a:r>
            <a:r>
              <a:rPr lang="en-US" altLang="ru-RU" sz="1400"/>
              <a:t> </a:t>
            </a:r>
            <a:r>
              <a:rPr lang="en-US" altLang="en-US" sz="1400"/>
              <a:t>перемешивания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механических</a:t>
            </a:r>
            <a:r>
              <a:rPr lang="en-US" altLang="ru-RU" sz="1400"/>
              <a:t> </a:t>
            </a:r>
            <a:r>
              <a:rPr lang="en-US" altLang="en-US" sz="1400"/>
              <a:t>смесителях</a:t>
            </a:r>
            <a:r>
              <a:rPr lang="en-US" altLang="ru-RU" sz="1400"/>
              <a:t> </a:t>
            </a:r>
            <a:r>
              <a:rPr lang="en-US" altLang="en-US" sz="1400"/>
              <a:t>или</a:t>
            </a:r>
            <a:r>
              <a:rPr lang="en-US" altLang="ru-RU" sz="1400"/>
              <a:t> </a:t>
            </a:r>
            <a:r>
              <a:rPr lang="en-US" altLang="en-US" sz="1400"/>
              <a:t>вручную</a:t>
            </a:r>
            <a:r>
              <a:rPr lang="en-US" altLang="ru-RU" sz="1400"/>
              <a:t> (</a:t>
            </a:r>
            <a:r>
              <a:rPr lang="en-US" altLang="en-US" sz="1400"/>
              <a:t>для</a:t>
            </a:r>
            <a:r>
              <a:rPr lang="en-US" altLang="ru-RU" sz="1400"/>
              <a:t> </a:t>
            </a:r>
            <a:r>
              <a:rPr lang="en-US" altLang="en-US" sz="1400"/>
              <a:t>массы</a:t>
            </a:r>
            <a:r>
              <a:rPr lang="en-US" altLang="ru-RU" sz="1400"/>
              <a:t> </a:t>
            </a:r>
            <a:r>
              <a:rPr lang="en-US" altLang="en-US" sz="1400"/>
              <a:t>до</a:t>
            </a:r>
            <a:r>
              <a:rPr lang="en-US" altLang="ru-RU" sz="1400"/>
              <a:t> 1 </a:t>
            </a:r>
            <a:r>
              <a:rPr lang="en-US" altLang="en-US" sz="1400"/>
              <a:t>кг</a:t>
            </a:r>
            <a:r>
              <a:rPr lang="en-US" altLang="ru-RU" sz="1400"/>
              <a:t>)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стеклянных</a:t>
            </a:r>
            <a:r>
              <a:rPr lang="en-US" altLang="ru-RU" sz="1400"/>
              <a:t> </a:t>
            </a:r>
            <a:r>
              <a:rPr lang="en-US" altLang="en-US" sz="1400"/>
              <a:t>плотно</a:t>
            </a:r>
            <a:r>
              <a:rPr lang="en-US" altLang="ru-RU" sz="1400"/>
              <a:t> </a:t>
            </a:r>
            <a:r>
              <a:rPr lang="en-US" altLang="en-US" sz="1400"/>
              <a:t>закрывающихся</a:t>
            </a:r>
            <a:r>
              <a:rPr lang="en-US" altLang="ru-RU" sz="1400"/>
              <a:t> </a:t>
            </a:r>
            <a:r>
              <a:rPr lang="en-US" altLang="en-US" sz="1400"/>
              <a:t>сосудах</a:t>
            </a:r>
            <a:r>
              <a:rPr lang="en-US" altLang="ru-RU" sz="1400"/>
              <a:t>. </a:t>
            </a:r>
            <a:r>
              <a:rPr lang="en-US" altLang="en-US" sz="1400"/>
              <a:t>Рабочий</a:t>
            </a:r>
            <a:r>
              <a:rPr lang="en-US" altLang="ru-RU" sz="1400"/>
              <a:t> </a:t>
            </a:r>
            <a:r>
              <a:rPr lang="en-US" altLang="en-US" sz="1400"/>
              <a:t>объём</a:t>
            </a:r>
            <a:r>
              <a:rPr lang="en-US" altLang="ru-RU" sz="1400"/>
              <a:t> </a:t>
            </a:r>
            <a:r>
              <a:rPr lang="en-US" altLang="en-US" sz="1400"/>
              <a:t>смесителя</a:t>
            </a:r>
            <a:r>
              <a:rPr lang="en-US" altLang="ru-RU" sz="1400"/>
              <a:t> </a:t>
            </a:r>
            <a:r>
              <a:rPr lang="en-US" altLang="en-US" sz="1400"/>
              <a:t>должен</a:t>
            </a:r>
            <a:r>
              <a:rPr lang="en-US" altLang="ru-RU" sz="1400"/>
              <a:t> </a:t>
            </a:r>
            <a:r>
              <a:rPr lang="en-US" altLang="en-US" sz="1400"/>
              <a:t>быть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1,5–2 </a:t>
            </a:r>
            <a:r>
              <a:rPr lang="en-US" altLang="en-US" sz="1400"/>
              <a:t>раза</a:t>
            </a:r>
            <a:r>
              <a:rPr lang="en-US" altLang="ru-RU" sz="1400"/>
              <a:t> </a:t>
            </a:r>
            <a:r>
              <a:rPr lang="en-US" altLang="en-US" sz="1400"/>
              <a:t>больше</a:t>
            </a:r>
            <a:r>
              <a:rPr lang="en-US" altLang="ru-RU" sz="1400"/>
              <a:t> </a:t>
            </a:r>
            <a:r>
              <a:rPr lang="en-US" altLang="en-US" sz="1400"/>
              <a:t>загружаемой</a:t>
            </a:r>
            <a:r>
              <a:rPr lang="en-US" altLang="ru-RU" sz="1400"/>
              <a:t> </a:t>
            </a:r>
            <a:r>
              <a:rPr lang="en-US" altLang="en-US" sz="1400"/>
              <a:t>массы</a:t>
            </a:r>
            <a:r>
              <a:rPr lang="en-US" altLang="ru-RU" sz="1400"/>
              <a:t> </a:t>
            </a:r>
            <a:r>
              <a:rPr lang="en-US" altLang="en-US" sz="1400"/>
              <a:t>гранул</a:t>
            </a:r>
            <a:r>
              <a:rPr lang="en-US" altLang="ru-RU" sz="1400"/>
              <a:t> </a:t>
            </a:r>
            <a:r>
              <a:rPr lang="en-US" altLang="en-US" sz="1400"/>
              <a:t>сахарных</a:t>
            </a:r>
            <a:r>
              <a:rPr lang="en-US" altLang="ru-RU" sz="1400"/>
              <a:t>. </a:t>
            </a:r>
            <a:r>
              <a:rPr lang="en-US" altLang="en-US" sz="1400"/>
              <a:t>Процесс</a:t>
            </a:r>
            <a:r>
              <a:rPr lang="en-US" altLang="ru-RU" sz="1400"/>
              <a:t> </a:t>
            </a:r>
            <a:r>
              <a:rPr lang="en-US" altLang="en-US" sz="1400"/>
              <a:t>перемешивания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механических</a:t>
            </a:r>
            <a:r>
              <a:rPr lang="en-US" altLang="ru-RU" sz="1400"/>
              <a:t> </a:t>
            </a:r>
            <a:r>
              <a:rPr lang="en-US" altLang="en-US" sz="1400"/>
              <a:t>смесителях</a:t>
            </a:r>
            <a:r>
              <a:rPr lang="en-US" altLang="ru-RU" sz="1400"/>
              <a:t> </a:t>
            </a:r>
            <a:r>
              <a:rPr lang="en-US" altLang="en-US" sz="1400"/>
              <a:t>производят</a:t>
            </a:r>
            <a:r>
              <a:rPr lang="en-US" altLang="ru-RU" sz="1400"/>
              <a:t>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течение</a:t>
            </a:r>
            <a:r>
              <a:rPr lang="en-US" altLang="ru-RU" sz="1400"/>
              <a:t> 3–4 </a:t>
            </a:r>
            <a:r>
              <a:rPr lang="en-US" altLang="en-US" sz="1400"/>
              <a:t>мин</a:t>
            </a:r>
            <a:r>
              <a:rPr lang="en-US" altLang="ru-RU" sz="1400"/>
              <a:t>, </a:t>
            </a:r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ручном</a:t>
            </a:r>
            <a:r>
              <a:rPr lang="en-US" altLang="ru-RU" sz="1400"/>
              <a:t> </a:t>
            </a:r>
            <a:r>
              <a:rPr lang="en-US" altLang="en-US" sz="1400"/>
              <a:t>способе</a:t>
            </a:r>
            <a:r>
              <a:rPr lang="en-US" altLang="ru-RU" sz="1400"/>
              <a:t> – 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течение</a:t>
            </a:r>
            <a:r>
              <a:rPr lang="en-US" altLang="ru-RU" sz="1400"/>
              <a:t> 10 </a:t>
            </a:r>
            <a:r>
              <a:rPr lang="en-US" altLang="en-US" sz="1400"/>
              <a:t>мин</a:t>
            </a:r>
            <a:r>
              <a:rPr lang="en-US" altLang="ru-RU" sz="1400"/>
              <a:t>.</a:t>
            </a:r>
            <a:endParaRPr lang="en-US" altLang="ru-RU" sz="1400"/>
          </a:p>
          <a:p>
            <a:r>
              <a:rPr lang="en-US" altLang="en-US" sz="1400"/>
              <a:t>Влажные</a:t>
            </a:r>
            <a:r>
              <a:rPr lang="en-US" altLang="ru-RU" sz="1400"/>
              <a:t> </a:t>
            </a:r>
            <a:r>
              <a:rPr lang="en-US" altLang="en-US" sz="1400"/>
              <a:t>гранулы</a:t>
            </a:r>
            <a:r>
              <a:rPr lang="en-US" altLang="ru-RU" sz="1400"/>
              <a:t> </a:t>
            </a:r>
            <a:r>
              <a:rPr lang="en-US" altLang="en-US" sz="1400"/>
              <a:t>высушивают</a:t>
            </a:r>
            <a:r>
              <a:rPr lang="en-US" altLang="ru-RU" sz="1400"/>
              <a:t> </a:t>
            </a:r>
            <a:r>
              <a:rPr lang="en-US" altLang="en-US" sz="1400"/>
              <a:t>на</a:t>
            </a:r>
            <a:r>
              <a:rPr lang="en-US" altLang="ru-RU" sz="1400"/>
              <a:t> </a:t>
            </a:r>
            <a:r>
              <a:rPr lang="en-US" altLang="en-US" sz="1400"/>
              <a:t>воздухе</a:t>
            </a:r>
            <a:r>
              <a:rPr lang="en-US" altLang="ru-RU" sz="1400"/>
              <a:t> </a:t>
            </a:r>
            <a:r>
              <a:rPr lang="en-US" altLang="en-US" sz="1400"/>
              <a:t>при</a:t>
            </a:r>
            <a:r>
              <a:rPr lang="en-US" altLang="ru-RU" sz="1400"/>
              <a:t> </a:t>
            </a:r>
            <a:r>
              <a:rPr lang="en-US" altLang="en-US" sz="1400"/>
              <a:t>комнатной</a:t>
            </a:r>
            <a:r>
              <a:rPr lang="en-US" altLang="ru-RU" sz="1400"/>
              <a:t> </a:t>
            </a:r>
            <a:r>
              <a:rPr lang="en-US" altLang="en-US" sz="1400"/>
              <a:t>температуре</a:t>
            </a:r>
            <a:r>
              <a:rPr lang="en-US" altLang="ru-RU" sz="1400"/>
              <a:t> </a:t>
            </a:r>
            <a:r>
              <a:rPr lang="en-US" altLang="en-US" sz="1400"/>
              <a:t>до</a:t>
            </a:r>
            <a:r>
              <a:rPr lang="en-US" altLang="ru-RU" sz="1400"/>
              <a:t> </a:t>
            </a:r>
            <a:r>
              <a:rPr lang="en-US" altLang="en-US" sz="1400"/>
              <a:t>постоянной</a:t>
            </a:r>
            <a:r>
              <a:rPr lang="en-US" altLang="ru-RU" sz="1400"/>
              <a:t> </a:t>
            </a:r>
            <a:r>
              <a:rPr lang="en-US" altLang="en-US" sz="1400"/>
              <a:t>массы</a:t>
            </a:r>
            <a:r>
              <a:rPr lang="en-US" altLang="ru-RU" sz="1400"/>
              <a:t> (</a:t>
            </a:r>
            <a:r>
              <a:rPr lang="en-US" altLang="en-US" sz="1400"/>
              <a:t>в</a:t>
            </a:r>
            <a:r>
              <a:rPr lang="en-US" altLang="ru-RU" sz="1400"/>
              <a:t> </a:t>
            </a:r>
            <a:r>
              <a:rPr lang="en-US" altLang="en-US" sz="1400"/>
              <a:t>соответствии</a:t>
            </a:r>
            <a:r>
              <a:rPr lang="en-US" altLang="ru-RU" sz="1400"/>
              <a:t> </a:t>
            </a:r>
            <a:r>
              <a:rPr lang="en-US" altLang="en-US" sz="1400"/>
              <a:t>с</a:t>
            </a:r>
            <a:r>
              <a:rPr lang="en-US" altLang="ru-RU" sz="1400"/>
              <a:t> </a:t>
            </a:r>
            <a:r>
              <a:rPr lang="en-US" altLang="en-US" sz="1400"/>
              <a:t>технологическим</a:t>
            </a:r>
            <a:r>
              <a:rPr lang="en-US" altLang="ru-RU" sz="1400"/>
              <a:t> </a:t>
            </a:r>
            <a:r>
              <a:rPr lang="en-US" altLang="en-US" sz="1400"/>
              <a:t>регламентом</a:t>
            </a:r>
            <a:r>
              <a:rPr lang="en-US" altLang="ru-RU" sz="1400"/>
              <a:t>).</a:t>
            </a:r>
            <a:endParaRPr lang="en-US" altLang="ru-RU" sz="1400"/>
          </a:p>
          <a:p>
            <a:r>
              <a:rPr lang="en-US" altLang="en-US" sz="1400"/>
              <a:t>Гранулы</a:t>
            </a:r>
            <a:r>
              <a:rPr lang="en-US" altLang="ru-RU" sz="1400"/>
              <a:t>, </a:t>
            </a:r>
            <a:r>
              <a:rPr lang="en-US" altLang="en-US" sz="1400"/>
              <a:t>полученные</a:t>
            </a:r>
            <a:r>
              <a:rPr lang="en-US" altLang="ru-RU" sz="1400"/>
              <a:t> </a:t>
            </a:r>
            <a:r>
              <a:rPr lang="en-US" altLang="en-US" sz="1400"/>
              <a:t>данным</a:t>
            </a:r>
            <a:r>
              <a:rPr lang="en-US" altLang="ru-RU" sz="1400"/>
              <a:t> </a:t>
            </a:r>
            <a:r>
              <a:rPr lang="en-US" altLang="en-US" sz="1400"/>
              <a:t>способом</a:t>
            </a:r>
            <a:r>
              <a:rPr lang="en-US" altLang="ru-RU" sz="1400"/>
              <a:t>, </a:t>
            </a:r>
            <a:r>
              <a:rPr lang="en-US" altLang="en-US" sz="1400"/>
              <a:t>нельзя</a:t>
            </a:r>
            <a:r>
              <a:rPr lang="en-US" altLang="ru-RU" sz="1400"/>
              <a:t> </a:t>
            </a:r>
            <a:r>
              <a:rPr lang="en-US" altLang="en-US" sz="1400"/>
              <a:t>насыщать</a:t>
            </a:r>
            <a:r>
              <a:rPr lang="en-US" altLang="ru-RU" sz="1400"/>
              <a:t> </a:t>
            </a:r>
            <a:r>
              <a:rPr lang="en-US" altLang="en-US" sz="1400"/>
              <a:t>разведениями</a:t>
            </a:r>
            <a:r>
              <a:rPr lang="en-US" altLang="ru-RU" sz="1400"/>
              <a:t> </a:t>
            </a:r>
            <a:r>
              <a:rPr lang="en-US" altLang="en-US" sz="1400"/>
              <a:t>гомеопатическими</a:t>
            </a:r>
            <a:r>
              <a:rPr lang="en-US" altLang="ru-RU" sz="1400"/>
              <a:t> </a:t>
            </a:r>
            <a:r>
              <a:rPr lang="en-US" altLang="en-US" sz="1400"/>
              <a:t>ниже</a:t>
            </a:r>
            <a:r>
              <a:rPr lang="en-US" altLang="ru-RU" sz="1400"/>
              <a:t> </a:t>
            </a:r>
            <a:r>
              <a:rPr lang="en-US" altLang="en-US" sz="1400"/>
              <a:t>С</a:t>
            </a:r>
            <a:r>
              <a:rPr lang="en-US" altLang="ru-RU" sz="1400"/>
              <a:t>3 (</a:t>
            </a:r>
            <a:r>
              <a:rPr lang="en-US" altLang="en-US" sz="1400"/>
              <a:t>третьего</a:t>
            </a:r>
            <a:r>
              <a:rPr lang="en-US" altLang="ru-RU" sz="1400"/>
              <a:t> </a:t>
            </a:r>
            <a:r>
              <a:rPr lang="en-US" altLang="en-US" sz="1400"/>
              <a:t>сотенного</a:t>
            </a:r>
            <a:r>
              <a:rPr lang="en-US" altLang="ru-RU" sz="1400"/>
              <a:t> </a:t>
            </a:r>
            <a:r>
              <a:rPr lang="en-US" altLang="en-US" sz="1400"/>
              <a:t>разведения</a:t>
            </a:r>
            <a:r>
              <a:rPr lang="en-US" altLang="ru-RU" sz="1400"/>
              <a:t>), </a:t>
            </a:r>
            <a:r>
              <a:rPr lang="en-US" altLang="en-US" sz="1400"/>
              <a:t>полученными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летучих</a:t>
            </a:r>
            <a:r>
              <a:rPr lang="en-US" altLang="ru-RU" sz="1400"/>
              <a:t> </a:t>
            </a:r>
            <a:r>
              <a:rPr lang="en-US" altLang="en-US" sz="1400"/>
              <a:t>и</a:t>
            </a:r>
            <a:r>
              <a:rPr lang="en-US" altLang="ru-RU" sz="1400"/>
              <a:t> </a:t>
            </a:r>
            <a:r>
              <a:rPr lang="en-US" altLang="en-US" sz="1400"/>
              <a:t>пахучих</a:t>
            </a:r>
            <a:r>
              <a:rPr lang="en-US" altLang="ru-RU" sz="1400"/>
              <a:t> </a:t>
            </a:r>
            <a:r>
              <a:rPr lang="en-US" altLang="en-US" sz="1400"/>
              <a:t>веществ</a:t>
            </a:r>
            <a:r>
              <a:rPr lang="en-US" altLang="ru-RU" sz="1400"/>
              <a:t>, </a:t>
            </a:r>
            <a:r>
              <a:rPr lang="en-US" altLang="en-US" sz="1400"/>
              <a:t>а</a:t>
            </a:r>
            <a:r>
              <a:rPr lang="en-US" altLang="ru-RU" sz="1400"/>
              <a:t> </a:t>
            </a:r>
            <a:r>
              <a:rPr lang="en-US" altLang="en-US" sz="1400"/>
              <a:t>также</a:t>
            </a:r>
            <a:r>
              <a:rPr lang="en-US" altLang="ru-RU" sz="1400"/>
              <a:t> </a:t>
            </a:r>
            <a:r>
              <a:rPr lang="en-US" altLang="en-US" sz="1400"/>
              <a:t>из</a:t>
            </a:r>
            <a:r>
              <a:rPr lang="en-US" altLang="ru-RU" sz="1400"/>
              <a:t> </a:t>
            </a:r>
            <a:r>
              <a:rPr lang="en-US" altLang="en-US" sz="1400"/>
              <a:t>всех</a:t>
            </a:r>
            <a:r>
              <a:rPr lang="en-US" altLang="ru-RU" sz="1400"/>
              <a:t> </a:t>
            </a:r>
            <a:r>
              <a:rPr lang="en-US" altLang="en-US" sz="1400"/>
              <a:t>кислот</a:t>
            </a:r>
            <a:r>
              <a:rPr lang="en-US" altLang="ru-RU" sz="1400"/>
              <a:t>.</a:t>
            </a:r>
            <a:endParaRPr lang="en-US" altLang="ru-RU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sz="3600">
                <a:sym typeface="+mn-ea"/>
              </a:rPr>
              <a:t>Гранулы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гомеопатические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получают</a:t>
            </a:r>
            <a:r>
              <a:rPr lang="en-US" altLang="ru-RU" sz="3600">
                <a:sym typeface="+mn-ea"/>
              </a:rPr>
              <a:t>, </a:t>
            </a:r>
            <a:r>
              <a:rPr lang="en-US" altLang="en-US" sz="3600">
                <a:sym typeface="+mn-ea"/>
              </a:rPr>
              <a:t>как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правило</a:t>
            </a:r>
            <a:r>
              <a:rPr lang="en-US" altLang="ru-RU" sz="3600">
                <a:sym typeface="+mn-ea"/>
              </a:rPr>
              <a:t>, </a:t>
            </a:r>
            <a:r>
              <a:rPr lang="en-US" altLang="en-US" sz="3600">
                <a:sym typeface="+mn-ea"/>
              </a:rPr>
              <a:t>тремя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способами</a:t>
            </a:r>
            <a:r>
              <a:rPr lang="en-US" altLang="ru-RU" sz="3600">
                <a:sym typeface="+mn-ea"/>
              </a:rPr>
              <a:t>.</a:t>
            </a:r>
            <a:endParaRPr lang="ru-RU" altLang="en-US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195"/>
            <a:ext cx="9354820" cy="6276975"/>
          </a:xfrm>
        </p:spPr>
        <p:txBody>
          <a:bodyPr>
            <a:normAutofit fontScale="60000"/>
          </a:bodyPr>
          <a:p>
            <a:r>
              <a:rPr lang="en-US" altLang="en-US"/>
              <a:t>Способ</a:t>
            </a:r>
            <a:r>
              <a:rPr lang="en-US" altLang="ru-RU"/>
              <a:t> 2. </a:t>
            </a:r>
            <a:r>
              <a:rPr lang="en-US" altLang="en-US"/>
              <a:t>Наслаивание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гранулы</a:t>
            </a:r>
            <a:r>
              <a:rPr lang="en-US" altLang="ru-RU"/>
              <a:t> </a:t>
            </a:r>
            <a:r>
              <a:rPr lang="en-US" altLang="en-US"/>
              <a:t>сахарные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гомеопатического</a:t>
            </a:r>
            <a:r>
              <a:rPr lang="en-US" altLang="ru-RU"/>
              <a:t> (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)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сахарном</a:t>
            </a:r>
            <a:r>
              <a:rPr lang="en-US" altLang="ru-RU"/>
              <a:t> </a:t>
            </a:r>
            <a:r>
              <a:rPr lang="en-US" altLang="en-US"/>
              <a:t>сиропе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Этот</a:t>
            </a:r>
            <a:r>
              <a:rPr lang="en-US" altLang="ru-RU"/>
              <a:t> </a:t>
            </a:r>
            <a:r>
              <a:rPr lang="en-US" altLang="en-US"/>
              <a:t>способ</a:t>
            </a:r>
            <a:r>
              <a:rPr lang="en-US" altLang="ru-RU"/>
              <a:t> </a:t>
            </a:r>
            <a:r>
              <a:rPr lang="en-US" altLang="en-US"/>
              <a:t>используют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нанесения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: </a:t>
            </a:r>
            <a:r>
              <a:rPr lang="en-US" altLang="en-US"/>
              <a:t>водных</a:t>
            </a:r>
            <a:r>
              <a:rPr lang="en-US" altLang="ru-RU"/>
              <a:t> (</a:t>
            </a:r>
            <a:r>
              <a:rPr lang="en-US" altLang="en-US"/>
              <a:t>А</a:t>
            </a:r>
            <a:r>
              <a:rPr lang="en-US" altLang="ru-RU"/>
              <a:t>), </a:t>
            </a:r>
            <a:r>
              <a:rPr lang="en-US" altLang="en-US"/>
              <a:t>тритураций</a:t>
            </a:r>
            <a:r>
              <a:rPr lang="en-US" altLang="ru-RU"/>
              <a:t> (</a:t>
            </a:r>
            <a:r>
              <a:rPr lang="en-US" altLang="en-US"/>
              <a:t>Б</a:t>
            </a:r>
            <a:r>
              <a:rPr lang="en-US" altLang="ru-RU"/>
              <a:t>), </a:t>
            </a:r>
            <a:r>
              <a:rPr lang="en-US" altLang="en-US"/>
              <a:t>смесей</a:t>
            </a:r>
            <a:r>
              <a:rPr lang="en-US" altLang="ru-RU"/>
              <a:t> (</a:t>
            </a:r>
            <a:r>
              <a:rPr lang="en-US" altLang="en-US"/>
              <a:t>В</a:t>
            </a:r>
            <a:r>
              <a:rPr lang="en-US" altLang="ru-RU"/>
              <a:t>)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низкими</a:t>
            </a:r>
            <a:r>
              <a:rPr lang="en-US" altLang="ru-RU"/>
              <a:t> </a:t>
            </a:r>
            <a:r>
              <a:rPr lang="en-US" altLang="en-US"/>
              <a:t>десятичными</a:t>
            </a:r>
            <a:r>
              <a:rPr lang="en-US" altLang="ru-RU"/>
              <a:t> </a:t>
            </a:r>
            <a:r>
              <a:rPr lang="en-US" altLang="en-US"/>
              <a:t>разведениями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случаях</a:t>
            </a:r>
            <a:r>
              <a:rPr lang="en-US" altLang="ru-RU"/>
              <a:t>, </a:t>
            </a:r>
            <a:r>
              <a:rPr lang="en-US" altLang="en-US"/>
              <a:t>когда</a:t>
            </a:r>
            <a:r>
              <a:rPr lang="en-US" altLang="ru-RU"/>
              <a:t> </a:t>
            </a:r>
            <a:r>
              <a:rPr lang="en-US" altLang="en-US"/>
              <a:t>способ</a:t>
            </a:r>
            <a:r>
              <a:rPr lang="en-US" altLang="ru-RU"/>
              <a:t> 1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применением</a:t>
            </a:r>
            <a:r>
              <a:rPr lang="en-US" altLang="ru-RU"/>
              <a:t> </a:t>
            </a:r>
            <a:r>
              <a:rPr lang="en-US" altLang="en-US"/>
              <a:t>спирта</a:t>
            </a:r>
            <a:r>
              <a:rPr lang="en-US" altLang="ru-RU"/>
              <a:t> </a:t>
            </a:r>
            <a:r>
              <a:rPr lang="en-US" altLang="en-US"/>
              <a:t>нежелателен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А</a:t>
            </a:r>
            <a:r>
              <a:rPr lang="en-US" altLang="ru-RU"/>
              <a:t>. </a:t>
            </a:r>
            <a:r>
              <a:rPr lang="en-US" altLang="en-US"/>
              <a:t>Наслаивание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водных</a:t>
            </a:r>
            <a:endParaRPr lang="en-US" altLang="en-US"/>
          </a:p>
          <a:p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100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1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гомеопатического</a:t>
            </a:r>
            <a:r>
              <a:rPr lang="en-US" altLang="ru-RU"/>
              <a:t> </a:t>
            </a:r>
            <a:r>
              <a:rPr lang="en-US" altLang="en-US"/>
              <a:t>водного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9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сахарного</a:t>
            </a:r>
            <a:r>
              <a:rPr lang="en-US" altLang="ru-RU"/>
              <a:t> </a:t>
            </a:r>
            <a:r>
              <a:rPr lang="en-US" altLang="en-US"/>
              <a:t>сиропа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полученные</a:t>
            </a:r>
            <a:r>
              <a:rPr lang="en-US" altLang="ru-RU"/>
              <a:t> 10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равномерно</a:t>
            </a:r>
            <a:r>
              <a:rPr lang="en-US" altLang="ru-RU"/>
              <a:t> </a:t>
            </a:r>
            <a:r>
              <a:rPr lang="en-US" altLang="en-US"/>
              <a:t>наслаивают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(100 – </a:t>
            </a:r>
            <a:r>
              <a:rPr lang="en-US" altLang="en-US"/>
              <a:t>Х</a:t>
            </a:r>
            <a:r>
              <a:rPr lang="en-US" altLang="ru-RU"/>
              <a:t>)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сахарных</a:t>
            </a:r>
            <a:r>
              <a:rPr lang="en-US" altLang="ru-RU"/>
              <a:t>, </a:t>
            </a:r>
            <a:r>
              <a:rPr lang="en-US" altLang="en-US"/>
              <a:t>где</a:t>
            </a:r>
            <a:r>
              <a:rPr lang="en-US" altLang="ru-RU"/>
              <a:t> </a:t>
            </a:r>
            <a:r>
              <a:rPr lang="en-US" altLang="en-US"/>
              <a:t>Х</a:t>
            </a:r>
            <a:r>
              <a:rPr lang="en-US" altLang="ru-RU"/>
              <a:t> –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сахара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сахарном</a:t>
            </a:r>
            <a:r>
              <a:rPr lang="en-US" altLang="ru-RU"/>
              <a:t> </a:t>
            </a:r>
            <a:r>
              <a:rPr lang="en-US" altLang="en-US"/>
              <a:t>сиропе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граммах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Б</a:t>
            </a:r>
            <a:r>
              <a:rPr lang="en-US" altLang="ru-RU"/>
              <a:t>. </a:t>
            </a:r>
            <a:r>
              <a:rPr lang="en-US" altLang="en-US"/>
              <a:t>Наслаивание</a:t>
            </a:r>
            <a:r>
              <a:rPr lang="en-US" altLang="ru-RU"/>
              <a:t> </a:t>
            </a:r>
            <a:r>
              <a:rPr lang="en-US" altLang="en-US"/>
              <a:t>тритураций</a:t>
            </a:r>
            <a:endParaRPr lang="en-US" altLang="en-US"/>
          </a:p>
          <a:p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100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10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тритурации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20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сахарного</a:t>
            </a:r>
            <a:r>
              <a:rPr lang="en-US" altLang="ru-RU"/>
              <a:t> </a:t>
            </a:r>
            <a:r>
              <a:rPr lang="en-US" altLang="en-US"/>
              <a:t>сиропа</a:t>
            </a:r>
            <a:r>
              <a:rPr lang="en-US" altLang="ru-RU"/>
              <a:t>, </a:t>
            </a:r>
            <a:r>
              <a:rPr lang="en-US" altLang="en-US"/>
              <a:t>полученную</a:t>
            </a:r>
            <a:r>
              <a:rPr lang="en-US" altLang="ru-RU"/>
              <a:t> </a:t>
            </a:r>
            <a:r>
              <a:rPr lang="en-US" altLang="en-US"/>
              <a:t>смесь</a:t>
            </a:r>
            <a:r>
              <a:rPr lang="en-US" altLang="ru-RU"/>
              <a:t> </a:t>
            </a:r>
            <a:r>
              <a:rPr lang="en-US" altLang="en-US"/>
              <a:t>равномерно</a:t>
            </a:r>
            <a:r>
              <a:rPr lang="en-US" altLang="ru-RU"/>
              <a:t> </a:t>
            </a:r>
            <a:r>
              <a:rPr lang="en-US" altLang="en-US"/>
              <a:t>наслаивают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(100 – </a:t>
            </a:r>
            <a:r>
              <a:rPr lang="en-US" altLang="en-US"/>
              <a:t>Х</a:t>
            </a:r>
            <a:r>
              <a:rPr lang="en-US" altLang="ru-RU"/>
              <a:t> – Y)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сахарных</a:t>
            </a:r>
            <a:r>
              <a:rPr lang="en-US" altLang="ru-RU"/>
              <a:t>, </a:t>
            </a:r>
            <a:r>
              <a:rPr lang="en-US" altLang="en-US"/>
              <a:t>где</a:t>
            </a:r>
            <a:r>
              <a:rPr lang="en-US" altLang="ru-RU"/>
              <a:t> </a:t>
            </a:r>
            <a:r>
              <a:rPr lang="en-US" altLang="en-US"/>
              <a:t>Х</a:t>
            </a:r>
            <a:r>
              <a:rPr lang="en-US" altLang="ru-RU"/>
              <a:t> –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сахара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сахарном</a:t>
            </a:r>
            <a:r>
              <a:rPr lang="en-US" altLang="ru-RU"/>
              <a:t> </a:t>
            </a:r>
            <a:r>
              <a:rPr lang="en-US" altLang="en-US"/>
              <a:t>сиропе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граммах</a:t>
            </a:r>
            <a:r>
              <a:rPr lang="en-US" altLang="ru-RU"/>
              <a:t>; Y –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вспомогательного</a:t>
            </a:r>
            <a:r>
              <a:rPr lang="en-US" altLang="ru-RU"/>
              <a:t> </a:t>
            </a:r>
            <a:r>
              <a:rPr lang="en-US" altLang="en-US"/>
              <a:t>вещества</a:t>
            </a:r>
            <a:r>
              <a:rPr lang="en-US" altLang="ru-RU"/>
              <a:t>, </a:t>
            </a:r>
            <a:r>
              <a:rPr lang="en-US" altLang="en-US"/>
              <a:t>содержащееся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тритурации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граммах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В</a:t>
            </a:r>
            <a:r>
              <a:rPr lang="en-US" altLang="ru-RU"/>
              <a:t>. </a:t>
            </a:r>
            <a:r>
              <a:rPr lang="en-US" altLang="en-US"/>
              <a:t>Наслаивание</a:t>
            </a:r>
            <a:r>
              <a:rPr lang="en-US" altLang="ru-RU"/>
              <a:t> </a:t>
            </a:r>
            <a:r>
              <a:rPr lang="en-US" altLang="en-US"/>
              <a:t>смесей</a:t>
            </a:r>
            <a:endParaRPr lang="en-US" altLang="en-US"/>
          </a:p>
          <a:p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готовят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 </a:t>
            </a:r>
            <a:r>
              <a:rPr lang="en-US" altLang="en-US"/>
              <a:t>путём</a:t>
            </a:r>
            <a:r>
              <a:rPr lang="en-US" altLang="ru-RU"/>
              <a:t> </a:t>
            </a:r>
            <a:r>
              <a:rPr lang="en-US" altLang="en-US"/>
              <a:t>совместного</a:t>
            </a:r>
            <a:r>
              <a:rPr lang="en-US" altLang="ru-RU"/>
              <a:t> </a:t>
            </a:r>
            <a:r>
              <a:rPr lang="en-US" altLang="en-US"/>
              <a:t>встряхивания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водных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(</a:t>
            </a:r>
            <a:r>
              <a:rPr lang="en-US" altLang="en-US"/>
              <a:t>или</a:t>
            </a:r>
            <a:r>
              <a:rPr lang="en-US" altLang="ru-RU"/>
              <a:t>) </a:t>
            </a:r>
            <a:r>
              <a:rPr lang="en-US" altLang="en-US"/>
              <a:t>тритураций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сахарном</a:t>
            </a:r>
            <a:r>
              <a:rPr lang="en-US" altLang="ru-RU"/>
              <a:t> </a:t>
            </a:r>
            <a:r>
              <a:rPr lang="en-US" altLang="en-US"/>
              <a:t>сиропе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получения</a:t>
            </a:r>
            <a:r>
              <a:rPr lang="en-US" altLang="ru-RU"/>
              <a:t> 100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1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смеси</a:t>
            </a:r>
            <a:r>
              <a:rPr lang="en-US" altLang="ru-RU"/>
              <a:t> </a:t>
            </a:r>
            <a:r>
              <a:rPr lang="en-US" altLang="en-US"/>
              <a:t>встряхивают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9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сахарного</a:t>
            </a:r>
            <a:r>
              <a:rPr lang="en-US" altLang="ru-RU"/>
              <a:t> </a:t>
            </a:r>
            <a:r>
              <a:rPr lang="en-US" altLang="en-US"/>
              <a:t>сиропа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10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этого</a:t>
            </a:r>
            <a:r>
              <a:rPr lang="en-US" altLang="ru-RU"/>
              <a:t>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равномерно</a:t>
            </a:r>
            <a:r>
              <a:rPr lang="en-US" altLang="ru-RU"/>
              <a:t> </a:t>
            </a:r>
            <a:r>
              <a:rPr lang="en-US" altLang="en-US"/>
              <a:t>наслаивают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(100 – </a:t>
            </a:r>
            <a:r>
              <a:rPr lang="en-US" altLang="en-US"/>
              <a:t>Х</a:t>
            </a:r>
            <a:r>
              <a:rPr lang="en-US" altLang="ru-RU"/>
              <a:t> – </a:t>
            </a:r>
            <a:r>
              <a:rPr lang="en-US" altLang="en-US"/>
              <a:t>У</a:t>
            </a:r>
            <a:r>
              <a:rPr lang="en-US" altLang="ru-RU"/>
              <a:t>) </a:t>
            </a:r>
            <a:r>
              <a:rPr lang="en-US" altLang="en-US"/>
              <a:t>г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сахарных</a:t>
            </a:r>
            <a:r>
              <a:rPr lang="en-US" altLang="ru-RU"/>
              <a:t>, </a:t>
            </a:r>
            <a:r>
              <a:rPr lang="en-US" altLang="en-US"/>
              <a:t>где</a:t>
            </a:r>
            <a:r>
              <a:rPr lang="en-US" altLang="ru-RU"/>
              <a:t> </a:t>
            </a:r>
            <a:r>
              <a:rPr lang="en-US" altLang="en-US"/>
              <a:t>Х</a:t>
            </a:r>
            <a:r>
              <a:rPr lang="en-US" altLang="ru-RU"/>
              <a:t> –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сахара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сахарном</a:t>
            </a:r>
            <a:r>
              <a:rPr lang="en-US" altLang="ru-RU"/>
              <a:t> </a:t>
            </a:r>
            <a:r>
              <a:rPr lang="en-US" altLang="en-US"/>
              <a:t>сиропе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граммах</a:t>
            </a:r>
            <a:r>
              <a:rPr lang="en-US" altLang="ru-RU"/>
              <a:t>; </a:t>
            </a:r>
            <a:r>
              <a:rPr lang="en-US" altLang="en-US"/>
              <a:t>У</a:t>
            </a:r>
            <a:r>
              <a:rPr lang="en-US" altLang="ru-RU"/>
              <a:t> – </a:t>
            </a:r>
            <a:r>
              <a:rPr lang="en-US" altLang="en-US"/>
              <a:t>количество</a:t>
            </a:r>
            <a:r>
              <a:rPr lang="en-US" altLang="ru-RU"/>
              <a:t> </a:t>
            </a:r>
            <a:r>
              <a:rPr lang="en-US" altLang="en-US"/>
              <a:t>вспомогательного</a:t>
            </a:r>
            <a:r>
              <a:rPr lang="en-US" altLang="ru-RU"/>
              <a:t> </a:t>
            </a:r>
            <a:r>
              <a:rPr lang="en-US" altLang="en-US"/>
              <a:t>вещества</a:t>
            </a:r>
            <a:r>
              <a:rPr lang="en-US" altLang="ru-RU"/>
              <a:t>, </a:t>
            </a:r>
            <a:r>
              <a:rPr lang="en-US" altLang="en-US"/>
              <a:t>содержащееся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тритурации</a:t>
            </a:r>
            <a:r>
              <a:rPr lang="en-US" altLang="ru-RU"/>
              <a:t>,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граммах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en-US"/>
              <a:t>Наслаивание</a:t>
            </a:r>
            <a:r>
              <a:rPr lang="en-US" altLang="ru-RU"/>
              <a:t> </a:t>
            </a:r>
            <a:r>
              <a:rPr lang="en-US" altLang="en-US"/>
              <a:t>разведений</a:t>
            </a:r>
            <a:r>
              <a:rPr lang="en-US" altLang="ru-RU"/>
              <a:t> </a:t>
            </a:r>
            <a:r>
              <a:rPr lang="en-US" altLang="en-US"/>
              <a:t>гомеопатических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сахарном</a:t>
            </a:r>
            <a:r>
              <a:rPr lang="en-US" altLang="ru-RU"/>
              <a:t> </a:t>
            </a:r>
            <a:r>
              <a:rPr lang="en-US" altLang="en-US"/>
              <a:t>сиропе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гранулы</a:t>
            </a:r>
            <a:r>
              <a:rPr lang="en-US" altLang="ru-RU"/>
              <a:t> </a:t>
            </a:r>
            <a:r>
              <a:rPr lang="en-US" altLang="en-US"/>
              <a:t>сахарные</a:t>
            </a:r>
            <a:r>
              <a:rPr lang="en-US" altLang="ru-RU"/>
              <a:t> </a:t>
            </a:r>
            <a:r>
              <a:rPr lang="en-US" altLang="en-US"/>
              <a:t>производят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дражировочных</a:t>
            </a:r>
            <a:r>
              <a:rPr lang="en-US" altLang="ru-RU"/>
              <a:t> </a:t>
            </a:r>
            <a:r>
              <a:rPr lang="en-US" altLang="en-US"/>
              <a:t>котлах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регулируемым</a:t>
            </a:r>
            <a:r>
              <a:rPr lang="en-US" altLang="ru-RU"/>
              <a:t> </a:t>
            </a:r>
            <a:r>
              <a:rPr lang="en-US" altLang="en-US"/>
              <a:t>подогревом</a:t>
            </a:r>
            <a:r>
              <a:rPr lang="en-US" altLang="ru-RU"/>
              <a:t>. </a:t>
            </a:r>
            <a:r>
              <a:rPr lang="en-US" altLang="en-US"/>
              <a:t>Гранулы</a:t>
            </a:r>
            <a:r>
              <a:rPr lang="en-US" altLang="ru-RU"/>
              <a:t> </a:t>
            </a:r>
            <a:r>
              <a:rPr lang="en-US" altLang="en-US"/>
              <a:t>сахарные</a:t>
            </a:r>
            <a:r>
              <a:rPr lang="en-US" altLang="ru-RU"/>
              <a:t> </a:t>
            </a:r>
            <a:r>
              <a:rPr lang="en-US" altLang="en-US"/>
              <a:t>помещают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дражировочный</a:t>
            </a:r>
            <a:r>
              <a:rPr lang="en-US" altLang="ru-RU"/>
              <a:t> </a:t>
            </a:r>
            <a:r>
              <a:rPr lang="en-US" altLang="en-US"/>
              <a:t>котёл</a:t>
            </a:r>
            <a:r>
              <a:rPr lang="en-US" altLang="ru-RU"/>
              <a:t>, </a:t>
            </a:r>
            <a:r>
              <a:rPr lang="en-US" altLang="en-US"/>
              <a:t>предварительно</a:t>
            </a:r>
            <a:r>
              <a:rPr lang="en-US" altLang="ru-RU"/>
              <a:t> </a:t>
            </a:r>
            <a:r>
              <a:rPr lang="en-US" altLang="en-US"/>
              <a:t>подогретый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температуры</a:t>
            </a:r>
            <a:r>
              <a:rPr lang="en-US" altLang="ru-RU"/>
              <a:t> 37–42 </a:t>
            </a:r>
            <a:r>
              <a:rPr lang="" altLang="en-US"/>
              <a:t>°</a:t>
            </a:r>
            <a:r>
              <a:rPr lang="en-US" altLang="en-US"/>
              <a:t>С</a:t>
            </a:r>
            <a:r>
              <a:rPr lang="en-US" altLang="ru-RU"/>
              <a:t>,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медленно</a:t>
            </a:r>
            <a:r>
              <a:rPr lang="en-US" altLang="ru-RU"/>
              <a:t> </a:t>
            </a:r>
            <a:r>
              <a:rPr lang="en-US" altLang="en-US"/>
              <a:t>вращают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тех</a:t>
            </a:r>
            <a:r>
              <a:rPr lang="en-US" altLang="ru-RU"/>
              <a:t> </a:t>
            </a:r>
            <a:r>
              <a:rPr lang="en-US" altLang="en-US"/>
              <a:t>пор</a:t>
            </a:r>
            <a:r>
              <a:rPr lang="en-US" altLang="ru-RU"/>
              <a:t>, </a:t>
            </a:r>
            <a:r>
              <a:rPr lang="en-US" altLang="en-US"/>
              <a:t>пока</a:t>
            </a:r>
            <a:r>
              <a:rPr lang="en-US" altLang="ru-RU"/>
              <a:t> </a:t>
            </a:r>
            <a:r>
              <a:rPr lang="en-US" altLang="en-US"/>
              <a:t>вся</a:t>
            </a:r>
            <a:r>
              <a:rPr lang="en-US" altLang="ru-RU"/>
              <a:t> </a:t>
            </a:r>
            <a:r>
              <a:rPr lang="en-US" altLang="en-US"/>
              <a:t>масса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нагреется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той</a:t>
            </a:r>
            <a:r>
              <a:rPr lang="en-US" altLang="ru-RU"/>
              <a:t> </a:t>
            </a:r>
            <a:r>
              <a:rPr lang="en-US" altLang="en-US"/>
              <a:t>же</a:t>
            </a:r>
            <a:r>
              <a:rPr lang="en-US" altLang="ru-RU"/>
              <a:t> </a:t>
            </a:r>
            <a:r>
              <a:rPr lang="en-US" altLang="en-US"/>
              <a:t>температуры</a:t>
            </a:r>
            <a:r>
              <a:rPr lang="en-US" altLang="ru-RU"/>
              <a:t>. </a:t>
            </a:r>
            <a:r>
              <a:rPr lang="en-US" altLang="en-US"/>
              <a:t>Разведения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сахарном</a:t>
            </a:r>
            <a:r>
              <a:rPr lang="en-US" altLang="ru-RU"/>
              <a:t> </a:t>
            </a:r>
            <a:r>
              <a:rPr lang="en-US" altLang="en-US"/>
              <a:t>сиропе</a:t>
            </a:r>
            <a:r>
              <a:rPr lang="en-US" altLang="ru-RU"/>
              <a:t> </a:t>
            </a:r>
            <a:r>
              <a:rPr lang="en-US" altLang="en-US"/>
              <a:t>вливают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дражировочный</a:t>
            </a:r>
            <a:r>
              <a:rPr lang="en-US" altLang="ru-RU"/>
              <a:t> </a:t>
            </a:r>
            <a:r>
              <a:rPr lang="en-US" altLang="en-US"/>
              <a:t>котёл</a:t>
            </a:r>
            <a:r>
              <a:rPr lang="en-US" altLang="ru-RU"/>
              <a:t> </a:t>
            </a:r>
            <a:r>
              <a:rPr lang="en-US" altLang="en-US"/>
              <a:t>постепенно</a:t>
            </a:r>
            <a:r>
              <a:rPr lang="en-US" altLang="ru-RU"/>
              <a:t>, </a:t>
            </a:r>
            <a:r>
              <a:rPr lang="en-US" altLang="en-US"/>
              <a:t>небольшими</a:t>
            </a:r>
            <a:r>
              <a:rPr lang="en-US" altLang="ru-RU"/>
              <a:t> </a:t>
            </a:r>
            <a:r>
              <a:rPr lang="en-US" altLang="en-US"/>
              <a:t>равными</a:t>
            </a:r>
            <a:r>
              <a:rPr lang="en-US" altLang="ru-RU"/>
              <a:t> </a:t>
            </a:r>
            <a:r>
              <a:rPr lang="en-US" altLang="en-US"/>
              <a:t>порциями</a:t>
            </a:r>
            <a:r>
              <a:rPr lang="en-US" altLang="ru-RU"/>
              <a:t>, </a:t>
            </a:r>
            <a:r>
              <a:rPr lang="en-US" altLang="en-US"/>
              <a:t>через</a:t>
            </a:r>
            <a:r>
              <a:rPr lang="en-US" altLang="ru-RU"/>
              <a:t> </a:t>
            </a:r>
            <a:r>
              <a:rPr lang="en-US" altLang="en-US"/>
              <a:t>равные</a:t>
            </a:r>
            <a:r>
              <a:rPr lang="en-US" altLang="ru-RU"/>
              <a:t> </a:t>
            </a:r>
            <a:r>
              <a:rPr lang="en-US" altLang="en-US"/>
              <a:t>промежутки</a:t>
            </a:r>
            <a:r>
              <a:rPr lang="en-US" altLang="ru-RU"/>
              <a:t> </a:t>
            </a:r>
            <a:r>
              <a:rPr lang="en-US" altLang="en-US"/>
              <a:t>времени</a:t>
            </a:r>
            <a:r>
              <a:rPr lang="en-US" altLang="ru-RU"/>
              <a:t>.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окончании</a:t>
            </a:r>
            <a:r>
              <a:rPr lang="en-US" altLang="ru-RU"/>
              <a:t> </a:t>
            </a:r>
            <a:r>
              <a:rPr lang="en-US" altLang="en-US"/>
              <a:t>наслаивания</a:t>
            </a:r>
            <a:r>
              <a:rPr lang="en-US" altLang="ru-RU"/>
              <a:t> </a:t>
            </a:r>
            <a:r>
              <a:rPr lang="en-US" altLang="en-US"/>
              <a:t>нагрев</a:t>
            </a:r>
            <a:r>
              <a:rPr lang="en-US" altLang="ru-RU"/>
              <a:t> </a:t>
            </a:r>
            <a:r>
              <a:rPr lang="en-US" altLang="en-US"/>
              <a:t>дражировочного</a:t>
            </a:r>
            <a:r>
              <a:rPr lang="en-US" altLang="ru-RU"/>
              <a:t> </a:t>
            </a:r>
            <a:r>
              <a:rPr lang="en-US" altLang="en-US"/>
              <a:t>котла</a:t>
            </a:r>
            <a:r>
              <a:rPr lang="en-US" altLang="ru-RU"/>
              <a:t> </a:t>
            </a:r>
            <a:r>
              <a:rPr lang="en-US" altLang="en-US"/>
              <a:t>прекращают</a:t>
            </a:r>
            <a:r>
              <a:rPr lang="en-US" altLang="ru-RU"/>
              <a:t>, </a:t>
            </a:r>
            <a:r>
              <a:rPr lang="en-US" altLang="en-US"/>
              <a:t>а</a:t>
            </a:r>
            <a:r>
              <a:rPr lang="en-US" altLang="ru-RU"/>
              <a:t> </a:t>
            </a:r>
            <a:r>
              <a:rPr lang="en-US" altLang="en-US"/>
              <a:t>вращение</a:t>
            </a:r>
            <a:r>
              <a:rPr lang="en-US" altLang="ru-RU"/>
              <a:t> </a:t>
            </a:r>
            <a:r>
              <a:rPr lang="en-US" altLang="en-US"/>
              <a:t>его</a:t>
            </a:r>
            <a:r>
              <a:rPr lang="en-US" altLang="ru-RU"/>
              <a:t> </a:t>
            </a:r>
            <a:r>
              <a:rPr lang="en-US" altLang="en-US"/>
              <a:t>продолжают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высушивания</a:t>
            </a:r>
            <a:r>
              <a:rPr lang="en-US" altLang="ru-RU"/>
              <a:t> </a:t>
            </a:r>
            <a:r>
              <a:rPr lang="en-US" altLang="en-US"/>
              <a:t>гранул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</a:t>
            </a:r>
            <a:r>
              <a:rPr lang="en-US" altLang="en-US"/>
              <a:t>постоянной</a:t>
            </a:r>
            <a:r>
              <a:rPr lang="en-US" altLang="ru-RU"/>
              <a:t> </a:t>
            </a:r>
            <a:r>
              <a:rPr lang="en-US" altLang="en-US"/>
              <a:t>массы</a:t>
            </a:r>
            <a:r>
              <a:rPr lang="en-US" altLang="ru-RU"/>
              <a:t> (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соответствии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технологическим</a:t>
            </a:r>
            <a:r>
              <a:rPr lang="en-US" altLang="ru-RU"/>
              <a:t> </a:t>
            </a:r>
            <a:r>
              <a:rPr lang="en-US" altLang="en-US"/>
              <a:t>регламентом</a:t>
            </a:r>
            <a:r>
              <a:rPr lang="en-US" altLang="ru-RU"/>
              <a:t>).</a:t>
            </a:r>
            <a:endParaRPr lang="en-US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sz="3600">
                <a:sym typeface="+mn-ea"/>
              </a:rPr>
              <a:t>Гранулы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гомеопатические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получают</a:t>
            </a:r>
            <a:r>
              <a:rPr lang="en-US" altLang="ru-RU" sz="3600">
                <a:sym typeface="+mn-ea"/>
              </a:rPr>
              <a:t>, </a:t>
            </a:r>
            <a:r>
              <a:rPr lang="en-US" altLang="en-US" sz="3600">
                <a:sym typeface="+mn-ea"/>
              </a:rPr>
              <a:t>как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правило</a:t>
            </a:r>
            <a:r>
              <a:rPr lang="en-US" altLang="ru-RU" sz="3600">
                <a:sym typeface="+mn-ea"/>
              </a:rPr>
              <a:t>, </a:t>
            </a:r>
            <a:r>
              <a:rPr lang="en-US" altLang="en-US" sz="3600">
                <a:sym typeface="+mn-ea"/>
              </a:rPr>
              <a:t>тремя</a:t>
            </a:r>
            <a:r>
              <a:rPr lang="en-US" altLang="ru-RU" sz="3600">
                <a:sym typeface="+mn-ea"/>
              </a:rPr>
              <a:t> </a:t>
            </a:r>
            <a:r>
              <a:rPr lang="en-US" altLang="en-US" sz="3600">
                <a:sym typeface="+mn-ea"/>
              </a:rPr>
              <a:t>способами</a:t>
            </a:r>
            <a:r>
              <a:rPr lang="en-US" altLang="ru-RU" sz="3600">
                <a:sym typeface="+mn-ea"/>
              </a:rPr>
              <a:t>.</a:t>
            </a:r>
            <a:endParaRPr lang="ru-RU" altLang="en-US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7935" y="290195"/>
            <a:ext cx="9392920" cy="6276975"/>
          </a:xfrm>
        </p:spPr>
        <p:txBody>
          <a:bodyPr/>
          <a:p>
            <a:r>
              <a:rPr lang="en-US" altLang="en-US" sz="2000"/>
              <a:t>Способ</a:t>
            </a:r>
            <a:r>
              <a:rPr lang="en-US" altLang="ru-RU" sz="2000"/>
              <a:t> 3. </a:t>
            </a:r>
            <a:r>
              <a:rPr lang="en-US" altLang="en-US" sz="2000"/>
              <a:t>Гранулы</a:t>
            </a:r>
            <a:r>
              <a:rPr lang="en-US" altLang="ru-RU" sz="2000"/>
              <a:t> </a:t>
            </a:r>
            <a:r>
              <a:rPr lang="en-US" altLang="en-US" sz="2000"/>
              <a:t>гомеопатические</a:t>
            </a:r>
            <a:r>
              <a:rPr lang="en-US" altLang="ru-RU" sz="2000"/>
              <a:t> </a:t>
            </a:r>
            <a:r>
              <a:rPr lang="en-US" altLang="en-US" sz="2000"/>
              <a:t>получают</a:t>
            </a:r>
            <a:r>
              <a:rPr lang="en-US" altLang="ru-RU" sz="2000"/>
              <a:t> </a:t>
            </a:r>
            <a:r>
              <a:rPr lang="en-US" altLang="en-US" sz="2000"/>
              <a:t>путём</a:t>
            </a:r>
            <a:r>
              <a:rPr lang="en-US" altLang="ru-RU" sz="2000"/>
              <a:t> </a:t>
            </a:r>
            <a:r>
              <a:rPr lang="en-US" altLang="en-US" sz="2000"/>
              <a:t>распыления</a:t>
            </a:r>
            <a:r>
              <a:rPr lang="en-US" altLang="ru-RU" sz="2000"/>
              <a:t> </a:t>
            </a:r>
            <a:r>
              <a:rPr lang="en-US" altLang="en-US" sz="2000"/>
              <a:t>насыщенного</a:t>
            </a:r>
            <a:r>
              <a:rPr lang="en-US" altLang="ru-RU" sz="2000"/>
              <a:t> </a:t>
            </a:r>
            <a:r>
              <a:rPr lang="en-US" altLang="en-US" sz="2000"/>
              <a:t>раствора</a:t>
            </a:r>
            <a:r>
              <a:rPr lang="en-US" altLang="ru-RU" sz="2000"/>
              <a:t> </a:t>
            </a:r>
            <a:r>
              <a:rPr lang="en-US" altLang="en-US" sz="2000"/>
              <a:t>лактозы</a:t>
            </a:r>
            <a:r>
              <a:rPr lang="en-US" altLang="ru-RU" sz="2000"/>
              <a:t> </a:t>
            </a:r>
            <a:r>
              <a:rPr lang="en-US" altLang="en-US" sz="2000"/>
              <a:t>на</a:t>
            </a:r>
            <a:r>
              <a:rPr lang="en-US" altLang="ru-RU" sz="2000"/>
              <a:t> </a:t>
            </a:r>
            <a:r>
              <a:rPr lang="en-US" altLang="en-US" sz="2000"/>
              <a:t>кристаллы</a:t>
            </a:r>
            <a:r>
              <a:rPr lang="en-US" altLang="ru-RU" sz="2000"/>
              <a:t> </a:t>
            </a:r>
            <a:r>
              <a:rPr lang="en-US" altLang="en-US" sz="2000"/>
              <a:t>лактозы</a:t>
            </a:r>
            <a:r>
              <a:rPr lang="en-US" altLang="ru-RU" sz="2000"/>
              <a:t> </a:t>
            </a:r>
            <a:r>
              <a:rPr lang="en-US" altLang="en-US" sz="2000"/>
              <a:t>до</a:t>
            </a:r>
            <a:r>
              <a:rPr lang="en-US" altLang="ru-RU" sz="2000"/>
              <a:t> </a:t>
            </a:r>
            <a:r>
              <a:rPr lang="en-US" altLang="en-US" sz="2000"/>
              <a:t>формирования</a:t>
            </a:r>
            <a:r>
              <a:rPr lang="en-US" altLang="ru-RU" sz="2000"/>
              <a:t> </a:t>
            </a:r>
            <a:r>
              <a:rPr lang="en-US" altLang="en-US" sz="2000"/>
              <a:t>гранул</a:t>
            </a:r>
            <a:r>
              <a:rPr lang="en-US" altLang="ru-RU" sz="2000"/>
              <a:t> </a:t>
            </a:r>
            <a:r>
              <a:rPr lang="en-US" altLang="en-US" sz="2000"/>
              <a:t>шаровидной</a:t>
            </a:r>
            <a:r>
              <a:rPr lang="en-US" altLang="ru-RU" sz="2000"/>
              <a:t> </a:t>
            </a:r>
            <a:r>
              <a:rPr lang="en-US" altLang="en-US" sz="2000"/>
              <a:t>формы</a:t>
            </a:r>
            <a:r>
              <a:rPr lang="en-US" altLang="ru-RU" sz="2000"/>
              <a:t> </a:t>
            </a:r>
            <a:r>
              <a:rPr lang="en-US" altLang="en-US" sz="2000"/>
              <a:t>требуемого</a:t>
            </a:r>
            <a:r>
              <a:rPr lang="en-US" altLang="ru-RU" sz="2000"/>
              <a:t> </a:t>
            </a:r>
            <a:r>
              <a:rPr lang="en-US" altLang="en-US" sz="2000"/>
              <a:t>диаметра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постоянном</a:t>
            </a:r>
            <a:r>
              <a:rPr lang="en-US" altLang="ru-RU" sz="2000"/>
              <a:t> </a:t>
            </a:r>
            <a:r>
              <a:rPr lang="en-US" altLang="en-US" sz="2000"/>
              <a:t>токе</a:t>
            </a:r>
            <a:r>
              <a:rPr lang="en-US" altLang="ru-RU" sz="2000"/>
              <a:t> </a:t>
            </a:r>
            <a:r>
              <a:rPr lang="en-US" altLang="en-US" sz="2000"/>
              <a:t>тёплого</a:t>
            </a:r>
            <a:r>
              <a:rPr lang="en-US" altLang="ru-RU" sz="2000"/>
              <a:t> </a:t>
            </a:r>
            <a:r>
              <a:rPr lang="en-US" altLang="en-US" sz="2000"/>
              <a:t>воздуха</a:t>
            </a:r>
            <a:r>
              <a:rPr lang="en-US" altLang="ru-RU" sz="2000"/>
              <a:t>,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последующим</a:t>
            </a:r>
            <a:r>
              <a:rPr lang="en-US" altLang="ru-RU" sz="2000"/>
              <a:t> </a:t>
            </a:r>
            <a:r>
              <a:rPr lang="en-US" altLang="en-US" sz="2000"/>
              <a:t>распылением</a:t>
            </a:r>
            <a:r>
              <a:rPr lang="en-US" altLang="ru-RU" sz="2000"/>
              <a:t> 20 % </a:t>
            </a:r>
            <a:r>
              <a:rPr lang="en-US" altLang="en-US" sz="2000"/>
              <a:t>раствора</a:t>
            </a:r>
            <a:r>
              <a:rPr lang="en-US" altLang="ru-RU" sz="2000"/>
              <a:t> </a:t>
            </a:r>
            <a:r>
              <a:rPr lang="en-US" altLang="en-US" sz="2000"/>
              <a:t>лактозы</a:t>
            </a:r>
            <a:r>
              <a:rPr lang="en-US" altLang="ru-RU" sz="2000"/>
              <a:t> </a:t>
            </a:r>
            <a:r>
              <a:rPr lang="en-US" altLang="en-US" sz="2000"/>
              <a:t>с</a:t>
            </a:r>
            <a:r>
              <a:rPr lang="en-US" altLang="ru-RU" sz="2000"/>
              <a:t> </a:t>
            </a:r>
            <a:r>
              <a:rPr lang="en-US" altLang="en-US" sz="2000"/>
              <a:t>добавлением</a:t>
            </a:r>
            <a:r>
              <a:rPr lang="en-US" altLang="ru-RU" sz="2000"/>
              <a:t> </a:t>
            </a:r>
            <a:r>
              <a:rPr lang="en-US" altLang="en-US" sz="2000"/>
              <a:t>разведений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, </a:t>
            </a:r>
            <a:r>
              <a:rPr lang="en-US" altLang="en-US" sz="2000"/>
              <a:t>приготовленных</a:t>
            </a:r>
            <a:r>
              <a:rPr lang="en-US" altLang="ru-RU" sz="2000"/>
              <a:t> </a:t>
            </a:r>
            <a:r>
              <a:rPr lang="en-US" altLang="en-US" sz="2000"/>
              <a:t>по</a:t>
            </a:r>
            <a:r>
              <a:rPr lang="en-US" altLang="ru-RU" sz="2000"/>
              <a:t> </a:t>
            </a:r>
            <a:r>
              <a:rPr lang="en-US" altLang="en-US" sz="2000"/>
              <a:t>десятичной</a:t>
            </a:r>
            <a:r>
              <a:rPr lang="en-US" altLang="ru-RU" sz="2000"/>
              <a:t> (1: 10), </a:t>
            </a:r>
            <a:r>
              <a:rPr lang="en-US" altLang="en-US" sz="2000"/>
              <a:t>сотенной</a:t>
            </a:r>
            <a:r>
              <a:rPr lang="en-US" altLang="ru-RU" sz="2000"/>
              <a:t> (1:100) </a:t>
            </a:r>
            <a:r>
              <a:rPr lang="en-US" altLang="en-US" sz="2000"/>
              <a:t>или</a:t>
            </a:r>
            <a:r>
              <a:rPr lang="en-US" altLang="ru-RU" sz="2000"/>
              <a:t> </a:t>
            </a:r>
            <a:r>
              <a:rPr lang="en-US" altLang="en-US" sz="2000"/>
              <a:t>другой</a:t>
            </a:r>
            <a:r>
              <a:rPr lang="en-US" altLang="ru-RU" sz="2000"/>
              <a:t> </a:t>
            </a:r>
            <a:r>
              <a:rPr lang="en-US" altLang="en-US" sz="2000"/>
              <a:t>шкале</a:t>
            </a:r>
            <a:r>
              <a:rPr lang="en-US" altLang="ru-RU" sz="2000"/>
              <a:t> </a:t>
            </a:r>
            <a:r>
              <a:rPr lang="en-US" altLang="en-US" sz="2000"/>
              <a:t>разведений</a:t>
            </a:r>
            <a:r>
              <a:rPr lang="en-US" altLang="ru-RU" sz="2000"/>
              <a:t>. </a:t>
            </a:r>
            <a:r>
              <a:rPr lang="en-US" altLang="en-US" sz="2000"/>
              <a:t>Температура</a:t>
            </a:r>
            <a:r>
              <a:rPr lang="en-US" altLang="ru-RU" sz="2000"/>
              <a:t>, </a:t>
            </a:r>
            <a:r>
              <a:rPr lang="en-US" altLang="en-US" sz="2000"/>
              <a:t>скорость</a:t>
            </a:r>
            <a:r>
              <a:rPr lang="en-US" altLang="ru-RU" sz="2000"/>
              <a:t> </a:t>
            </a:r>
            <a:r>
              <a:rPr lang="en-US" altLang="en-US" sz="2000"/>
              <a:t>поступления</a:t>
            </a:r>
            <a:r>
              <a:rPr lang="en-US" altLang="ru-RU" sz="2000"/>
              <a:t> </a:t>
            </a:r>
            <a:r>
              <a:rPr lang="en-US" altLang="en-US" sz="2000"/>
              <a:t>воздуха</a:t>
            </a:r>
            <a:r>
              <a:rPr lang="en-US" altLang="ru-RU" sz="2000"/>
              <a:t>, </a:t>
            </a:r>
            <a:r>
              <a:rPr lang="en-US" altLang="en-US" sz="2000"/>
              <a:t>время</a:t>
            </a:r>
            <a:r>
              <a:rPr lang="en-US" altLang="ru-RU" sz="2000"/>
              <a:t> </a:t>
            </a:r>
            <a:r>
              <a:rPr lang="en-US" altLang="en-US" sz="2000"/>
              <a:t>распыления</a:t>
            </a:r>
            <a:r>
              <a:rPr lang="en-US" altLang="ru-RU" sz="2000"/>
              <a:t> </a:t>
            </a:r>
            <a:r>
              <a:rPr lang="en-US" altLang="en-US" sz="2000"/>
              <a:t>растворов</a:t>
            </a:r>
            <a:r>
              <a:rPr lang="en-US" altLang="ru-RU" sz="2000"/>
              <a:t> </a:t>
            </a:r>
            <a:r>
              <a:rPr lang="en-US" altLang="en-US" sz="2000"/>
              <a:t>до</a:t>
            </a:r>
            <a:r>
              <a:rPr lang="en-US" altLang="ru-RU" sz="2000"/>
              <a:t> </a:t>
            </a:r>
            <a:r>
              <a:rPr lang="en-US" altLang="en-US" sz="2000"/>
              <a:t>получения</a:t>
            </a:r>
            <a:r>
              <a:rPr lang="en-US" altLang="ru-RU" sz="2000"/>
              <a:t> </a:t>
            </a:r>
            <a:r>
              <a:rPr lang="en-US" altLang="en-US" sz="2000"/>
              <a:t>гранул</a:t>
            </a:r>
            <a:r>
              <a:rPr lang="en-US" altLang="ru-RU" sz="2000"/>
              <a:t> </a:t>
            </a:r>
            <a:r>
              <a:rPr lang="en-US" altLang="en-US" sz="2000"/>
              <a:t>определённого</a:t>
            </a:r>
            <a:r>
              <a:rPr lang="en-US" altLang="ru-RU" sz="2000"/>
              <a:t> </a:t>
            </a:r>
            <a:r>
              <a:rPr lang="en-US" altLang="en-US" sz="2000"/>
              <a:t>размера</a:t>
            </a:r>
            <a:r>
              <a:rPr lang="en-US" altLang="ru-RU" sz="2000"/>
              <a:t> </a:t>
            </a:r>
            <a:r>
              <a:rPr lang="en-US" altLang="en-US" sz="2000"/>
              <a:t>должны</a:t>
            </a:r>
            <a:r>
              <a:rPr lang="en-US" altLang="ru-RU" sz="2000"/>
              <a:t> </a:t>
            </a:r>
            <a:r>
              <a:rPr lang="en-US" altLang="en-US" sz="2000"/>
              <a:t>быть</a:t>
            </a:r>
            <a:r>
              <a:rPr lang="en-US" altLang="ru-RU" sz="2000"/>
              <a:t> </a:t>
            </a:r>
            <a:r>
              <a:rPr lang="en-US" altLang="en-US" sz="2000"/>
              <a:t>указаны</a:t>
            </a:r>
            <a:r>
              <a:rPr lang="en-US" altLang="ru-RU" sz="2000"/>
              <a:t> </a:t>
            </a:r>
            <a:r>
              <a:rPr lang="en-US" altLang="en-US" sz="2000"/>
              <a:t>в</a:t>
            </a:r>
            <a:r>
              <a:rPr lang="en-US" altLang="ru-RU" sz="2000"/>
              <a:t> </a:t>
            </a:r>
            <a:r>
              <a:rPr lang="en-US" altLang="en-US" sz="2000"/>
              <a:t>технологическом</a:t>
            </a:r>
            <a:r>
              <a:rPr lang="en-US" altLang="ru-RU" sz="2000"/>
              <a:t> </a:t>
            </a:r>
            <a:r>
              <a:rPr lang="en-US" altLang="en-US" sz="2000"/>
              <a:t>регламенте</a:t>
            </a:r>
            <a:r>
              <a:rPr lang="en-US" altLang="ru-RU" sz="2000"/>
              <a:t>.</a:t>
            </a:r>
            <a:endParaRPr lang="en-US" altLang="ru-RU" sz="2000"/>
          </a:p>
          <a:p>
            <a:endParaRPr lang="en-US" altLang="ru-RU" sz="2000"/>
          </a:p>
          <a:p>
            <a:r>
              <a:rPr lang="en-US" altLang="en-US" sz="2000"/>
              <a:t>При</a:t>
            </a:r>
            <a:r>
              <a:rPr lang="en-US" altLang="ru-RU" sz="2000"/>
              <a:t> </a:t>
            </a:r>
            <a:r>
              <a:rPr lang="en-US" altLang="en-US" sz="2000"/>
              <a:t>этом</a:t>
            </a:r>
            <a:r>
              <a:rPr lang="en-US" altLang="ru-RU" sz="2000"/>
              <a:t> </a:t>
            </a:r>
            <a:r>
              <a:rPr lang="en-US" altLang="en-US" sz="2000"/>
              <a:t>количество</a:t>
            </a:r>
            <a:r>
              <a:rPr lang="en-US" altLang="ru-RU" sz="2000"/>
              <a:t> </a:t>
            </a:r>
            <a:r>
              <a:rPr lang="en-US" altLang="en-US" sz="2000"/>
              <a:t>активных</a:t>
            </a:r>
            <a:r>
              <a:rPr lang="en-US" altLang="ru-RU" sz="2000"/>
              <a:t> </a:t>
            </a:r>
            <a:r>
              <a:rPr lang="en-US" altLang="en-US" sz="2000"/>
              <a:t>компонентов</a:t>
            </a:r>
            <a:r>
              <a:rPr lang="en-US" altLang="ru-RU" sz="2000"/>
              <a:t>, </a:t>
            </a:r>
            <a:r>
              <a:rPr lang="en-US" altLang="en-US" sz="2000"/>
              <a:t>нанесённых</a:t>
            </a:r>
            <a:r>
              <a:rPr lang="en-US" altLang="ru-RU" sz="2000"/>
              <a:t> </a:t>
            </a:r>
            <a:r>
              <a:rPr lang="en-US" altLang="en-US" sz="2000"/>
              <a:t>на</a:t>
            </a:r>
            <a:r>
              <a:rPr lang="en-US" altLang="ru-RU" sz="2000"/>
              <a:t> </a:t>
            </a:r>
            <a:r>
              <a:rPr lang="en-US" altLang="en-US" sz="2000"/>
              <a:t>гранулы</a:t>
            </a:r>
            <a:r>
              <a:rPr lang="en-US" altLang="ru-RU" sz="2000"/>
              <a:t> </a:t>
            </a:r>
            <a:r>
              <a:rPr lang="en-US" altLang="en-US" sz="2000"/>
              <a:t>сахарные</a:t>
            </a:r>
            <a:r>
              <a:rPr lang="en-US" altLang="ru-RU" sz="2000"/>
              <a:t> </a:t>
            </a:r>
            <a:r>
              <a:rPr lang="en-US" altLang="en-US" sz="2000"/>
              <a:t>любым</a:t>
            </a:r>
            <a:r>
              <a:rPr lang="en-US" altLang="ru-RU" sz="2000"/>
              <a:t> </a:t>
            </a:r>
            <a:r>
              <a:rPr lang="en-US" altLang="en-US" sz="2000"/>
              <a:t>из</a:t>
            </a:r>
            <a:r>
              <a:rPr lang="en-US" altLang="ru-RU" sz="2000"/>
              <a:t> </a:t>
            </a:r>
            <a:r>
              <a:rPr lang="en-US" altLang="en-US" sz="2000"/>
              <a:t>этих</a:t>
            </a:r>
            <a:r>
              <a:rPr lang="en-US" altLang="ru-RU" sz="2000"/>
              <a:t> </a:t>
            </a:r>
            <a:r>
              <a:rPr lang="en-US" altLang="en-US" sz="2000"/>
              <a:t>способов</a:t>
            </a:r>
            <a:r>
              <a:rPr lang="en-US" altLang="ru-RU" sz="2000"/>
              <a:t>, </a:t>
            </a:r>
            <a:r>
              <a:rPr lang="en-US" altLang="en-US" sz="2000"/>
              <a:t>не</a:t>
            </a:r>
            <a:r>
              <a:rPr lang="en-US" altLang="ru-RU" sz="2000"/>
              <a:t> </a:t>
            </a:r>
            <a:r>
              <a:rPr lang="en-US" altLang="en-US" sz="2000"/>
              <a:t>должно</a:t>
            </a:r>
            <a:r>
              <a:rPr lang="en-US" altLang="ru-RU" sz="2000"/>
              <a:t> </a:t>
            </a:r>
            <a:r>
              <a:rPr lang="en-US" altLang="en-US" sz="2000"/>
              <a:t>существенно</a:t>
            </a:r>
            <a:r>
              <a:rPr lang="en-US" altLang="ru-RU" sz="2000"/>
              <a:t> </a:t>
            </a:r>
            <a:r>
              <a:rPr lang="en-US" altLang="en-US" sz="2000"/>
              <a:t>изменять</a:t>
            </a:r>
            <a:r>
              <a:rPr lang="en-US" altLang="ru-RU" sz="2000"/>
              <a:t> </a:t>
            </a:r>
            <a:r>
              <a:rPr lang="en-US" altLang="en-US" sz="2000"/>
              <a:t>их</a:t>
            </a:r>
            <a:r>
              <a:rPr lang="en-US" altLang="ru-RU" sz="2000"/>
              <a:t> </a:t>
            </a:r>
            <a:r>
              <a:rPr lang="en-US" altLang="en-US" sz="2000"/>
              <a:t>средний</a:t>
            </a:r>
            <a:r>
              <a:rPr lang="en-US" altLang="ru-RU" sz="2000"/>
              <a:t> </a:t>
            </a:r>
            <a:r>
              <a:rPr lang="en-US" altLang="en-US" sz="2000"/>
              <a:t>диаметр</a:t>
            </a:r>
            <a:r>
              <a:rPr lang="en-US" altLang="ru-RU" sz="2000"/>
              <a:t> </a:t>
            </a:r>
            <a:r>
              <a:rPr lang="en-US" altLang="en-US" sz="2000"/>
              <a:t>и</a:t>
            </a:r>
            <a:r>
              <a:rPr lang="en-US" altLang="ru-RU" sz="2000"/>
              <a:t> </a:t>
            </a:r>
            <a:r>
              <a:rPr lang="en-US" altLang="en-US" sz="2000"/>
              <a:t>другие</a:t>
            </a:r>
            <a:r>
              <a:rPr lang="en-US" altLang="ru-RU" sz="2000"/>
              <a:t> </a:t>
            </a:r>
            <a:r>
              <a:rPr lang="en-US" altLang="en-US" sz="2000"/>
              <a:t>физико</a:t>
            </a:r>
            <a:r>
              <a:rPr lang="en-US" altLang="ru-RU" sz="2000"/>
              <a:t>-</a:t>
            </a:r>
            <a:r>
              <a:rPr lang="en-US" altLang="en-US" sz="2000"/>
              <a:t>химические</a:t>
            </a:r>
            <a:r>
              <a:rPr lang="en-US" altLang="ru-RU" sz="2000"/>
              <a:t> </a:t>
            </a:r>
            <a:r>
              <a:rPr lang="en-US" altLang="en-US" sz="2000"/>
              <a:t>показатели</a:t>
            </a:r>
            <a:r>
              <a:rPr lang="en-US" altLang="ru-RU" sz="2000"/>
              <a:t>, </a:t>
            </a:r>
            <a:r>
              <a:rPr lang="en-US" altLang="en-US" sz="2000"/>
              <a:t>так</a:t>
            </a:r>
            <a:r>
              <a:rPr lang="en-US" altLang="ru-RU" sz="2000"/>
              <a:t> </a:t>
            </a:r>
            <a:r>
              <a:rPr lang="en-US" altLang="en-US" sz="2000"/>
              <a:t>как</a:t>
            </a:r>
            <a:r>
              <a:rPr lang="en-US" altLang="ru-RU" sz="2000"/>
              <a:t> </a:t>
            </a:r>
            <a:r>
              <a:rPr lang="en-US" altLang="en-US" sz="2000"/>
              <a:t>для</a:t>
            </a:r>
            <a:r>
              <a:rPr lang="en-US" altLang="ru-RU" sz="2000"/>
              <a:t> </a:t>
            </a:r>
            <a:r>
              <a:rPr lang="en-US" altLang="en-US" sz="2000"/>
              <a:t>характеристики</a:t>
            </a:r>
            <a:r>
              <a:rPr lang="en-US" altLang="ru-RU" sz="2000"/>
              <a:t> </a:t>
            </a:r>
            <a:r>
              <a:rPr lang="en-US" altLang="en-US" sz="2000"/>
              <a:t>гранул</a:t>
            </a:r>
            <a:r>
              <a:rPr lang="en-US" altLang="ru-RU" sz="2000"/>
              <a:t> </a:t>
            </a:r>
            <a:r>
              <a:rPr lang="en-US" altLang="en-US" sz="2000"/>
              <a:t>гомеопатических</a:t>
            </a:r>
            <a:r>
              <a:rPr lang="en-US" altLang="ru-RU" sz="2000"/>
              <a:t> </a:t>
            </a:r>
            <a:r>
              <a:rPr lang="en-US" altLang="en-US" sz="2000"/>
              <a:t>используют</a:t>
            </a:r>
            <a:r>
              <a:rPr lang="en-US" altLang="ru-RU" sz="2000"/>
              <a:t> </a:t>
            </a:r>
            <a:r>
              <a:rPr lang="en-US" altLang="en-US" sz="2000"/>
              <a:t>показатели</a:t>
            </a:r>
            <a:r>
              <a:rPr lang="en-US" altLang="ru-RU" sz="2000"/>
              <a:t> </a:t>
            </a:r>
            <a:r>
              <a:rPr lang="en-US" altLang="en-US" sz="2000"/>
              <a:t>исходных</a:t>
            </a:r>
            <a:r>
              <a:rPr lang="en-US" altLang="ru-RU" sz="2000"/>
              <a:t> </a:t>
            </a:r>
            <a:r>
              <a:rPr lang="en-US" altLang="en-US" sz="2000"/>
              <a:t>гранул</a:t>
            </a:r>
            <a:r>
              <a:rPr lang="en-US" altLang="ru-RU" sz="2000"/>
              <a:t> </a:t>
            </a:r>
            <a:r>
              <a:rPr lang="en-US" altLang="en-US" sz="2000"/>
              <a:t>сахарных</a:t>
            </a:r>
            <a:r>
              <a:rPr lang="en-US" altLang="ru-RU" sz="2000"/>
              <a:t>.</a:t>
            </a:r>
            <a:endParaRPr lang="en-US" altLang="ru-RU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sym typeface="+mn-ea"/>
              </a:rPr>
              <a:t>КАПЛИ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2"/>
          </p:nvPr>
        </p:nvSpPr>
        <p:spPr>
          <a:xfrm>
            <a:off x="2526665" y="379095"/>
            <a:ext cx="4587240" cy="618807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– </a:t>
            </a:r>
            <a:r>
              <a:rPr lang="en-US" altLang="en-US"/>
              <a:t>капли</a:t>
            </a:r>
            <a:r>
              <a:rPr lang="en-US" altLang="ru-RU"/>
              <a:t>, </a:t>
            </a:r>
            <a:r>
              <a:rPr lang="en-US" altLang="en-US"/>
              <a:t>содержащие</a:t>
            </a:r>
            <a:r>
              <a:rPr lang="en-US" altLang="ru-RU"/>
              <a:t> </a:t>
            </a:r>
            <a:r>
              <a:rPr lang="en-US" altLang="en-US"/>
              <a:t>один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несколько</a:t>
            </a:r>
            <a:r>
              <a:rPr lang="en-US" altLang="ru-RU"/>
              <a:t> </a:t>
            </a:r>
            <a:r>
              <a:rPr lang="en-US" altLang="en-US"/>
              <a:t>активных</a:t>
            </a:r>
            <a:r>
              <a:rPr lang="en-US" altLang="ru-RU"/>
              <a:t> </a:t>
            </a:r>
            <a:r>
              <a:rPr lang="en-US" altLang="en-US"/>
              <a:t>компонентов</a:t>
            </a:r>
            <a:r>
              <a:rPr lang="en-US" altLang="ru-RU"/>
              <a:t>. </a:t>
            </a:r>
            <a:r>
              <a:rPr lang="en-US" altLang="en-US"/>
              <a:t>Требования</a:t>
            </a:r>
            <a:r>
              <a:rPr lang="en-US" altLang="ru-RU"/>
              <a:t> </a:t>
            </a:r>
            <a:r>
              <a:rPr lang="en-US" altLang="en-US"/>
              <a:t>настоящей</a:t>
            </a:r>
            <a:r>
              <a:rPr lang="en-US" altLang="ru-RU"/>
              <a:t> </a:t>
            </a:r>
            <a:r>
              <a:rPr lang="en-US" altLang="en-US"/>
              <a:t>общей</a:t>
            </a:r>
            <a:r>
              <a:rPr lang="en-US" altLang="ru-RU"/>
              <a:t> </a:t>
            </a:r>
            <a:r>
              <a:rPr lang="en-US" altLang="en-US"/>
              <a:t>фармакопейной</a:t>
            </a:r>
            <a:r>
              <a:rPr lang="en-US" altLang="ru-RU"/>
              <a:t> </a:t>
            </a:r>
            <a:r>
              <a:rPr lang="en-US" altLang="en-US"/>
              <a:t>статьи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распространяются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глазные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. </a:t>
            </a: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глазные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должны</a:t>
            </a:r>
            <a:r>
              <a:rPr lang="en-US" altLang="ru-RU"/>
              <a:t> </a:t>
            </a:r>
            <a:r>
              <a:rPr lang="en-US" altLang="en-US"/>
              <a:t>соответствовать</a:t>
            </a:r>
            <a:r>
              <a:rPr lang="en-US" altLang="ru-RU"/>
              <a:t> </a:t>
            </a:r>
            <a:r>
              <a:rPr lang="en-US" altLang="en-US"/>
              <a:t>требованиям</a:t>
            </a:r>
            <a:r>
              <a:rPr lang="en-US" altLang="ru-RU"/>
              <a:t> </a:t>
            </a:r>
            <a:r>
              <a:rPr lang="en-US" altLang="en-US"/>
              <a:t>ОФС</a:t>
            </a:r>
            <a:r>
              <a:rPr lang="en-US" altLang="ru-RU"/>
              <a:t> </a:t>
            </a:r>
            <a:r>
              <a:rPr lang="" altLang="en-US"/>
              <a:t>«</a:t>
            </a: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глазные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" altLang="en-US"/>
              <a:t>»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зависимости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</a:t>
            </a:r>
            <a:r>
              <a:rPr lang="en-US" altLang="en-US"/>
              <a:t>пути</a:t>
            </a:r>
            <a:r>
              <a:rPr lang="en-US" altLang="ru-RU"/>
              <a:t> </a:t>
            </a:r>
            <a:r>
              <a:rPr lang="en-US" altLang="en-US"/>
              <a:t>введения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способа</a:t>
            </a:r>
            <a:r>
              <a:rPr lang="en-US" altLang="ru-RU"/>
              <a:t> </a:t>
            </a:r>
            <a:r>
              <a:rPr lang="en-US" altLang="en-US"/>
              <a:t>применения</a:t>
            </a:r>
            <a:r>
              <a:rPr lang="en-US" altLang="ru-RU"/>
              <a:t> </a:t>
            </a:r>
            <a:r>
              <a:rPr lang="en-US" altLang="en-US"/>
              <a:t>различают</a:t>
            </a:r>
            <a:r>
              <a:rPr lang="en-US" altLang="ru-RU"/>
              <a:t> </a:t>
            </a: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приёма</a:t>
            </a:r>
            <a:r>
              <a:rPr lang="en-US" altLang="ru-RU"/>
              <a:t> </a:t>
            </a:r>
            <a:r>
              <a:rPr lang="en-US" altLang="en-US"/>
              <a:t>внутрь</a:t>
            </a:r>
            <a:r>
              <a:rPr lang="en-US" altLang="ru-RU"/>
              <a:t>, </a:t>
            </a: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назальные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приёма</a:t>
            </a:r>
            <a:r>
              <a:rPr lang="en-US" altLang="ru-RU"/>
              <a:t> </a:t>
            </a:r>
            <a:r>
              <a:rPr lang="en-US" altLang="en-US"/>
              <a:t>внутрь</a:t>
            </a:r>
            <a:r>
              <a:rPr lang="en-US" altLang="ru-RU"/>
              <a:t> - </a:t>
            </a:r>
            <a:r>
              <a:rPr lang="en-US" altLang="en-US"/>
              <a:t>капли</a:t>
            </a:r>
            <a:r>
              <a:rPr lang="en-US" altLang="ru-RU"/>
              <a:t>, </a:t>
            </a:r>
            <a:r>
              <a:rPr lang="en-US" altLang="en-US"/>
              <a:t>предназначенные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приёма</a:t>
            </a:r>
            <a:r>
              <a:rPr lang="en-US" altLang="ru-RU"/>
              <a:t> </a:t>
            </a:r>
            <a:r>
              <a:rPr lang="en-US" altLang="en-US"/>
              <a:t>внутрь</a:t>
            </a:r>
            <a:r>
              <a:rPr lang="en-US" altLang="ru-RU"/>
              <a:t>.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Капли</a:t>
            </a:r>
            <a:r>
              <a:rPr lang="en-US" altLang="ru-RU"/>
              <a:t> </a:t>
            </a:r>
            <a:r>
              <a:rPr lang="en-US" altLang="en-US"/>
              <a:t>назальные</a:t>
            </a:r>
            <a:r>
              <a:rPr lang="en-US" altLang="ru-RU"/>
              <a:t> </a:t>
            </a:r>
            <a:r>
              <a:rPr lang="en-US" altLang="en-US"/>
              <a:t>гомеопатические</a:t>
            </a:r>
            <a:r>
              <a:rPr lang="en-US" altLang="ru-RU"/>
              <a:t> - </a:t>
            </a:r>
            <a:r>
              <a:rPr lang="en-US" altLang="en-US"/>
              <a:t>капли</a:t>
            </a:r>
            <a:r>
              <a:rPr lang="en-US" altLang="ru-RU"/>
              <a:t>, </a:t>
            </a:r>
            <a:r>
              <a:rPr lang="en-US" altLang="en-US"/>
              <a:t>предназначенные</a:t>
            </a:r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инстилляции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полость</a:t>
            </a:r>
            <a:r>
              <a:rPr lang="en-US" altLang="ru-RU"/>
              <a:t> </a:t>
            </a:r>
            <a:r>
              <a:rPr lang="en-US" altLang="en-US"/>
              <a:t>носа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целью</a:t>
            </a:r>
            <a:r>
              <a:rPr lang="en-US" altLang="ru-RU"/>
              <a:t> </a:t>
            </a:r>
            <a:r>
              <a:rPr lang="en-US" altLang="en-US"/>
              <a:t>оказания</a:t>
            </a:r>
            <a:r>
              <a:rPr lang="en-US" altLang="ru-RU"/>
              <a:t> </a:t>
            </a:r>
            <a:r>
              <a:rPr lang="en-US" altLang="en-US"/>
              <a:t>местного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системного</a:t>
            </a:r>
            <a:r>
              <a:rPr lang="en-US" altLang="ru-RU"/>
              <a:t> </a:t>
            </a:r>
            <a:r>
              <a:rPr lang="en-US" altLang="en-US"/>
              <a:t>действия</a:t>
            </a:r>
            <a:r>
              <a:rPr lang="en-US" altLang="ru-RU"/>
              <a:t>.</a:t>
            </a:r>
            <a:endParaRPr lang="en-US" altLang="ru-RU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4"/>
          </p:nvPr>
        </p:nvSpPr>
        <p:spPr>
          <a:xfrm>
            <a:off x="7113905" y="379095"/>
            <a:ext cx="4778375" cy="6188075"/>
          </a:xfrm>
        </p:spPr>
        <p:txBody>
          <a:bodyPr>
            <a:noAutofit/>
          </a:bodyPr>
          <a:p>
            <a:r>
              <a:rPr lang="en-US" altLang="en-US" sz="1700"/>
              <a:t>Упаковка</a:t>
            </a:r>
            <a:r>
              <a:rPr lang="ru-RU" altLang="en-US" sz="1700"/>
              <a:t>.</a:t>
            </a:r>
            <a:r>
              <a:rPr lang="en-US" altLang="en-US" sz="1700"/>
              <a:t>Упаковка</a:t>
            </a:r>
            <a:r>
              <a:rPr lang="en-US" altLang="ru-RU" sz="1700"/>
              <a:t> </a:t>
            </a:r>
            <a:r>
              <a:rPr lang="en-US" altLang="en-US" sz="1700"/>
              <a:t>должна</a:t>
            </a:r>
            <a:r>
              <a:rPr lang="en-US" altLang="ru-RU" sz="1700"/>
              <a:t> </a:t>
            </a:r>
            <a:r>
              <a:rPr lang="en-US" altLang="en-US" sz="1700"/>
              <a:t>обеспечивать</a:t>
            </a:r>
            <a:r>
              <a:rPr lang="en-US" altLang="ru-RU" sz="1700"/>
              <a:t> </a:t>
            </a:r>
            <a:r>
              <a:rPr lang="en-US" altLang="en-US" sz="1700"/>
              <a:t>стабильность</a:t>
            </a:r>
            <a:r>
              <a:rPr lang="en-US" altLang="ru-RU" sz="1700"/>
              <a:t> </a:t>
            </a:r>
            <a:r>
              <a:rPr lang="en-US" altLang="en-US" sz="1700"/>
              <a:t>лекарственного</a:t>
            </a:r>
            <a:r>
              <a:rPr lang="en-US" altLang="ru-RU" sz="1700"/>
              <a:t> </a:t>
            </a:r>
            <a:r>
              <a:rPr lang="en-US" altLang="en-US" sz="1700"/>
              <a:t>препарата</a:t>
            </a:r>
            <a:r>
              <a:rPr lang="en-US" altLang="ru-RU" sz="1700"/>
              <a:t> </a:t>
            </a:r>
            <a:r>
              <a:rPr lang="en-US" altLang="en-US" sz="1700"/>
              <a:t>в</a:t>
            </a:r>
            <a:r>
              <a:rPr lang="en-US" altLang="ru-RU" sz="1700"/>
              <a:t> </a:t>
            </a:r>
            <a:r>
              <a:rPr lang="en-US" altLang="en-US" sz="1700"/>
              <a:t>течение</a:t>
            </a:r>
            <a:r>
              <a:rPr lang="en-US" altLang="ru-RU" sz="1700"/>
              <a:t> </a:t>
            </a:r>
            <a:r>
              <a:rPr lang="en-US" altLang="en-US" sz="1700"/>
              <a:t>установленного</a:t>
            </a:r>
            <a:r>
              <a:rPr lang="en-US" altLang="ru-RU" sz="1700"/>
              <a:t> </a:t>
            </a:r>
            <a:r>
              <a:rPr lang="en-US" altLang="en-US" sz="1700"/>
              <a:t>срока</a:t>
            </a:r>
            <a:r>
              <a:rPr lang="en-US" altLang="ru-RU" sz="1700"/>
              <a:t> </a:t>
            </a:r>
            <a:r>
              <a:rPr lang="en-US" altLang="en-US" sz="1700"/>
              <a:t>годности</a:t>
            </a:r>
            <a:r>
              <a:rPr lang="en-US" altLang="ru-RU" sz="1700"/>
              <a:t> (</a:t>
            </a:r>
            <a:r>
              <a:rPr lang="en-US" altLang="en-US" sz="1700"/>
              <a:t>ОФС</a:t>
            </a:r>
            <a:r>
              <a:rPr lang="en-US" altLang="ru-RU" sz="1700"/>
              <a:t> </a:t>
            </a:r>
            <a:r>
              <a:rPr lang="" altLang="en-US" sz="1700"/>
              <a:t>«</a:t>
            </a:r>
            <a:r>
              <a:rPr lang="en-US" altLang="en-US" sz="1700"/>
              <a:t>Лекарственные</a:t>
            </a:r>
            <a:r>
              <a:rPr lang="en-US" altLang="ru-RU" sz="1700"/>
              <a:t> </a:t>
            </a:r>
            <a:r>
              <a:rPr lang="en-US" altLang="en-US" sz="1700"/>
              <a:t>формы</a:t>
            </a:r>
            <a:r>
              <a:rPr lang="en-US" altLang="ru-RU" sz="1700"/>
              <a:t> </a:t>
            </a:r>
            <a:r>
              <a:rPr lang="en-US" altLang="en-US" sz="1700"/>
              <a:t>гомеопатических</a:t>
            </a:r>
            <a:r>
              <a:rPr lang="en-US" altLang="ru-RU" sz="1700"/>
              <a:t> </a:t>
            </a:r>
            <a:r>
              <a:rPr lang="en-US" altLang="en-US" sz="1700"/>
              <a:t>лекарственных</a:t>
            </a:r>
            <a:r>
              <a:rPr lang="en-US" altLang="ru-RU" sz="1700"/>
              <a:t> </a:t>
            </a:r>
            <a:r>
              <a:rPr lang="en-US" altLang="en-US" sz="1700"/>
              <a:t>препаратов</a:t>
            </a:r>
            <a:r>
              <a:rPr lang="" altLang="en-US" sz="1700"/>
              <a:t>»</a:t>
            </a:r>
            <a:r>
              <a:rPr lang="en-US" altLang="ru-RU" sz="1700"/>
              <a:t>).</a:t>
            </a:r>
            <a:endParaRPr lang="en-US" altLang="ru-RU" sz="1700"/>
          </a:p>
          <a:p>
            <a:r>
              <a:rPr lang="en-US" altLang="en-US" sz="1700"/>
              <a:t>Маркировка</a:t>
            </a:r>
            <a:r>
              <a:rPr lang="ru-RU" altLang="en-US" sz="1700"/>
              <a:t>.</a:t>
            </a:r>
            <a:r>
              <a:rPr lang="en-US" altLang="en-US" sz="1700"/>
              <a:t>Требования</a:t>
            </a:r>
            <a:r>
              <a:rPr lang="en-US" altLang="ru-RU" sz="1700"/>
              <a:t>, </a:t>
            </a:r>
            <a:r>
              <a:rPr lang="en-US" altLang="en-US" sz="1700"/>
              <a:t>предъявляемые</a:t>
            </a:r>
            <a:r>
              <a:rPr lang="en-US" altLang="ru-RU" sz="1700"/>
              <a:t> </a:t>
            </a:r>
            <a:r>
              <a:rPr lang="en-US" altLang="en-US" sz="1700"/>
              <a:t>к</a:t>
            </a:r>
            <a:r>
              <a:rPr lang="en-US" altLang="ru-RU" sz="1700"/>
              <a:t> </a:t>
            </a:r>
            <a:r>
              <a:rPr lang="en-US" altLang="en-US" sz="1700"/>
              <a:t>маркировке</a:t>
            </a:r>
            <a:r>
              <a:rPr lang="en-US" altLang="ru-RU" sz="1700"/>
              <a:t>, </a:t>
            </a:r>
            <a:r>
              <a:rPr lang="en-US" altLang="en-US" sz="1700"/>
              <a:t>изложены</a:t>
            </a:r>
            <a:r>
              <a:rPr lang="en-US" altLang="ru-RU" sz="1700"/>
              <a:t> </a:t>
            </a:r>
            <a:r>
              <a:rPr lang="en-US" altLang="en-US" sz="1700"/>
              <a:t>в</a:t>
            </a:r>
            <a:r>
              <a:rPr lang="en-US" altLang="ru-RU" sz="1700"/>
              <a:t> </a:t>
            </a:r>
            <a:r>
              <a:rPr lang="en-US" altLang="en-US" sz="1700"/>
              <a:t>ОФС</a:t>
            </a:r>
            <a:r>
              <a:rPr lang="en-US" altLang="ru-RU" sz="1700"/>
              <a:t> </a:t>
            </a:r>
            <a:r>
              <a:rPr lang="" altLang="en-US" sz="1700"/>
              <a:t>«</a:t>
            </a:r>
            <a:r>
              <a:rPr lang="en-US" altLang="en-US" sz="1700"/>
              <a:t>Лекарственные</a:t>
            </a:r>
            <a:r>
              <a:rPr lang="en-US" altLang="ru-RU" sz="1700"/>
              <a:t> </a:t>
            </a:r>
            <a:r>
              <a:rPr lang="en-US" altLang="en-US" sz="1700"/>
              <a:t>формы</a:t>
            </a:r>
            <a:r>
              <a:rPr lang="en-US" altLang="ru-RU" sz="1700"/>
              <a:t> </a:t>
            </a:r>
            <a:r>
              <a:rPr lang="en-US" altLang="en-US" sz="1700"/>
              <a:t>гомеопатических</a:t>
            </a:r>
            <a:r>
              <a:rPr lang="en-US" altLang="ru-RU" sz="1700"/>
              <a:t> </a:t>
            </a:r>
            <a:r>
              <a:rPr lang="en-US" altLang="en-US" sz="1700"/>
              <a:t>лекарственных</a:t>
            </a:r>
            <a:r>
              <a:rPr lang="en-US" altLang="ru-RU" sz="1700"/>
              <a:t> </a:t>
            </a:r>
            <a:r>
              <a:rPr lang="en-US" altLang="en-US" sz="1700"/>
              <a:t>препаратов</a:t>
            </a:r>
            <a:r>
              <a:rPr lang="" altLang="en-US" sz="1700"/>
              <a:t>»</a:t>
            </a:r>
            <a:r>
              <a:rPr lang="en-US" altLang="ru-RU" sz="1700"/>
              <a:t>.</a:t>
            </a:r>
            <a:r>
              <a:rPr lang="en-US" altLang="en-US" sz="1700"/>
              <a:t>При</a:t>
            </a:r>
            <a:r>
              <a:rPr lang="en-US" altLang="ru-RU" sz="1700"/>
              <a:t> </a:t>
            </a:r>
            <a:r>
              <a:rPr lang="en-US" altLang="en-US" sz="1700"/>
              <a:t>маркировке</a:t>
            </a:r>
            <a:r>
              <a:rPr lang="en-US" altLang="ru-RU" sz="1700"/>
              <a:t> </a:t>
            </a:r>
            <a:r>
              <a:rPr lang="en-US" altLang="en-US" sz="1700"/>
              <a:t>капель</a:t>
            </a:r>
            <a:r>
              <a:rPr lang="en-US" altLang="ru-RU" sz="1700"/>
              <a:t> </a:t>
            </a:r>
            <a:r>
              <a:rPr lang="en-US" altLang="en-US" sz="1700"/>
              <a:t>назальных</a:t>
            </a:r>
            <a:r>
              <a:rPr lang="en-US" altLang="ru-RU" sz="1700"/>
              <a:t> </a:t>
            </a:r>
            <a:r>
              <a:rPr lang="en-US" altLang="en-US" sz="1700"/>
              <a:t>должны</a:t>
            </a:r>
            <a:r>
              <a:rPr lang="en-US" altLang="ru-RU" sz="1700"/>
              <a:t> </a:t>
            </a:r>
            <a:r>
              <a:rPr lang="en-US" altLang="en-US" sz="1700"/>
              <a:t>быть</a:t>
            </a:r>
            <a:r>
              <a:rPr lang="en-US" altLang="ru-RU" sz="1700"/>
              <a:t> </a:t>
            </a:r>
            <a:r>
              <a:rPr lang="en-US" altLang="en-US" sz="1700"/>
              <a:t>указаны</a:t>
            </a:r>
            <a:r>
              <a:rPr lang="en-US" altLang="ru-RU" sz="1700"/>
              <a:t> </a:t>
            </a:r>
            <a:r>
              <a:rPr lang="en-US" altLang="en-US" sz="1700"/>
              <a:t>любые</a:t>
            </a:r>
            <a:r>
              <a:rPr lang="en-US" altLang="ru-RU" sz="1700"/>
              <a:t> </a:t>
            </a:r>
            <a:r>
              <a:rPr lang="en-US" altLang="en-US" sz="1700"/>
              <a:t>изотонирующие</a:t>
            </a:r>
            <a:r>
              <a:rPr lang="en-US" altLang="ru-RU" sz="1700"/>
              <a:t> </a:t>
            </a:r>
            <a:r>
              <a:rPr lang="en-US" altLang="en-US" sz="1700"/>
              <a:t>вещества</a:t>
            </a:r>
            <a:r>
              <a:rPr lang="en-US" altLang="ru-RU" sz="1700"/>
              <a:t>, </a:t>
            </a:r>
            <a:r>
              <a:rPr lang="en-US" altLang="en-US" sz="1700"/>
              <a:t>используемые</a:t>
            </a:r>
            <a:r>
              <a:rPr lang="en-US" altLang="ru-RU" sz="1700"/>
              <a:t> </a:t>
            </a:r>
            <a:r>
              <a:rPr lang="en-US" altLang="en-US" sz="1700"/>
              <a:t>помимо</a:t>
            </a:r>
            <a:r>
              <a:rPr lang="en-US" altLang="ru-RU" sz="1700"/>
              <a:t> </a:t>
            </a:r>
            <a:r>
              <a:rPr lang="en-US" altLang="en-US" sz="1700"/>
              <a:t>натрия</a:t>
            </a:r>
            <a:r>
              <a:rPr lang="en-US" altLang="ru-RU" sz="1700"/>
              <a:t> </a:t>
            </a:r>
            <a:r>
              <a:rPr lang="en-US" altLang="en-US" sz="1700"/>
              <a:t>хлорида</a:t>
            </a:r>
            <a:r>
              <a:rPr lang="en-US" altLang="ru-RU" sz="1700"/>
              <a:t>.</a:t>
            </a:r>
            <a:endParaRPr lang="en-US" altLang="ru-RU" sz="1700"/>
          </a:p>
          <a:p>
            <a:r>
              <a:rPr lang="en-US" altLang="en-US" sz="1700"/>
              <a:t>Хранение</a:t>
            </a:r>
            <a:r>
              <a:rPr lang="ru-RU" altLang="en-US" sz="1700"/>
              <a:t>.</a:t>
            </a:r>
            <a:r>
              <a:rPr lang="en-US" altLang="en-US" sz="1700"/>
              <a:t>В</a:t>
            </a:r>
            <a:r>
              <a:rPr lang="en-US" altLang="ru-RU" sz="1700"/>
              <a:t> </a:t>
            </a:r>
            <a:r>
              <a:rPr lang="en-US" altLang="en-US" sz="1700"/>
              <a:t>соответствии</a:t>
            </a:r>
            <a:r>
              <a:rPr lang="en-US" altLang="ru-RU" sz="1700"/>
              <a:t> </a:t>
            </a:r>
            <a:r>
              <a:rPr lang="en-US" altLang="en-US" sz="1700"/>
              <a:t>с</a:t>
            </a:r>
            <a:r>
              <a:rPr lang="en-US" altLang="ru-RU" sz="1700"/>
              <a:t> </a:t>
            </a:r>
            <a:r>
              <a:rPr lang="en-US" altLang="en-US" sz="1700"/>
              <a:t>требованиями</a:t>
            </a:r>
            <a:r>
              <a:rPr lang="en-US" altLang="ru-RU" sz="1700"/>
              <a:t> </a:t>
            </a:r>
            <a:r>
              <a:rPr lang="en-US" altLang="en-US" sz="1700"/>
              <a:t>ОФС</a:t>
            </a:r>
            <a:r>
              <a:rPr lang="en-US" altLang="ru-RU" sz="1700"/>
              <a:t> </a:t>
            </a:r>
            <a:r>
              <a:rPr lang="" altLang="en-US" sz="1700"/>
              <a:t>«</a:t>
            </a:r>
            <a:r>
              <a:rPr lang="en-US" altLang="en-US" sz="1700"/>
              <a:t>Хранение</a:t>
            </a:r>
            <a:r>
              <a:rPr lang="en-US" altLang="ru-RU" sz="1700"/>
              <a:t> </a:t>
            </a:r>
            <a:r>
              <a:rPr lang="en-US" altLang="en-US" sz="1700"/>
              <a:t>лекарственных</a:t>
            </a:r>
            <a:r>
              <a:rPr lang="en-US" altLang="ru-RU" sz="1700"/>
              <a:t> </a:t>
            </a:r>
            <a:r>
              <a:rPr lang="en-US" altLang="en-US" sz="1700"/>
              <a:t>средств</a:t>
            </a:r>
            <a:r>
              <a:rPr lang="" altLang="en-US" sz="1700"/>
              <a:t>»</a:t>
            </a:r>
            <a:r>
              <a:rPr lang="en-US" altLang="ru-RU" sz="1700"/>
              <a:t>.</a:t>
            </a:r>
            <a:endParaRPr lang="en-US" altLang="ru-RU" sz="1700"/>
          </a:p>
          <a:p>
            <a:r>
              <a:rPr lang="en-US" altLang="en-US" sz="1700"/>
              <a:t>При</a:t>
            </a:r>
            <a:r>
              <a:rPr lang="en-US" altLang="ru-RU" sz="1700"/>
              <a:t> </a:t>
            </a:r>
            <a:r>
              <a:rPr lang="en-US" altLang="en-US" sz="1700"/>
              <a:t>температуре</a:t>
            </a:r>
            <a:r>
              <a:rPr lang="en-US" altLang="ru-RU" sz="1700"/>
              <a:t> </a:t>
            </a:r>
            <a:r>
              <a:rPr lang="en-US" altLang="en-US" sz="1700"/>
              <a:t>не</a:t>
            </a:r>
            <a:r>
              <a:rPr lang="en-US" altLang="ru-RU" sz="1700"/>
              <a:t> </a:t>
            </a:r>
            <a:r>
              <a:rPr lang="en-US" altLang="en-US" sz="1700"/>
              <a:t>выше</a:t>
            </a:r>
            <a:r>
              <a:rPr lang="en-US" altLang="ru-RU" sz="1700"/>
              <a:t> 25 </a:t>
            </a:r>
            <a:r>
              <a:rPr lang="" altLang="en-US" sz="1700"/>
              <a:t>°</a:t>
            </a:r>
            <a:r>
              <a:rPr lang="en-US" altLang="en-US" sz="1700"/>
              <a:t>С</a:t>
            </a:r>
            <a:r>
              <a:rPr lang="en-US" altLang="ru-RU" sz="1700"/>
              <a:t>. </a:t>
            </a:r>
            <a:r>
              <a:rPr lang="en-US" altLang="en-US" sz="1700"/>
              <a:t>Особые</a:t>
            </a:r>
            <a:r>
              <a:rPr lang="en-US" altLang="ru-RU" sz="1700"/>
              <a:t> </a:t>
            </a:r>
            <a:r>
              <a:rPr lang="en-US" altLang="en-US" sz="1700"/>
              <a:t>условия</a:t>
            </a:r>
            <a:r>
              <a:rPr lang="en-US" altLang="ru-RU" sz="1700"/>
              <a:t> </a:t>
            </a:r>
            <a:r>
              <a:rPr lang="en-US" altLang="en-US" sz="1700"/>
              <a:t>хранения</a:t>
            </a:r>
            <a:r>
              <a:rPr lang="en-US" altLang="ru-RU" sz="1700"/>
              <a:t> </a:t>
            </a:r>
            <a:r>
              <a:rPr lang="en-US" altLang="en-US" sz="1700"/>
              <a:t>указывают</a:t>
            </a:r>
            <a:r>
              <a:rPr lang="en-US" altLang="ru-RU" sz="1700"/>
              <a:t> </a:t>
            </a:r>
            <a:r>
              <a:rPr lang="en-US" altLang="en-US" sz="1700"/>
              <a:t>в</a:t>
            </a:r>
            <a:r>
              <a:rPr lang="en-US" altLang="ru-RU" sz="1700"/>
              <a:t> </a:t>
            </a:r>
            <a:r>
              <a:rPr lang="en-US" altLang="en-US" sz="1700"/>
              <a:t>фармакопейной</a:t>
            </a:r>
            <a:r>
              <a:rPr lang="en-US" altLang="ru-RU" sz="1700"/>
              <a:t> </a:t>
            </a:r>
            <a:r>
              <a:rPr lang="en-US" altLang="en-US" sz="1700"/>
              <a:t>статье</a:t>
            </a:r>
            <a:r>
              <a:rPr lang="en-US" altLang="ru-RU" sz="1700"/>
              <a:t>.</a:t>
            </a:r>
            <a:endParaRPr lang="en-US" altLang="ru-RU" sz="1700"/>
          </a:p>
          <a:p>
            <a:endParaRPr lang="en-US" altLang="ru-RU" sz="1700"/>
          </a:p>
          <a:p>
            <a:endParaRPr lang="en-US" altLang="ru-RU" sz="1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49423" y="2290758"/>
            <a:ext cx="6276974" cy="2276477"/>
          </a:xfrm>
        </p:spPr>
        <p:txBody>
          <a:bodyPr/>
          <a:lstStyle/>
          <a:p>
            <a:r>
              <a:rPr lang="ru-RU" altLang="en-US" dirty="0"/>
              <a:t>капли</a:t>
            </a:r>
            <a:endParaRPr lang="ru-RU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7935" y="290195"/>
            <a:ext cx="9464675" cy="6277610"/>
          </a:xfrm>
        </p:spPr>
        <p:txBody>
          <a:bodyPr vert="horz" lIns="91440" tIns="45720" rIns="91440" bIns="45720" rtlCol="0" anchor="ctr">
            <a:normAutofit fontScale="80000"/>
          </a:bodyPr>
          <a:lstStyle/>
          <a:p>
            <a:r>
              <a:rPr lang="en-US" altLang="en-US" dirty="0"/>
              <a:t>Особенности</a:t>
            </a:r>
            <a:r>
              <a:rPr lang="en-US" altLang="ru-RU" dirty="0"/>
              <a:t> </a:t>
            </a:r>
            <a:r>
              <a:rPr lang="en-US" altLang="en-US" dirty="0"/>
              <a:t>технологии</a:t>
            </a:r>
            <a:endParaRPr lang="en-US" altLang="en-US" dirty="0"/>
          </a:p>
          <a:p>
            <a:r>
              <a:rPr lang="en-US" altLang="en-US" dirty="0"/>
              <a:t>Капли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 </a:t>
            </a:r>
            <a:r>
              <a:rPr lang="en-US" altLang="en-US" dirty="0"/>
              <a:t>производят</a:t>
            </a:r>
            <a:r>
              <a:rPr lang="en-US" altLang="ru-RU" dirty="0"/>
              <a:t>/</a:t>
            </a:r>
            <a:r>
              <a:rPr lang="en-US" altLang="en-US" dirty="0"/>
              <a:t>изготавливают</a:t>
            </a:r>
            <a:r>
              <a:rPr lang="en-US" altLang="ru-RU" dirty="0"/>
              <a:t> </a:t>
            </a:r>
            <a:r>
              <a:rPr lang="en-US" altLang="en-US" dirty="0"/>
              <a:t>по</a:t>
            </a:r>
            <a:r>
              <a:rPr lang="en-US" altLang="ru-RU" dirty="0"/>
              <a:t> </a:t>
            </a:r>
            <a:r>
              <a:rPr lang="en-US" altLang="en-US" dirty="0"/>
              <a:t>массе</a:t>
            </a:r>
            <a:r>
              <a:rPr lang="en-US" altLang="ru-RU" dirty="0"/>
              <a:t>. </a:t>
            </a:r>
            <a:r>
              <a:rPr lang="en-US" altLang="en-US" dirty="0"/>
              <a:t>При</a:t>
            </a:r>
            <a:r>
              <a:rPr lang="en-US" altLang="ru-RU" dirty="0"/>
              <a:t> </a:t>
            </a:r>
            <a:r>
              <a:rPr lang="en-US" altLang="en-US" dirty="0"/>
              <a:t>производстве</a:t>
            </a:r>
            <a:r>
              <a:rPr lang="en-US" altLang="ru-RU" dirty="0"/>
              <a:t>/</a:t>
            </a:r>
            <a:r>
              <a:rPr lang="en-US" altLang="en-US" dirty="0"/>
              <a:t>изготовлении</a:t>
            </a:r>
            <a:r>
              <a:rPr lang="en-US" altLang="ru-RU" dirty="0"/>
              <a:t> </a:t>
            </a:r>
            <a:r>
              <a:rPr lang="en-US" altLang="en-US" dirty="0"/>
              <a:t>капель</a:t>
            </a:r>
            <a:r>
              <a:rPr lang="en-US" altLang="ru-RU" dirty="0"/>
              <a:t> </a:t>
            </a:r>
            <a:r>
              <a:rPr lang="en-US" altLang="en-US" dirty="0"/>
              <a:t>гомеопатических</a:t>
            </a:r>
            <a:r>
              <a:rPr lang="en-US" altLang="ru-RU" dirty="0"/>
              <a:t> </a:t>
            </a:r>
            <a:r>
              <a:rPr lang="en-US" altLang="en-US" dirty="0"/>
              <a:t>используют</a:t>
            </a:r>
            <a:r>
              <a:rPr lang="en-US" altLang="ru-RU" dirty="0"/>
              <a:t> </a:t>
            </a:r>
            <a:r>
              <a:rPr lang="en-US" altLang="en-US" dirty="0"/>
              <a:t>один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несколько</a:t>
            </a:r>
            <a:r>
              <a:rPr lang="en-US" altLang="ru-RU" dirty="0"/>
              <a:t> </a:t>
            </a:r>
            <a:r>
              <a:rPr lang="en-US" altLang="en-US" dirty="0"/>
              <a:t>активных</a:t>
            </a:r>
            <a:r>
              <a:rPr lang="en-US" altLang="ru-RU" dirty="0"/>
              <a:t> </a:t>
            </a:r>
            <a:r>
              <a:rPr lang="en-US" altLang="en-US" dirty="0"/>
              <a:t>компонентов</a:t>
            </a:r>
            <a:r>
              <a:rPr lang="en-US" altLang="ru-RU" dirty="0"/>
              <a:t>.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качестве</a:t>
            </a:r>
            <a:r>
              <a:rPr lang="en-US" altLang="ru-RU" dirty="0"/>
              <a:t> </a:t>
            </a:r>
            <a:r>
              <a:rPr lang="en-US" altLang="en-US" dirty="0"/>
              <a:t>активных</a:t>
            </a:r>
            <a:r>
              <a:rPr lang="en-US" altLang="ru-RU" dirty="0"/>
              <a:t> </a:t>
            </a:r>
            <a:r>
              <a:rPr lang="en-US" altLang="en-US" dirty="0"/>
              <a:t>компонентов</a:t>
            </a:r>
            <a:r>
              <a:rPr lang="en-US" altLang="ru-RU" dirty="0"/>
              <a:t> </a:t>
            </a:r>
            <a:r>
              <a:rPr lang="en-US" altLang="en-US" dirty="0"/>
              <a:t>могут</a:t>
            </a:r>
            <a:r>
              <a:rPr lang="en-US" altLang="ru-RU" dirty="0"/>
              <a:t> </a:t>
            </a:r>
            <a:r>
              <a:rPr lang="en-US" altLang="en-US" dirty="0"/>
              <a:t>быть</a:t>
            </a:r>
            <a:r>
              <a:rPr lang="en-US" altLang="ru-RU" dirty="0"/>
              <a:t> </a:t>
            </a:r>
            <a:r>
              <a:rPr lang="en-US" altLang="en-US" dirty="0"/>
              <a:t>использованы</a:t>
            </a:r>
            <a:r>
              <a:rPr lang="en-US" altLang="ru-RU" dirty="0"/>
              <a:t>: </a:t>
            </a:r>
            <a:r>
              <a:rPr lang="en-US" altLang="en-US" dirty="0"/>
              <a:t>настойки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 </a:t>
            </a:r>
            <a:r>
              <a:rPr lang="en-US" altLang="en-US" dirty="0"/>
              <a:t>матричные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(</a:t>
            </a:r>
            <a:r>
              <a:rPr lang="en-US" altLang="en-US" dirty="0"/>
              <a:t>или</a:t>
            </a:r>
            <a:r>
              <a:rPr lang="en-US" altLang="ru-RU" dirty="0"/>
              <a:t>) </a:t>
            </a:r>
            <a:r>
              <a:rPr lang="en-US" altLang="en-US" dirty="0"/>
              <a:t>их</a:t>
            </a:r>
            <a:r>
              <a:rPr lang="en-US" altLang="ru-RU" dirty="0"/>
              <a:t> </a:t>
            </a:r>
            <a:r>
              <a:rPr lang="en-US" altLang="en-US" dirty="0"/>
              <a:t>разведения</a:t>
            </a:r>
            <a:r>
              <a:rPr lang="en-US" altLang="ru-RU" dirty="0"/>
              <a:t>, </a:t>
            </a:r>
            <a:r>
              <a:rPr lang="en-US" altLang="en-US" dirty="0"/>
              <a:t>растворы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жидкие</a:t>
            </a:r>
            <a:r>
              <a:rPr lang="en-US" altLang="ru-RU" dirty="0"/>
              <a:t> </a:t>
            </a:r>
            <a:r>
              <a:rPr lang="en-US" altLang="en-US" dirty="0"/>
              <a:t>разведения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, </a:t>
            </a:r>
            <a:r>
              <a:rPr lang="en-US" altLang="en-US" dirty="0"/>
              <a:t>смеси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др</a:t>
            </a:r>
            <a:r>
              <a:rPr lang="en-US" altLang="ru-RU" dirty="0"/>
              <a:t>. </a:t>
            </a:r>
            <a:r>
              <a:rPr lang="en-US" altLang="en-US" dirty="0"/>
              <a:t>Производство</a:t>
            </a:r>
            <a:r>
              <a:rPr lang="en-US" altLang="ru-RU" dirty="0"/>
              <a:t>/</a:t>
            </a:r>
            <a:r>
              <a:rPr lang="en-US" altLang="en-US" dirty="0"/>
              <a:t>изготовление</a:t>
            </a:r>
            <a:r>
              <a:rPr lang="en-US" altLang="ru-RU" dirty="0"/>
              <a:t> </a:t>
            </a:r>
            <a:r>
              <a:rPr lang="en-US" altLang="en-US" dirty="0"/>
              <a:t>гомеопатических</a:t>
            </a:r>
            <a:r>
              <a:rPr lang="en-US" altLang="ru-RU" dirty="0"/>
              <a:t> </a:t>
            </a:r>
            <a:r>
              <a:rPr lang="en-US" altLang="en-US" dirty="0"/>
              <a:t>разведений</a:t>
            </a:r>
            <a:r>
              <a:rPr lang="en-US" altLang="ru-RU" dirty="0"/>
              <a:t>, </a:t>
            </a:r>
            <a:r>
              <a:rPr lang="en-US" altLang="en-US" dirty="0"/>
              <a:t>а</a:t>
            </a:r>
            <a:r>
              <a:rPr lang="en-US" altLang="ru-RU" dirty="0"/>
              <a:t> </a:t>
            </a:r>
            <a:r>
              <a:rPr lang="en-US" altLang="en-US" dirty="0"/>
              <a:t>также</a:t>
            </a:r>
            <a:r>
              <a:rPr lang="en-US" altLang="ru-RU" dirty="0"/>
              <a:t> </a:t>
            </a:r>
            <a:r>
              <a:rPr lang="en-US" altLang="en-US" dirty="0"/>
              <a:t>их</a:t>
            </a:r>
            <a:r>
              <a:rPr lang="en-US" altLang="ru-RU" dirty="0"/>
              <a:t> </a:t>
            </a:r>
            <a:r>
              <a:rPr lang="en-US" altLang="en-US" dirty="0"/>
              <a:t>смесей</a:t>
            </a:r>
            <a:r>
              <a:rPr lang="en-US" altLang="ru-RU" dirty="0"/>
              <a:t> </a:t>
            </a:r>
            <a:r>
              <a:rPr lang="en-US" altLang="en-US" dirty="0"/>
              <a:t>регламентированы</a:t>
            </a:r>
            <a:r>
              <a:rPr lang="en-US" altLang="ru-RU" dirty="0"/>
              <a:t> </a:t>
            </a:r>
            <a:r>
              <a:rPr lang="en-US" altLang="en-US" dirty="0"/>
              <a:t>ОФС</a:t>
            </a:r>
            <a:r>
              <a:rPr lang="en-US" altLang="ru-RU" dirty="0"/>
              <a:t> </a:t>
            </a:r>
            <a:r>
              <a:rPr lang="" altLang="en-US" dirty="0"/>
              <a:t>«</a:t>
            </a:r>
            <a:r>
              <a:rPr lang="en-US" altLang="en-US" dirty="0"/>
              <a:t>Настойки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en-US" altLang="ru-RU" dirty="0"/>
              <a:t> </a:t>
            </a:r>
            <a:r>
              <a:rPr lang="en-US" altLang="en-US" dirty="0"/>
              <a:t>матричные</a:t>
            </a:r>
            <a:r>
              <a:rPr lang="" altLang="en-US" dirty="0"/>
              <a:t>»</a:t>
            </a:r>
            <a:r>
              <a:rPr lang="en-US" altLang="ru-RU" dirty="0"/>
              <a:t>, </a:t>
            </a:r>
            <a:r>
              <a:rPr lang="" altLang="en-US" dirty="0"/>
              <a:t>«</a:t>
            </a:r>
            <a:r>
              <a:rPr lang="en-US" altLang="en-US" dirty="0"/>
              <a:t>Растворы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жидкие</a:t>
            </a:r>
            <a:r>
              <a:rPr lang="en-US" altLang="ru-RU" dirty="0"/>
              <a:t> </a:t>
            </a:r>
            <a:r>
              <a:rPr lang="en-US" altLang="en-US" dirty="0"/>
              <a:t>разведения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" altLang="en-US" dirty="0"/>
              <a:t>»</a:t>
            </a:r>
            <a:r>
              <a:rPr lang="en-US" altLang="ru-RU" dirty="0"/>
              <a:t>, </a:t>
            </a:r>
            <a:r>
              <a:rPr lang="" altLang="en-US" dirty="0"/>
              <a:t>«</a:t>
            </a:r>
            <a:r>
              <a:rPr lang="en-US" altLang="en-US" dirty="0"/>
              <a:t>Смеси</a:t>
            </a:r>
            <a:r>
              <a:rPr lang="en-US" altLang="ru-RU" dirty="0"/>
              <a:t> </a:t>
            </a:r>
            <a:r>
              <a:rPr lang="en-US" altLang="en-US" dirty="0"/>
              <a:t>гомеопатические</a:t>
            </a:r>
            <a:r>
              <a:rPr lang="" altLang="en-US" dirty="0"/>
              <a:t>»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др</a:t>
            </a:r>
            <a:r>
              <a:rPr lang="en-US" altLang="ru-RU" dirty="0"/>
              <a:t>.</a:t>
            </a:r>
            <a:endParaRPr lang="en-US" altLang="ru-RU" dirty="0"/>
          </a:p>
          <a:p>
            <a:r>
              <a:rPr lang="en-US" altLang="en-US" dirty="0"/>
              <a:t>Последнее</a:t>
            </a:r>
            <a:r>
              <a:rPr lang="en-US" altLang="ru-RU" dirty="0"/>
              <a:t> </a:t>
            </a:r>
            <a:r>
              <a:rPr lang="en-US" altLang="en-US" dirty="0"/>
              <a:t>десятичное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сотенное</a:t>
            </a:r>
            <a:r>
              <a:rPr lang="en-US" altLang="ru-RU" dirty="0"/>
              <a:t> </a:t>
            </a:r>
            <a:r>
              <a:rPr lang="en-US" altLang="en-US" dirty="0"/>
              <a:t>разведение</a:t>
            </a:r>
            <a:r>
              <a:rPr lang="en-US" altLang="ru-RU" dirty="0"/>
              <a:t> </a:t>
            </a:r>
            <a:r>
              <a:rPr lang="en-US" altLang="en-US" dirty="0"/>
              <a:t>активного</a:t>
            </a:r>
            <a:r>
              <a:rPr lang="en-US" altLang="ru-RU" dirty="0"/>
              <a:t> </a:t>
            </a:r>
            <a:r>
              <a:rPr lang="en-US" altLang="en-US" dirty="0"/>
              <a:t>компонента</a:t>
            </a:r>
            <a:r>
              <a:rPr lang="en-US" altLang="ru-RU" dirty="0"/>
              <a:t> </a:t>
            </a:r>
            <a:r>
              <a:rPr lang="en-US" altLang="en-US" dirty="0"/>
              <a:t>потенцируется</a:t>
            </a:r>
            <a:r>
              <a:rPr lang="en-US" altLang="ru-RU" dirty="0"/>
              <a:t> </a:t>
            </a:r>
            <a:r>
              <a:rPr lang="en-US" altLang="en-US" dirty="0"/>
              <a:t>с</a:t>
            </a:r>
            <a:r>
              <a:rPr lang="en-US" altLang="ru-RU" dirty="0"/>
              <a:t> </a:t>
            </a:r>
            <a:r>
              <a:rPr lang="en-US" altLang="en-US" dirty="0"/>
              <a:t>применением</a:t>
            </a:r>
            <a:r>
              <a:rPr lang="en-US" altLang="ru-RU" dirty="0"/>
              <a:t> </a:t>
            </a:r>
            <a:r>
              <a:rPr lang="en-US" altLang="en-US" dirty="0"/>
              <a:t>растворителя</a:t>
            </a:r>
            <a:r>
              <a:rPr lang="en-US" altLang="ru-RU" dirty="0"/>
              <a:t>, </a:t>
            </a:r>
            <a:r>
              <a:rPr lang="en-US" altLang="en-US" dirty="0"/>
              <a:t>предусмотренного</a:t>
            </a:r>
            <a:r>
              <a:rPr lang="en-US" altLang="ru-RU" dirty="0"/>
              <a:t>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составе</a:t>
            </a:r>
            <a:r>
              <a:rPr lang="en-US" altLang="ru-RU" dirty="0"/>
              <a:t> </a:t>
            </a:r>
            <a:r>
              <a:rPr lang="en-US" altLang="en-US" dirty="0"/>
              <a:t>капель</a:t>
            </a:r>
            <a:r>
              <a:rPr lang="en-US" altLang="ru-RU" dirty="0"/>
              <a:t> </a:t>
            </a:r>
            <a:r>
              <a:rPr lang="en-US" altLang="en-US" dirty="0"/>
              <a:t>гомеопатических</a:t>
            </a:r>
            <a:r>
              <a:rPr lang="en-US" altLang="ru-RU" dirty="0"/>
              <a:t>.</a:t>
            </a:r>
            <a:endParaRPr lang="en-US" altLang="ru-RU" dirty="0"/>
          </a:p>
          <a:p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качестве</a:t>
            </a:r>
            <a:r>
              <a:rPr lang="en-US" altLang="ru-RU" dirty="0"/>
              <a:t> </a:t>
            </a:r>
            <a:r>
              <a:rPr lang="en-US" altLang="en-US" dirty="0"/>
              <a:t>растворителей</a:t>
            </a:r>
            <a:r>
              <a:rPr lang="en-US" altLang="ru-RU" dirty="0"/>
              <a:t> </a:t>
            </a:r>
            <a:r>
              <a:rPr lang="en-US" altLang="en-US" dirty="0"/>
              <a:t>применяют</a:t>
            </a:r>
            <a:r>
              <a:rPr lang="en-US" altLang="ru-RU" dirty="0"/>
              <a:t> </a:t>
            </a:r>
            <a:r>
              <a:rPr lang="en-US" altLang="en-US" dirty="0"/>
              <a:t>воду</a:t>
            </a:r>
            <a:r>
              <a:rPr lang="en-US" altLang="ru-RU" dirty="0"/>
              <a:t>, </a:t>
            </a:r>
            <a:r>
              <a:rPr lang="en-US" altLang="en-US" dirty="0"/>
              <a:t>глицерин</a:t>
            </a:r>
            <a:r>
              <a:rPr lang="en-US" altLang="ru-RU" dirty="0"/>
              <a:t>, </a:t>
            </a:r>
            <a:r>
              <a:rPr lang="en-US" altLang="en-US" dirty="0"/>
              <a:t>спирт</a:t>
            </a:r>
            <a:r>
              <a:rPr lang="en-US" altLang="ru-RU" dirty="0"/>
              <a:t>, </a:t>
            </a:r>
            <a:r>
              <a:rPr lang="en-US" altLang="en-US" dirty="0"/>
              <a:t>жирные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минеральные</a:t>
            </a:r>
            <a:r>
              <a:rPr lang="en-US" altLang="ru-RU" dirty="0"/>
              <a:t> </a:t>
            </a:r>
            <a:r>
              <a:rPr lang="en-US" altLang="en-US" dirty="0"/>
              <a:t>масла</a:t>
            </a:r>
            <a:r>
              <a:rPr lang="en-US" altLang="ru-RU" dirty="0"/>
              <a:t> (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другой</a:t>
            </a:r>
            <a:r>
              <a:rPr lang="en-US" altLang="ru-RU" dirty="0"/>
              <a:t> </a:t>
            </a:r>
            <a:r>
              <a:rPr lang="en-US" altLang="en-US" dirty="0"/>
              <a:t>растворитель</a:t>
            </a:r>
            <a:r>
              <a:rPr lang="en-US" altLang="ru-RU" dirty="0"/>
              <a:t>, </a:t>
            </a:r>
            <a:r>
              <a:rPr lang="en-US" altLang="en-US" dirty="0"/>
              <a:t>указанный</a:t>
            </a:r>
            <a:r>
              <a:rPr lang="en-US" altLang="ru-RU" dirty="0"/>
              <a:t>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фармакопейной</a:t>
            </a:r>
            <a:r>
              <a:rPr lang="en-US" altLang="ru-RU" dirty="0"/>
              <a:t> </a:t>
            </a:r>
            <a:r>
              <a:rPr lang="en-US" altLang="en-US" dirty="0"/>
              <a:t>статье</a:t>
            </a:r>
            <a:r>
              <a:rPr lang="en-US" altLang="ru-RU" dirty="0"/>
              <a:t>).</a:t>
            </a:r>
            <a:endParaRPr lang="en-US" altLang="ru-RU" dirty="0"/>
          </a:p>
          <a:p>
            <a:r>
              <a:rPr lang="en-US" altLang="en-US" dirty="0"/>
              <a:t>При</a:t>
            </a:r>
            <a:r>
              <a:rPr lang="en-US" altLang="ru-RU" dirty="0"/>
              <a:t> </a:t>
            </a:r>
            <a:r>
              <a:rPr lang="en-US" altLang="en-US" dirty="0"/>
              <a:t>потенцировании</a:t>
            </a:r>
            <a:r>
              <a:rPr lang="en-US" altLang="ru-RU" dirty="0"/>
              <a:t> </a:t>
            </a:r>
            <a:r>
              <a:rPr lang="en-US" altLang="en-US" dirty="0"/>
              <a:t>разведений</a:t>
            </a:r>
            <a:r>
              <a:rPr lang="en-US" altLang="ru-RU" dirty="0"/>
              <a:t> </a:t>
            </a:r>
            <a:r>
              <a:rPr lang="en-US" altLang="en-US" dirty="0"/>
              <a:t>активных</a:t>
            </a:r>
            <a:r>
              <a:rPr lang="en-US" altLang="ru-RU" dirty="0"/>
              <a:t> </a:t>
            </a:r>
            <a:r>
              <a:rPr lang="en-US" altLang="en-US" dirty="0"/>
              <a:t>компонентов</a:t>
            </a:r>
            <a:r>
              <a:rPr lang="en-US" altLang="ru-RU" dirty="0"/>
              <a:t>, </a:t>
            </a:r>
            <a:r>
              <a:rPr lang="en-US" altLang="en-US" dirty="0"/>
              <a:t>содержащих</a:t>
            </a:r>
            <a:r>
              <a:rPr lang="en-US" altLang="ru-RU" dirty="0"/>
              <a:t> </a:t>
            </a:r>
            <a:r>
              <a:rPr lang="en-US" altLang="en-US" dirty="0"/>
              <a:t>спирт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предназначенных</a:t>
            </a:r>
            <a:r>
              <a:rPr lang="en-US" altLang="ru-RU" dirty="0"/>
              <a:t> </a:t>
            </a:r>
            <a:r>
              <a:rPr lang="en-US" altLang="en-US" dirty="0"/>
              <a:t>для</a:t>
            </a:r>
            <a:r>
              <a:rPr lang="en-US" altLang="ru-RU" dirty="0"/>
              <a:t> </a:t>
            </a:r>
            <a:r>
              <a:rPr lang="en-US" altLang="en-US" dirty="0"/>
              <a:t>изготовления</a:t>
            </a:r>
            <a:r>
              <a:rPr lang="en-US" altLang="ru-RU" dirty="0"/>
              <a:t> </a:t>
            </a:r>
            <a:r>
              <a:rPr lang="en-US" altLang="en-US" dirty="0"/>
              <a:t>капель</a:t>
            </a:r>
            <a:r>
              <a:rPr lang="en-US" altLang="ru-RU" dirty="0"/>
              <a:t> </a:t>
            </a:r>
            <a:r>
              <a:rPr lang="en-US" altLang="en-US" dirty="0"/>
              <a:t>назальных</a:t>
            </a:r>
            <a:r>
              <a:rPr lang="en-US" altLang="ru-RU" dirty="0"/>
              <a:t> </a:t>
            </a:r>
            <a:r>
              <a:rPr lang="en-US" altLang="en-US" dirty="0"/>
              <a:t>гомеопатических</a:t>
            </a:r>
            <a:r>
              <a:rPr lang="en-US" altLang="ru-RU" dirty="0"/>
              <a:t>, </a:t>
            </a:r>
            <a:r>
              <a:rPr lang="en-US" altLang="en-US" dirty="0"/>
              <a:t>концентрация</a:t>
            </a:r>
            <a:r>
              <a:rPr lang="en-US" altLang="ru-RU" dirty="0"/>
              <a:t> </a:t>
            </a:r>
            <a:r>
              <a:rPr lang="en-US" altLang="en-US" dirty="0"/>
              <a:t>остаточного</a:t>
            </a:r>
            <a:r>
              <a:rPr lang="en-US" altLang="ru-RU" dirty="0"/>
              <a:t> </a:t>
            </a:r>
            <a:r>
              <a:rPr lang="en-US" altLang="en-US" dirty="0"/>
              <a:t>спирта</a:t>
            </a:r>
            <a:r>
              <a:rPr lang="en-US" altLang="ru-RU" dirty="0"/>
              <a:t>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назальных</a:t>
            </a:r>
            <a:r>
              <a:rPr lang="en-US" altLang="ru-RU" dirty="0"/>
              <a:t> </a:t>
            </a:r>
            <a:r>
              <a:rPr lang="en-US" altLang="en-US" dirty="0"/>
              <a:t>каплях</a:t>
            </a:r>
            <a:r>
              <a:rPr lang="en-US" altLang="ru-RU" dirty="0"/>
              <a:t> </a:t>
            </a:r>
            <a:r>
              <a:rPr lang="en-US" altLang="en-US" dirty="0"/>
              <a:t>не</a:t>
            </a:r>
            <a:r>
              <a:rPr lang="en-US" altLang="ru-RU" dirty="0"/>
              <a:t> </a:t>
            </a:r>
            <a:r>
              <a:rPr lang="en-US" altLang="en-US" dirty="0"/>
              <a:t>должна</a:t>
            </a:r>
            <a:r>
              <a:rPr lang="en-US" altLang="ru-RU" dirty="0"/>
              <a:t> </a:t>
            </a:r>
            <a:r>
              <a:rPr lang="en-US" altLang="en-US" dirty="0"/>
              <a:t>превышать</a:t>
            </a:r>
            <a:r>
              <a:rPr lang="en-US" altLang="ru-RU" dirty="0"/>
              <a:t> </a:t>
            </a:r>
            <a:r>
              <a:rPr lang="en-US" altLang="en-US" dirty="0"/>
              <a:t>допустимую</a:t>
            </a:r>
            <a:r>
              <a:rPr lang="en-US" altLang="ru-RU" dirty="0"/>
              <a:t> </a:t>
            </a:r>
            <a:r>
              <a:rPr lang="en-US" altLang="en-US" dirty="0"/>
              <a:t>норму</a:t>
            </a:r>
            <a:r>
              <a:rPr lang="en-US" altLang="ru-RU" dirty="0"/>
              <a:t>. </a:t>
            </a:r>
            <a:r>
              <a:rPr lang="en-US" altLang="en-US" dirty="0"/>
              <a:t>Для</a:t>
            </a:r>
            <a:r>
              <a:rPr lang="en-US" altLang="ru-RU" dirty="0"/>
              <a:t> </a:t>
            </a:r>
            <a:r>
              <a:rPr lang="en-US" altLang="en-US" dirty="0"/>
              <a:t>одного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двух</a:t>
            </a:r>
            <a:r>
              <a:rPr lang="en-US" altLang="ru-RU" dirty="0"/>
              <a:t> </a:t>
            </a:r>
            <a:r>
              <a:rPr lang="en-US" altLang="en-US" dirty="0"/>
              <a:t>последних</a:t>
            </a:r>
            <a:r>
              <a:rPr lang="en-US" altLang="ru-RU" dirty="0"/>
              <a:t> </a:t>
            </a:r>
            <a:r>
              <a:rPr lang="en-US" altLang="en-US" dirty="0"/>
              <a:t>десятичных</a:t>
            </a:r>
            <a:r>
              <a:rPr lang="en-US" altLang="ru-RU" dirty="0"/>
              <a:t> </a:t>
            </a:r>
            <a:r>
              <a:rPr lang="en-US" altLang="en-US" dirty="0"/>
              <a:t>разведений</a:t>
            </a:r>
            <a:r>
              <a:rPr lang="en-US" altLang="ru-RU" dirty="0"/>
              <a:t> </a:t>
            </a:r>
            <a:r>
              <a:rPr lang="en-US" altLang="en-US" dirty="0"/>
              <a:t>используют</a:t>
            </a:r>
            <a:r>
              <a:rPr lang="en-US" altLang="ru-RU" dirty="0"/>
              <a:t> </a:t>
            </a:r>
            <a:r>
              <a:rPr lang="en-US" altLang="en-US" dirty="0"/>
              <a:t>воду</a:t>
            </a:r>
            <a:r>
              <a:rPr lang="en-US" altLang="ru-RU" dirty="0"/>
              <a:t> </a:t>
            </a:r>
            <a:r>
              <a:rPr lang="en-US" altLang="en-US" dirty="0"/>
              <a:t>или</a:t>
            </a:r>
            <a:r>
              <a:rPr lang="en-US" altLang="ru-RU" dirty="0"/>
              <a:t> </a:t>
            </a:r>
            <a:r>
              <a:rPr lang="en-US" altLang="en-US" dirty="0"/>
              <a:t>другой</a:t>
            </a:r>
            <a:r>
              <a:rPr lang="en-US" altLang="ru-RU" dirty="0"/>
              <a:t> </a:t>
            </a:r>
            <a:r>
              <a:rPr lang="en-US" altLang="en-US" dirty="0"/>
              <a:t>растворитель</a:t>
            </a:r>
            <a:r>
              <a:rPr lang="en-US" altLang="ru-RU" dirty="0"/>
              <a:t> (</a:t>
            </a:r>
            <a:r>
              <a:rPr lang="en-US" altLang="en-US" dirty="0"/>
              <a:t>кроме</a:t>
            </a:r>
            <a:r>
              <a:rPr lang="en-US" altLang="ru-RU" dirty="0"/>
              <a:t> </a:t>
            </a:r>
            <a:r>
              <a:rPr lang="en-US" altLang="en-US" dirty="0"/>
              <a:t>спирта</a:t>
            </a:r>
            <a:r>
              <a:rPr lang="en-US" altLang="ru-RU" dirty="0"/>
              <a:t> </a:t>
            </a:r>
            <a:r>
              <a:rPr lang="en-US" altLang="en-US" dirty="0"/>
              <a:t>этилового</a:t>
            </a:r>
            <a:r>
              <a:rPr lang="en-US" altLang="ru-RU" dirty="0"/>
              <a:t>), </a:t>
            </a:r>
            <a:r>
              <a:rPr lang="en-US" altLang="en-US" dirty="0"/>
              <a:t>указанный</a:t>
            </a:r>
            <a:r>
              <a:rPr lang="en-US" altLang="ru-RU" dirty="0"/>
              <a:t>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фармакопейной</a:t>
            </a:r>
            <a:r>
              <a:rPr lang="en-US" altLang="ru-RU" dirty="0"/>
              <a:t> </a:t>
            </a:r>
            <a:r>
              <a:rPr lang="en-US" altLang="en-US" dirty="0"/>
              <a:t>статье</a:t>
            </a:r>
            <a:r>
              <a:rPr lang="en-US" altLang="ru-RU" dirty="0"/>
              <a:t>.</a:t>
            </a:r>
            <a:endParaRPr lang="en-US" altLang="ru-RU" dirty="0"/>
          </a:p>
          <a:p>
            <a:r>
              <a:rPr lang="en-US" altLang="en-US" dirty="0"/>
              <a:t>При</a:t>
            </a:r>
            <a:r>
              <a:rPr lang="en-US" altLang="ru-RU" dirty="0"/>
              <a:t> </a:t>
            </a:r>
            <a:r>
              <a:rPr lang="en-US" altLang="en-US" dirty="0"/>
              <a:t>получении</a:t>
            </a:r>
            <a:r>
              <a:rPr lang="en-US" altLang="ru-RU" dirty="0"/>
              <a:t> </a:t>
            </a:r>
            <a:r>
              <a:rPr lang="en-US" altLang="en-US" dirty="0"/>
              <a:t>капель</a:t>
            </a:r>
            <a:r>
              <a:rPr lang="en-US" altLang="ru-RU" dirty="0"/>
              <a:t> </a:t>
            </a:r>
            <a:r>
              <a:rPr lang="en-US" altLang="en-US" dirty="0"/>
              <a:t>назальных</a:t>
            </a:r>
            <a:r>
              <a:rPr lang="en-US" altLang="ru-RU" dirty="0"/>
              <a:t> </a:t>
            </a:r>
            <a:r>
              <a:rPr lang="en-US" altLang="en-US" dirty="0"/>
              <a:t>недопустимо</a:t>
            </a:r>
            <a:r>
              <a:rPr lang="en-US" altLang="ru-RU" dirty="0"/>
              <a:t> </a:t>
            </a:r>
            <a:r>
              <a:rPr lang="en-US" altLang="en-US" dirty="0"/>
              <a:t>применять</a:t>
            </a:r>
            <a:r>
              <a:rPr lang="en-US" altLang="ru-RU" dirty="0"/>
              <a:t> </a:t>
            </a:r>
            <a:r>
              <a:rPr lang="en-US" altLang="en-US" dirty="0"/>
              <a:t>вспомогательные</a:t>
            </a:r>
            <a:r>
              <a:rPr lang="en-US" altLang="ru-RU" dirty="0"/>
              <a:t> </a:t>
            </a:r>
            <a:r>
              <a:rPr lang="en-US" altLang="en-US" dirty="0"/>
              <a:t>вещества</a:t>
            </a:r>
            <a:r>
              <a:rPr lang="en-US" altLang="ru-RU" dirty="0"/>
              <a:t> (</a:t>
            </a:r>
            <a:r>
              <a:rPr lang="en-US" altLang="en-US" dirty="0"/>
              <a:t>ОФС</a:t>
            </a:r>
            <a:r>
              <a:rPr lang="en-US" altLang="ru-RU" dirty="0"/>
              <a:t> </a:t>
            </a:r>
            <a:r>
              <a:rPr lang="" altLang="en-US" dirty="0"/>
              <a:t>«</a:t>
            </a:r>
            <a:r>
              <a:rPr lang="en-US" altLang="en-US" dirty="0"/>
              <a:t>Лекарственные</a:t>
            </a:r>
            <a:r>
              <a:rPr lang="en-US" altLang="ru-RU" dirty="0"/>
              <a:t> </a:t>
            </a:r>
            <a:r>
              <a:rPr lang="en-US" altLang="en-US" dirty="0"/>
              <a:t>формы</a:t>
            </a:r>
            <a:r>
              <a:rPr lang="en-US" altLang="ru-RU" dirty="0"/>
              <a:t> </a:t>
            </a:r>
            <a:r>
              <a:rPr lang="en-US" altLang="en-US" dirty="0"/>
              <a:t>гомеопатических</a:t>
            </a:r>
            <a:r>
              <a:rPr lang="en-US" altLang="ru-RU" dirty="0"/>
              <a:t> </a:t>
            </a:r>
            <a:r>
              <a:rPr lang="en-US" altLang="en-US" dirty="0"/>
              <a:t>лекарственных</a:t>
            </a:r>
            <a:r>
              <a:rPr lang="en-US" altLang="ru-RU" dirty="0"/>
              <a:t> </a:t>
            </a:r>
            <a:r>
              <a:rPr lang="en-US" altLang="en-US" dirty="0"/>
              <a:t>препаратов</a:t>
            </a:r>
            <a:r>
              <a:rPr lang="" altLang="en-US" dirty="0"/>
              <a:t>»</a:t>
            </a:r>
            <a:r>
              <a:rPr lang="en-US" altLang="ru-RU" dirty="0"/>
              <a:t>), </a:t>
            </a:r>
            <a:r>
              <a:rPr lang="en-US" altLang="en-US" dirty="0"/>
              <a:t>за</a:t>
            </a:r>
            <a:r>
              <a:rPr lang="en-US" altLang="ru-RU" dirty="0"/>
              <a:t> </a:t>
            </a:r>
            <a:r>
              <a:rPr lang="en-US" altLang="en-US" dirty="0"/>
              <a:t>исключением</a:t>
            </a:r>
            <a:r>
              <a:rPr lang="en-US" altLang="ru-RU" dirty="0"/>
              <a:t> </a:t>
            </a:r>
            <a:r>
              <a:rPr lang="en-US" altLang="en-US" dirty="0"/>
              <a:t>консервантов</a:t>
            </a:r>
            <a:r>
              <a:rPr lang="en-US" altLang="ru-RU" dirty="0"/>
              <a:t>, </a:t>
            </a:r>
            <a:r>
              <a:rPr lang="en-US" altLang="en-US" dirty="0"/>
              <a:t>загустителей</a:t>
            </a:r>
            <a:r>
              <a:rPr lang="en-US" altLang="ru-RU" dirty="0"/>
              <a:t>, </a:t>
            </a:r>
            <a:r>
              <a:rPr lang="en-US" altLang="en-US" dirty="0"/>
              <a:t>изотонирующих</a:t>
            </a:r>
            <a:r>
              <a:rPr lang="en-US" altLang="ru-RU" dirty="0"/>
              <a:t> </a:t>
            </a:r>
            <a:r>
              <a:rPr lang="en-US" altLang="en-US" dirty="0"/>
              <a:t>веществ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веществ</a:t>
            </a:r>
            <a:r>
              <a:rPr lang="en-US" altLang="ru-RU" dirty="0"/>
              <a:t>, </a:t>
            </a:r>
            <a:r>
              <a:rPr lang="en-US" altLang="en-US" dirty="0"/>
              <a:t>используемых</a:t>
            </a:r>
            <a:r>
              <a:rPr lang="en-US" altLang="ru-RU" dirty="0"/>
              <a:t> </a:t>
            </a:r>
            <a:r>
              <a:rPr lang="en-US" altLang="en-US" dirty="0"/>
              <a:t>для</a:t>
            </a:r>
            <a:r>
              <a:rPr lang="en-US" altLang="ru-RU" dirty="0"/>
              <a:t> </a:t>
            </a:r>
            <a:r>
              <a:rPr lang="en-US" altLang="en-US" dirty="0"/>
              <a:t>регулирования</a:t>
            </a:r>
            <a:r>
              <a:rPr lang="en-US" altLang="ru-RU" dirty="0"/>
              <a:t> </a:t>
            </a:r>
            <a:r>
              <a:rPr lang="en-US" altLang="en-US" dirty="0"/>
              <a:t>и</a:t>
            </a:r>
            <a:r>
              <a:rPr lang="en-US" altLang="ru-RU" dirty="0"/>
              <a:t> </a:t>
            </a:r>
            <a:r>
              <a:rPr lang="en-US" altLang="en-US" dirty="0"/>
              <a:t>стабилизации</a:t>
            </a:r>
            <a:r>
              <a:rPr lang="en-US" altLang="ru-RU" dirty="0"/>
              <a:t> pH. </a:t>
            </a:r>
            <a:r>
              <a:rPr lang="en-US" altLang="en-US" dirty="0"/>
              <a:t>В</a:t>
            </a:r>
            <a:r>
              <a:rPr lang="en-US" altLang="ru-RU" dirty="0"/>
              <a:t> </a:t>
            </a:r>
            <a:r>
              <a:rPr lang="en-US" altLang="en-US" dirty="0"/>
              <a:t>качестве</a:t>
            </a:r>
            <a:r>
              <a:rPr lang="en-US" altLang="ru-RU" dirty="0"/>
              <a:t> </a:t>
            </a:r>
            <a:r>
              <a:rPr lang="en-US" altLang="en-US" dirty="0"/>
              <a:t>изотонирующего</a:t>
            </a:r>
            <a:r>
              <a:rPr lang="en-US" altLang="ru-RU" dirty="0"/>
              <a:t> </a:t>
            </a:r>
            <a:r>
              <a:rPr lang="en-US" altLang="en-US" dirty="0"/>
              <a:t>вещества</a:t>
            </a:r>
            <a:r>
              <a:rPr lang="en-US" altLang="ru-RU" dirty="0"/>
              <a:t> </a:t>
            </a:r>
            <a:r>
              <a:rPr lang="en-US" altLang="en-US" dirty="0"/>
              <a:t>обычно</a:t>
            </a:r>
            <a:r>
              <a:rPr lang="en-US" altLang="ru-RU" dirty="0"/>
              <a:t> </a:t>
            </a:r>
            <a:r>
              <a:rPr lang="en-US" altLang="en-US" dirty="0"/>
              <a:t>используют</a:t>
            </a:r>
            <a:r>
              <a:rPr lang="en-US" altLang="ru-RU" dirty="0"/>
              <a:t> </a:t>
            </a:r>
            <a:r>
              <a:rPr lang="en-US" altLang="en-US" dirty="0"/>
              <a:t>натрия</a:t>
            </a:r>
            <a:r>
              <a:rPr lang="en-US" altLang="ru-RU" dirty="0"/>
              <a:t> </a:t>
            </a:r>
            <a:r>
              <a:rPr lang="en-US" altLang="en-US" dirty="0"/>
              <a:t>хлорид</a:t>
            </a:r>
            <a:r>
              <a:rPr lang="en-US" altLang="ru-RU" dirty="0"/>
              <a:t>.</a:t>
            </a:r>
            <a:endParaRPr lang="en-US" altLang="ru-RU" dirty="0"/>
          </a:p>
        </p:txBody>
      </p:sp>
      <p:pic>
        <p:nvPicPr>
          <p:cNvPr id="10" name="Picture Placeholder 9" descr="People at a job interview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1" cstate="print">
            <a:alphaModFix amt="35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9042400" y="892176"/>
            <a:ext cx="2430462" cy="5073648"/>
          </a:xfr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713*114"/>
  <p:tag name="TABLE_ENDDRAG_RECT" val="209*32*713*114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2.xml><?xml version="1.0" encoding="utf-8"?>
<ds:datastoreItem xmlns:ds="http://schemas.openxmlformats.org/officeDocument/2006/customXml" ds:itemID="{F5C14155-A57F-48FA-B253-A79CB6269DDC}">
  <ds:schemaRefs/>
</ds:datastoreItem>
</file>

<file path=customXml/itemProps3.xml><?xml version="1.0" encoding="utf-8"?>
<ds:datastoreItem xmlns:ds="http://schemas.openxmlformats.org/officeDocument/2006/customXml" ds:itemID="{89316C43-4A17-4971-BB8F-F0F6B8CDF2E0}">
  <ds:schemaRefs/>
</ds:datastoreItem>
</file>

<file path=customXml/itemProps4.xml><?xml version="1.0" encoding="utf-8"?>
<ds:datastoreItem xmlns:ds="http://schemas.openxmlformats.org/officeDocument/2006/customXml" ds:itemID="{BC2A85E2-5219-4B5F-9D52-D97CA94AAB3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59505</Words>
  <Application>WPS Presentation</Application>
  <PresentationFormat>Widescreen</PresentationFormat>
  <Paragraphs>544</Paragraphs>
  <Slides>41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3" baseType="lpstr">
      <vt:lpstr>Arial</vt:lpstr>
      <vt:lpstr>SimSun</vt:lpstr>
      <vt:lpstr>Wingdings</vt:lpstr>
      <vt:lpstr>Gill Sans MT</vt:lpstr>
      <vt:lpstr>Microsoft YaHei</vt:lpstr>
      <vt:lpstr>Arial Unicode MS</vt:lpstr>
      <vt:lpstr>Calibri</vt:lpstr>
      <vt:lpstr>Aptos</vt:lpstr>
      <vt:lpstr>Segoe Print</vt:lpstr>
      <vt:lpstr>Corbel</vt:lpstr>
      <vt:lpstr>Manrope</vt:lpstr>
      <vt:lpstr>Parcel</vt:lpstr>
      <vt:lpstr>Public speaking solutions</vt:lpstr>
      <vt:lpstr>AGENDA</vt:lpstr>
      <vt:lpstr>Engaging the audience</vt:lpstr>
      <vt:lpstr>Effective delivery techniques</vt:lpstr>
      <vt:lpstr>PowerPoint 演示文稿</vt:lpstr>
      <vt:lpstr>PowerPoint 演示文稿</vt:lpstr>
      <vt:lpstr>PowerPoint 演示文稿</vt:lpstr>
      <vt:lpstr>PowerPoint 演示文稿</vt:lpstr>
      <vt:lpstr>Speaking impact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ГоМЕОПАТИЧЕСКИЕ ЛЕКАРСТВЕННЫЕ ФОРМЫ</dc:title>
  <dc:creator/>
  <cp:lastModifiedBy>Зубаржат Зарипо�</cp:lastModifiedBy>
  <cp:revision>1</cp:revision>
  <dcterms:created xsi:type="dcterms:W3CDTF">2025-02-23T18:50:45Z</dcterms:created>
  <dcterms:modified xsi:type="dcterms:W3CDTF">2025-02-23T18:50:45Z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4" name="ICV">
    <vt:lpwstr>06C87745E6E0400FBA2E9E9054FCCEA1_12</vt:lpwstr>
  </property>
  <property fmtid="{D5CDD505-2E9C-101B-9397-08002B2CF9AE}" pid="5" name="KSOProductBuildVer">
    <vt:lpwstr>1049-12.2.0.19805</vt:lpwstr>
  </property>
</Properties>
</file>