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747" autoAdjust="0"/>
  </p:normalViewPr>
  <p:slideViewPr>
    <p:cSldViewPr snapToGrid="0">
      <p:cViewPr varScale="1">
        <p:scale>
          <a:sx n="75" d="100"/>
          <a:sy n="75" d="100"/>
        </p:scale>
        <p:origin x="-120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416" y="313151"/>
            <a:ext cx="1183709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Спорынья (Рожки спорыньи)     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Secale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cornutum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Спорынья 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Claviceps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purpurea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Tulasne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Спорыньевые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Clavicipitaceae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 растений\Плоды\Claviceps purpurea\237800490-clavicep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033" y="2376814"/>
            <a:ext cx="5974915" cy="4481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Фото растений\Плоды\Claviceps purpurea\03_Ergot_-_Claviceps_purpur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447" y="0"/>
            <a:ext cx="4572000" cy="6858000"/>
          </a:xfrm>
          <a:prstGeom prst="rect">
            <a:avLst/>
          </a:prstGeom>
          <a:noFill/>
        </p:spPr>
      </p:pic>
      <p:pic>
        <p:nvPicPr>
          <p:cNvPr id="2" name="Picture 2" descr="E:\Фото растений\Плоды\Claviceps purpurea\Claviceps_purpur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265" y="1"/>
            <a:ext cx="541832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2101" name="Object 53"/>
          <p:cNvGraphicFramePr>
            <a:graphicFrameLocks noChangeAspect="1"/>
          </p:cNvGraphicFramePr>
          <p:nvPr/>
        </p:nvGraphicFramePr>
        <p:xfrm>
          <a:off x="156380" y="1582869"/>
          <a:ext cx="4698534" cy="401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S ChemDraw Drawing" r:id="rId3" imgW="3760369" imgH="3214365" progId="ChemDraw.Document.6.0">
                  <p:embed/>
                </p:oleObj>
              </mc:Choice>
              <mc:Fallback>
                <p:oleObj name="CS ChemDraw Drawing" r:id="rId3" imgW="3760369" imgH="3214365" progId="ChemDraw.Document.6.0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80" y="1582869"/>
                        <a:ext cx="4698534" cy="4016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22938" y="2369506"/>
          <a:ext cx="6880108" cy="3417519"/>
        </p:xfrm>
        <a:graphic>
          <a:graphicData uri="http://schemas.openxmlformats.org/drawingml/2006/table">
            <a:tbl>
              <a:tblPr/>
              <a:tblGrid>
                <a:gridCol w="1718050"/>
                <a:gridCol w="1716612"/>
                <a:gridCol w="1715894"/>
                <a:gridCol w="1729552"/>
              </a:tblGrid>
              <a:tr h="48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Соединение</a:t>
                      </a:r>
                      <a:endParaRPr lang="ru-RU" sz="20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000" b="1" baseline="-25000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000" b="1" baseline="-25000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000" b="1" baseline="-2500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Эрготамин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Н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Эргостин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СН</a:t>
                      </a:r>
                      <a:r>
                        <a:rPr lang="ru-RU" sz="2000" b="1" baseline="-25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000" b="1">
                          <a:latin typeface="Times New Roman"/>
                          <a:cs typeface="Times New Roman"/>
                        </a:rPr>
                        <a:t>–СН</a:t>
                      </a:r>
                      <a:r>
                        <a:rPr lang="ru-RU" sz="2000" b="1" baseline="-2500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Н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Эргокристин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СН</a:t>
                      </a:r>
                      <a:r>
                        <a:rPr lang="ru-RU" sz="2000" b="1" baseline="-2500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СН</a:t>
                      </a:r>
                      <a:r>
                        <a:rPr lang="ru-RU" sz="2000" b="1" baseline="-2500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Эргокриптин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СН</a:t>
                      </a:r>
                      <a:r>
                        <a:rPr lang="ru-RU" sz="2000" b="1" baseline="-2500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cs typeface="Times New Roman"/>
                        </a:rPr>
                        <a:t>СН</a:t>
                      </a:r>
                      <a:r>
                        <a:rPr lang="ru-RU" sz="2000" b="1" baseline="-2500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06" name="Object 58"/>
          <p:cNvGraphicFramePr>
            <a:graphicFrameLocks noChangeAspect="1"/>
          </p:cNvGraphicFramePr>
          <p:nvPr/>
        </p:nvGraphicFramePr>
        <p:xfrm>
          <a:off x="10188792" y="2683507"/>
          <a:ext cx="13843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S ChemDraw Drawing" r:id="rId5" imgW="1384008" imgH="712742" progId="ChemDraw.Document.6.0">
                  <p:embed/>
                </p:oleObj>
              </mc:Choice>
              <mc:Fallback>
                <p:oleObj name="CS ChemDraw Drawing" r:id="rId5" imgW="1384008" imgH="712742" progId="ChemDraw.Document.6.0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8792" y="2683507"/>
                        <a:ext cx="13843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8" name="Object 60"/>
          <p:cNvGraphicFramePr>
            <a:graphicFrameLocks noChangeAspect="1"/>
          </p:cNvGraphicFramePr>
          <p:nvPr/>
        </p:nvGraphicFramePr>
        <p:xfrm>
          <a:off x="10191184" y="3438569"/>
          <a:ext cx="13843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S ChemDraw Drawing" r:id="rId7" imgW="1384008" imgH="712742" progId="ChemDraw.Document.6.0">
                  <p:embed/>
                </p:oleObj>
              </mc:Choice>
              <mc:Fallback>
                <p:oleObj name="CS ChemDraw Drawing" r:id="rId7" imgW="1384008" imgH="712742" progId="ChemDraw.Document.6.0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184" y="3438569"/>
                        <a:ext cx="13843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" name="Object 61"/>
          <p:cNvGraphicFramePr>
            <a:graphicFrameLocks noChangeAspect="1"/>
          </p:cNvGraphicFramePr>
          <p:nvPr/>
        </p:nvGraphicFramePr>
        <p:xfrm>
          <a:off x="10181660" y="4156119"/>
          <a:ext cx="13843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S ChemDraw Drawing" r:id="rId8" imgW="1384008" imgH="712742" progId="ChemDraw.Document.6.0">
                  <p:embed/>
                </p:oleObj>
              </mc:Choice>
              <mc:Fallback>
                <p:oleObj name="CS ChemDraw Drawing" r:id="rId8" imgW="1384008" imgH="712742" progId="ChemDraw.Document.6.0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1660" y="4156119"/>
                        <a:ext cx="13843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0" name="Object 62"/>
          <p:cNvGraphicFramePr>
            <a:graphicFrameLocks noChangeAspect="1"/>
          </p:cNvGraphicFramePr>
          <p:nvPr/>
        </p:nvGraphicFramePr>
        <p:xfrm>
          <a:off x="10201623" y="4986469"/>
          <a:ext cx="8826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S ChemDraw Drawing" r:id="rId9" imgW="883381" imgH="719767" progId="ChemDraw.Document.6.0">
                  <p:embed/>
                </p:oleObj>
              </mc:Choice>
              <mc:Fallback>
                <p:oleObj name="CS ChemDraw Drawing" r:id="rId9" imgW="883381" imgH="719767" progId="ChemDraw.Document.6.0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1623" y="4986469"/>
                        <a:ext cx="8826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30541" y="613775"/>
          <a:ext cx="9066478" cy="445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S ChemDraw Drawing" r:id="rId3" imgW="6489543" imgH="3186536" progId="ChemDraw.Document.6.0">
                  <p:embed/>
                </p:oleObj>
              </mc:Choice>
              <mc:Fallback>
                <p:oleObj name="CS ChemDraw Drawing" r:id="rId3" imgW="6489543" imgH="318653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41" y="613775"/>
                        <a:ext cx="9066478" cy="4451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2083" y="5098093"/>
            <a:ext cx="105594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эргометрин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 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ницерголин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13151" y="901874"/>
            <a:ext cx="1131100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Качество сырья должно соответствовать требованиям ФС 42-1432-80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эрготаминовый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штамм) и ВФС 42-458-75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эрготоксиновый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штамм). Содержание суммы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алкалоидов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рожков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эрготаминового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штамма 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эрготамин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должно быть не менее 0,3%, содержание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эрготамина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не менее 0,2%. Содержание суммы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алкалоидов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рожков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эрготоксинового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штамма в пересчете на эрготоксин должно быть не менее 0,4%, содержание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эрготоксина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не менее 0,25%.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6316" y="212767"/>
            <a:ext cx="4867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спорыньи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7409" name="Picture 1" descr="C:\Users\User\Downloads\item_3835_big.jpg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17" y="899785"/>
            <a:ext cx="5949863" cy="3196423"/>
          </a:xfrm>
          <a:prstGeom prst="rect">
            <a:avLst/>
          </a:prstGeom>
          <a:noFill/>
        </p:spPr>
      </p:pic>
      <p:pic>
        <p:nvPicPr>
          <p:cNvPr id="17411" name="Picture 3" descr="C:\Users\User\Downloads\150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90" y="4039442"/>
            <a:ext cx="5949863" cy="2818558"/>
          </a:xfrm>
          <a:prstGeom prst="rect">
            <a:avLst/>
          </a:prstGeom>
          <a:noFill/>
        </p:spPr>
      </p:pic>
      <p:pic>
        <p:nvPicPr>
          <p:cNvPr id="17412" name="Picture 4" descr="C:\Users\User\Downloads\3825105_6a089e99d700975674739e52cb702b1e_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123" y="903962"/>
            <a:ext cx="5954038" cy="5954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sinkapton-n20_11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2900"/>
            <a:ext cx="5962389" cy="3009496"/>
          </a:xfrm>
          <a:prstGeom prst="rect">
            <a:avLst/>
          </a:prstGeom>
          <a:noFill/>
        </p:spPr>
      </p:pic>
      <p:pic>
        <p:nvPicPr>
          <p:cNvPr id="20483" name="Picture 3" descr="C:\Users\User\Downloads\original_normatens_N20_tabl_po_www_piluli_ru_k27524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5072"/>
            <a:ext cx="5924811" cy="3240402"/>
          </a:xfrm>
          <a:prstGeom prst="rect">
            <a:avLst/>
          </a:prstGeom>
          <a:noFill/>
        </p:spPr>
      </p:pic>
      <p:pic>
        <p:nvPicPr>
          <p:cNvPr id="20484" name="Picture 4" descr="C:\Users\User\Downloads\img2648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2285" y="246345"/>
            <a:ext cx="6279715" cy="627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82ee0e7579d321f713ec69aa720a34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238" y="0"/>
            <a:ext cx="4609578" cy="4609578"/>
          </a:xfrm>
          <a:prstGeom prst="rect">
            <a:avLst/>
          </a:prstGeom>
          <a:noFill/>
        </p:spPr>
      </p:pic>
      <p:pic>
        <p:nvPicPr>
          <p:cNvPr id="21508" name="Picture 4" descr="C:\Users\User\Downloads\original_nitsergolin_tabletki_pokryt_ob_10_mg_30_sht_www_piluli_ru_eapt229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648" y="4359057"/>
            <a:ext cx="5112216" cy="2498943"/>
          </a:xfrm>
          <a:prstGeom prst="rect">
            <a:avLst/>
          </a:prstGeom>
          <a:noFill/>
        </p:spPr>
      </p:pic>
      <p:pic>
        <p:nvPicPr>
          <p:cNvPr id="21509" name="Picture 5" descr="C:\Users\User\Downloads\2711f6c7e525cc24ff8419f3b8dfa4b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105" y="-1"/>
            <a:ext cx="578697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e0ec0fbfa1a09b000d7d7f3a136439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146050"/>
            <a:ext cx="6000750" cy="6000750"/>
          </a:xfrm>
          <a:prstGeom prst="rect">
            <a:avLst/>
          </a:prstGeom>
          <a:noFill/>
        </p:spPr>
      </p:pic>
      <p:pic>
        <p:nvPicPr>
          <p:cNvPr id="20482" name="Picture 2" descr="C:\Users\Admin\Downloads\Ницерголин-де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318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106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214</cp:revision>
  <dcterms:created xsi:type="dcterms:W3CDTF">2017-09-02T10:15:39Z</dcterms:created>
  <dcterms:modified xsi:type="dcterms:W3CDTF">2021-11-28T21:38:57Z</dcterms:modified>
</cp:coreProperties>
</file>