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48" r:id="rId1"/>
  </p:sldMasterIdLst>
  <p:sldIdLst>
    <p:sldId id="257" r:id="rId2"/>
    <p:sldId id="258" r:id="rId3"/>
    <p:sldId id="259" r:id="rId4"/>
    <p:sldId id="262" r:id="rId5"/>
    <p:sldId id="261" r:id="rId6"/>
    <p:sldId id="263" r:id="rId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126" y="79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E6D94-A02E-48CB-9021-7403DD38B537}" type="datetimeFigureOut">
              <a:rPr lang="ru-RU" smtClean="0"/>
              <a:pPr/>
              <a:t>24.11.2022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78C71-05A2-45BA-9D9A-C296646E029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664053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E6D94-A02E-48CB-9021-7403DD38B537}" type="datetimeFigureOut">
              <a:rPr lang="ru-RU" smtClean="0"/>
              <a:pPr/>
              <a:t>24.11.2022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78C71-05A2-45BA-9D9A-C296646E029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964671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E6D94-A02E-48CB-9021-7403DD38B537}" type="datetimeFigureOut">
              <a:rPr lang="ru-RU" smtClean="0"/>
              <a:pPr/>
              <a:t>24.11.2022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78C71-05A2-45BA-9D9A-C296646E029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716142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E6D94-A02E-48CB-9021-7403DD38B537}" type="datetimeFigureOut">
              <a:rPr lang="ru-RU" smtClean="0"/>
              <a:pPr/>
              <a:t>24.11.2022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78C71-05A2-45BA-9D9A-C296646E029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442596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E6D94-A02E-48CB-9021-7403DD38B537}" type="datetimeFigureOut">
              <a:rPr lang="ru-RU" smtClean="0"/>
              <a:pPr/>
              <a:t>24.11.2022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78C71-05A2-45BA-9D9A-C296646E029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756756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E6D94-A02E-48CB-9021-7403DD38B537}" type="datetimeFigureOut">
              <a:rPr lang="ru-RU" smtClean="0"/>
              <a:pPr/>
              <a:t>24.11.2022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78C71-05A2-45BA-9D9A-C296646E029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271320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E6D94-A02E-48CB-9021-7403DD38B537}" type="datetimeFigureOut">
              <a:rPr lang="ru-RU" smtClean="0"/>
              <a:pPr/>
              <a:t>24.11.2022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78C71-05A2-45BA-9D9A-C296646E029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225096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E6D94-A02E-48CB-9021-7403DD38B537}" type="datetimeFigureOut">
              <a:rPr lang="ru-RU" smtClean="0"/>
              <a:pPr/>
              <a:t>24.11.2022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78C71-05A2-45BA-9D9A-C296646E029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725035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E6D94-A02E-48CB-9021-7403DD38B537}" type="datetimeFigureOut">
              <a:rPr lang="ru-RU" smtClean="0"/>
              <a:pPr/>
              <a:t>24.11.2022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78C71-05A2-45BA-9D9A-C296646E029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159094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E6D94-A02E-48CB-9021-7403DD38B537}" type="datetimeFigureOut">
              <a:rPr lang="ru-RU" smtClean="0"/>
              <a:pPr/>
              <a:t>24.11.2022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78C71-05A2-45BA-9D9A-C296646E029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454908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E6D94-A02E-48CB-9021-7403DD38B537}" type="datetimeFigureOut">
              <a:rPr lang="ru-RU" smtClean="0"/>
              <a:pPr/>
              <a:t>24.11.2022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78C71-05A2-45BA-9D9A-C296646E029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422182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6E6D94-A02E-48CB-9021-7403DD38B537}" type="datetimeFigureOut">
              <a:rPr lang="ru-RU" smtClean="0"/>
              <a:pPr/>
              <a:t>24.11.2022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C78C71-05A2-45BA-9D9A-C296646E029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567691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4.em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150312" y="350729"/>
            <a:ext cx="11862148" cy="304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Крестовника </a:t>
            </a:r>
            <a:r>
              <a:rPr kumimoji="0" lang="ru-RU" sz="36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плосколистного</a:t>
            </a: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трава    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                                              </a:t>
            </a: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Senecionis</a:t>
            </a: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platyphylloidis</a:t>
            </a: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herba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Крестовник </a:t>
            </a:r>
            <a:r>
              <a:rPr kumimoji="0" lang="ru-RU" sz="4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плосколистный</a:t>
            </a: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   </a:t>
            </a:r>
            <a:r>
              <a:rPr kumimoji="0" lang="en-US" sz="40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Senecio</a:t>
            </a:r>
            <a:r>
              <a:rPr kumimoji="0" lang="ru-RU" sz="4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0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platyphylloides</a:t>
            </a:r>
            <a:r>
              <a:rPr kumimoji="0" lang="ru-RU" sz="4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4000" i="1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</a:t>
            </a:r>
            <a:r>
              <a:rPr kumimoji="0" lang="en-US" sz="4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Somm</a:t>
            </a: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.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et</a:t>
            </a: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Levier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сем. Астровые                           </a:t>
            </a:r>
            <a:r>
              <a:rPr kumimoji="0" lang="en-US" sz="40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Asteraceae</a:t>
            </a: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pic>
        <p:nvPicPr>
          <p:cNvPr id="4098" name="Picture 2" descr="E:\Фото растений\Травы 2\Senecio platyphylloides\161048_b1255b74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84272" y="3432132"/>
            <a:ext cx="5132385" cy="3425867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3958759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3" name="Picture 1" descr="E:\Фото растений\Травы 2\Senecio platyphylloides\28816_369b296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27551" y="0"/>
            <a:ext cx="5143500" cy="6858000"/>
          </a:xfrm>
          <a:prstGeom prst="rect">
            <a:avLst/>
          </a:prstGeom>
          <a:noFill/>
        </p:spPr>
      </p:pic>
      <p:pic>
        <p:nvPicPr>
          <p:cNvPr id="3074" name="Picture 2" descr="E:\Фото растений\Травы 2\Senecio platyphylloides\39819_2e7fd185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325643" y="-41849"/>
            <a:ext cx="4578989" cy="6899849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8644900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3987221" y="358059"/>
            <a:ext cx="4363695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000" dirty="0" smtClean="0">
                <a:solidFill>
                  <a:srgbClr val="C00000"/>
                </a:solidFill>
              </a:rPr>
              <a:t>Химический состав</a:t>
            </a:r>
            <a:endParaRPr lang="ru-RU" sz="4000" dirty="0">
              <a:solidFill>
                <a:srgbClr val="C00000"/>
              </a:solidFill>
            </a:endParaRPr>
          </a:p>
        </p:txBody>
      </p:sp>
      <p:sp>
        <p:nvSpPr>
          <p:cNvPr id="11" name="Rectangle 1"/>
          <p:cNvSpPr>
            <a:spLocks noChangeArrowheads="1"/>
          </p:cNvSpPr>
          <p:nvPr/>
        </p:nvSpPr>
        <p:spPr bwMode="auto">
          <a:xfrm>
            <a:off x="242169" y="4972833"/>
            <a:ext cx="11632504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sz="2800" dirty="0" smtClean="0"/>
              <a:t>                         </a:t>
            </a:r>
            <a:r>
              <a:rPr lang="ru-RU" sz="2800" dirty="0" err="1" smtClean="0"/>
              <a:t>платифиллин-N-оксид</a:t>
            </a:r>
            <a:r>
              <a:rPr lang="ru-RU" sz="2800" dirty="0" smtClean="0"/>
              <a:t>                </a:t>
            </a:r>
            <a:r>
              <a:rPr lang="ru-RU" sz="2800" dirty="0" err="1" smtClean="0"/>
              <a:t>сенециофиллин-N-оксид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2066" name="Object 18"/>
          <p:cNvGraphicFramePr>
            <a:graphicFrameLocks noChangeAspect="1"/>
          </p:cNvGraphicFramePr>
          <p:nvPr/>
        </p:nvGraphicFramePr>
        <p:xfrm>
          <a:off x="2091388" y="1365338"/>
          <a:ext cx="7952008" cy="327579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8" name="CS ChemDraw Drawing" r:id="rId3" imgW="6193104" imgH="2550526" progId="ChemDraw.Document.6.0">
                  <p:embed/>
                </p:oleObj>
              </mc:Choice>
              <mc:Fallback>
                <p:oleObj name="CS ChemDraw Drawing" r:id="rId3" imgW="6193104" imgH="2550526" progId="ChemDraw.Document.6.0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91388" y="1365338"/>
                        <a:ext cx="7952008" cy="327579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1646939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63620" y="247061"/>
            <a:ext cx="3714478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000" dirty="0" smtClean="0">
                <a:solidFill>
                  <a:srgbClr val="C00000"/>
                </a:solidFill>
              </a:rPr>
              <a:t>Стандартизация</a:t>
            </a:r>
            <a:endParaRPr lang="ru-RU" sz="4000" dirty="0">
              <a:solidFill>
                <a:srgbClr val="C00000"/>
              </a:solidFill>
            </a:endParaRPr>
          </a:p>
        </p:txBody>
      </p:sp>
      <p:sp>
        <p:nvSpPr>
          <p:cNvPr id="23553" name="Rectangle 1"/>
          <p:cNvSpPr>
            <a:spLocks noChangeArrowheads="1"/>
          </p:cNvSpPr>
          <p:nvPr/>
        </p:nvSpPr>
        <p:spPr bwMode="auto">
          <a:xfrm>
            <a:off x="175364" y="939452"/>
            <a:ext cx="11786992" cy="25545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     Трава крестовника плосколистного </a:t>
            </a:r>
            <a:r>
              <a:rPr kumimoji="0" lang="ru-RU" sz="4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стандарти-зуется</a:t>
            </a: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ФС </a:t>
            </a: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42-602-87 </a:t>
            </a: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по содержанию </a:t>
            </a:r>
            <a:r>
              <a:rPr kumimoji="0" lang="ru-RU" sz="4000" b="0" i="0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cs typeface="Times New Roman" pitchFamily="18" charset="0"/>
              </a:rPr>
              <a:t>платифиллина</a:t>
            </a: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cs typeface="Times New Roman" pitchFamily="18" charset="0"/>
              </a:rPr>
              <a:t>-основания</a:t>
            </a: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, определяемого  методом </a:t>
            </a:r>
            <a:r>
              <a:rPr lang="ru-RU" sz="4000" dirty="0" err="1" smtClean="0">
                <a:latin typeface="Times New Roman" pitchFamily="18" charset="0"/>
                <a:cs typeface="Times New Roman" pitchFamily="18" charset="0"/>
              </a:rPr>
              <a:t>фотоэлектро</a:t>
            </a:r>
            <a:r>
              <a:rPr lang="ru-RU" sz="4000" smtClean="0">
                <a:latin typeface="Times New Roman" pitchFamily="18" charset="0"/>
                <a:cs typeface="Times New Roman" pitchFamily="18" charset="0"/>
              </a:rPr>
              <a:t>-колориметрии</a:t>
            </a:r>
            <a:r>
              <a:rPr kumimoji="0" lang="ru-RU" sz="4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(не менее 0,3%). 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1755816" y="288098"/>
            <a:ext cx="8987973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000" dirty="0" smtClean="0">
                <a:solidFill>
                  <a:srgbClr val="C00000"/>
                </a:solidFill>
              </a:rPr>
              <a:t>Препараты крестовника </a:t>
            </a:r>
            <a:r>
              <a:rPr lang="ru-RU" sz="4000" dirty="0" err="1" smtClean="0">
                <a:solidFill>
                  <a:srgbClr val="C00000"/>
                </a:solidFill>
              </a:rPr>
              <a:t>плосколистного</a:t>
            </a:r>
            <a:endParaRPr lang="ru-RU" sz="4000" dirty="0">
              <a:solidFill>
                <a:srgbClr val="C00000"/>
              </a:solidFill>
            </a:endParaRPr>
          </a:p>
        </p:txBody>
      </p:sp>
      <p:pic>
        <p:nvPicPr>
          <p:cNvPr id="22529" name="Picture 1" descr="C:\Users\User\Downloads\892360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511510"/>
            <a:ext cx="4985359" cy="4549890"/>
          </a:xfrm>
          <a:prstGeom prst="rect">
            <a:avLst/>
          </a:prstGeom>
          <a:noFill/>
        </p:spPr>
      </p:pic>
      <p:pic>
        <p:nvPicPr>
          <p:cNvPr id="22531" name="Picture 3" descr="C:\Users\User\Downloads\13756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817106" y="1511675"/>
            <a:ext cx="7374894" cy="453839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1512076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5" name="Picture 1" descr="C:\Users\User\Downloads\platifillin-s-papaverinom-600x600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66171" y="691920"/>
            <a:ext cx="8545038" cy="537067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1144</TotalTime>
  <Words>48</Words>
  <Application>Microsoft Office PowerPoint</Application>
  <PresentationFormat>Широкоэкранный</PresentationFormat>
  <Paragraphs>10</Paragraphs>
  <Slides>6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2" baseType="lpstr">
      <vt:lpstr>Arial</vt:lpstr>
      <vt:lpstr>Calibri</vt:lpstr>
      <vt:lpstr>Calibri Light</vt:lpstr>
      <vt:lpstr>Times New Roman</vt:lpstr>
      <vt:lpstr>Тема Office</vt:lpstr>
      <vt:lpstr>CS ChemDraw Drawing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User</cp:lastModifiedBy>
  <cp:revision>172</cp:revision>
  <dcterms:created xsi:type="dcterms:W3CDTF">2017-09-02T10:15:39Z</dcterms:created>
  <dcterms:modified xsi:type="dcterms:W3CDTF">2022-11-24T12:11:38Z</dcterms:modified>
</cp:coreProperties>
</file>