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80" r:id="rId5"/>
    <p:sldId id="260" r:id="rId6"/>
    <p:sldId id="261" r:id="rId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76" d="100"/>
          <a:sy n="76" d="100"/>
        </p:scale>
        <p:origin x="108" y="79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04.09.2019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64053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04.09.2019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64671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04.09.2019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16142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04.09.2019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42596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04.09.2019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56756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04.09.2019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71320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04.09.2019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25096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04.09.2019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25035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04.09.2019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59094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04.09.2019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54908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04.09.2019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22182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6E6D94-A02E-48CB-9021-7403DD38B537}" type="datetimeFigureOut">
              <a:rPr lang="ru-RU" smtClean="0"/>
              <a:pPr/>
              <a:t>04.09.2019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67691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52400" y="0"/>
            <a:ext cx="119507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Аралии маньчжурской </a:t>
            </a: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корни</a:t>
            </a:r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</a:t>
            </a:r>
            <a:r>
              <a:rPr lang="en-US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Araliae</a:t>
            </a:r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elatae</a:t>
            </a:r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radices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Аралия 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высокая 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</a:t>
            </a:r>
            <a:r>
              <a:rPr lang="en-US" sz="3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Aralia </a:t>
            </a:r>
            <a:r>
              <a:rPr lang="en-US" sz="36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elata</a:t>
            </a:r>
            <a:r>
              <a:rPr lang="en-US" sz="3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36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Miq</a:t>
            </a:r>
            <a:r>
              <a:rPr lang="en-US" sz="3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.) Seem            </a:t>
            </a:r>
          </a:p>
          <a:p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А. маньчжурская)</a:t>
            </a:r>
            <a:r>
              <a:rPr lang="en-US" sz="3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</a:t>
            </a:r>
            <a:r>
              <a:rPr lang="en-US" sz="3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 </a:t>
            </a:r>
            <a:r>
              <a:rPr lang="en-US" sz="36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A.mandshurica</a:t>
            </a:r>
            <a:r>
              <a:rPr lang="en-US" sz="3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Rupr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et Maxim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.)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сем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Аралиевые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</a:t>
            </a:r>
            <a:r>
              <a:rPr lang="en-US" sz="36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Araliaceae</a:t>
            </a:r>
            <a:endParaRPr lang="ru-RU" sz="36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79800" y="2400061"/>
            <a:ext cx="4233034" cy="44579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5875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2" descr="http://sadov0d.ru/art/2015/05/Aralia-3.jpg"/>
          <p:cNvSpPr>
            <a:spLocks noChangeAspect="1" noChangeArrowheads="1"/>
          </p:cNvSpPr>
          <p:nvPr/>
        </p:nvSpPr>
        <p:spPr bwMode="auto">
          <a:xfrm>
            <a:off x="632094" y="1083971"/>
            <a:ext cx="2677776" cy="26777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100" name="Picture 4" descr="http://sadov0d.ru/art/2015/05/Aralia-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59806"/>
            <a:ext cx="5566444" cy="5803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6426" y="863600"/>
            <a:ext cx="6881271" cy="5803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4490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3924476" y="195220"/>
            <a:ext cx="436369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 smtClean="0">
                <a:solidFill>
                  <a:srgbClr val="C00000"/>
                </a:solidFill>
              </a:rPr>
              <a:t>Химический состав</a:t>
            </a:r>
            <a:endParaRPr lang="ru-RU" sz="4000" dirty="0">
              <a:solidFill>
                <a:srgbClr val="C00000"/>
              </a:solidFill>
            </a:endParaRPr>
          </a:p>
        </p:txBody>
      </p:sp>
      <p:sp>
        <p:nvSpPr>
          <p:cNvPr id="4" name="Rectangle 143"/>
          <p:cNvSpPr>
            <a:spLocks noChangeArrowheads="1"/>
          </p:cNvSpPr>
          <p:nvPr/>
        </p:nvSpPr>
        <p:spPr bwMode="auto">
          <a:xfrm>
            <a:off x="914399" y="1609859"/>
            <a:ext cx="15189481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2262816" y="5699688"/>
            <a:ext cx="192552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800" dirty="0" err="1"/>
              <a:t>аралозид</a:t>
            </a:r>
            <a:r>
              <a:rPr lang="ru-RU" sz="2800" dirty="0"/>
              <a:t> А</a:t>
            </a:r>
            <a:endParaRPr lang="ru-RU" sz="2800" dirty="0">
              <a:effectLst/>
            </a:endParaRPr>
          </a:p>
        </p:txBody>
      </p:sp>
      <p:sp>
        <p:nvSpPr>
          <p:cNvPr id="11" name="Rectangle 145"/>
          <p:cNvSpPr>
            <a:spLocks noChangeArrowheads="1"/>
          </p:cNvSpPr>
          <p:nvPr/>
        </p:nvSpPr>
        <p:spPr bwMode="auto">
          <a:xfrm>
            <a:off x="4862483" y="2189528"/>
            <a:ext cx="17195605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8909781" y="5662016"/>
            <a:ext cx="191270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800" dirty="0" err="1"/>
              <a:t>аралозид</a:t>
            </a:r>
            <a:r>
              <a:rPr lang="ru-RU" sz="2800" dirty="0"/>
              <a:t> В</a:t>
            </a:r>
            <a:endParaRPr lang="ru-RU" sz="2800" dirty="0">
              <a:effectLst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1289" y="1310188"/>
            <a:ext cx="6693532" cy="4081527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42009" y="1435017"/>
            <a:ext cx="5735545" cy="39566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4693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33"/>
          <p:cNvSpPr>
            <a:spLocks noChangeArrowheads="1"/>
          </p:cNvSpPr>
          <p:nvPr/>
        </p:nvSpPr>
        <p:spPr bwMode="auto">
          <a:xfrm>
            <a:off x="1696278" y="304799"/>
            <a:ext cx="17680926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5154752" y="5308600"/>
            <a:ext cx="190789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800" dirty="0" err="1"/>
              <a:t>аралозид</a:t>
            </a:r>
            <a:r>
              <a:rPr lang="ru-RU" sz="2800" dirty="0"/>
              <a:t> С</a:t>
            </a:r>
            <a:endParaRPr lang="ru-RU" sz="2800" dirty="0">
              <a:effectLst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74631" y="1125218"/>
            <a:ext cx="6064142" cy="41833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5511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24476" y="195220"/>
            <a:ext cx="371447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 smtClean="0">
                <a:solidFill>
                  <a:srgbClr val="C00000"/>
                </a:solidFill>
              </a:rPr>
              <a:t>Стандартизация</a:t>
            </a:r>
            <a:endParaRPr lang="ru-RU" sz="4000" dirty="0">
              <a:solidFill>
                <a:srgbClr val="C0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1097340"/>
            <a:ext cx="1219200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Качество 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корней аралии маньчжурской регламентируется ГФ 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ХI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 –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ФС.2.5.0058.18. 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Стандартизуются они по содержанию суммы</a:t>
            </a:r>
            <a:r>
              <a:rPr lang="ru-RU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аралозидов</a:t>
            </a:r>
            <a:r>
              <a:rPr lang="ru-RU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пересчете на аммонийную соль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аралозидов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А, 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и 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усредненной 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молекулярной массой, 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определяемой методом потенциометрического титрования   (не менее 5%). </a:t>
            </a:r>
            <a:endParaRPr lang="ru-RU" sz="36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9784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2270600" y="246020"/>
            <a:ext cx="771166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 smtClean="0">
                <a:solidFill>
                  <a:srgbClr val="C00000"/>
                </a:solidFill>
              </a:rPr>
              <a:t>Препараты </a:t>
            </a:r>
            <a:r>
              <a:rPr lang="ru-RU" sz="4000" dirty="0">
                <a:solidFill>
                  <a:srgbClr val="C00000"/>
                </a:solidFill>
              </a:rPr>
              <a:t>а</a:t>
            </a:r>
            <a:r>
              <a:rPr lang="ru-RU" sz="4000" dirty="0" smtClean="0">
                <a:solidFill>
                  <a:srgbClr val="C00000"/>
                </a:solidFill>
              </a:rPr>
              <a:t>ралии </a:t>
            </a:r>
            <a:r>
              <a:rPr lang="ru-RU" sz="4000" dirty="0">
                <a:solidFill>
                  <a:srgbClr val="C00000"/>
                </a:solidFill>
              </a:rPr>
              <a:t>маньчжурской </a:t>
            </a:r>
          </a:p>
        </p:txBody>
      </p:sp>
      <p:pic>
        <p:nvPicPr>
          <p:cNvPr id="5122" name="Picture 2" descr="http://www.iron-health.ru/wp-content/uploads/2016/12/c84ba09277d649e60953527e2d18649604f3f83b50ae0fc11fdf3ba1969e97c5d7b2ea8fe30a85fd24899b2aa0238579462a440efbe1df8b-981x102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0596" y="1225731"/>
            <a:ext cx="5395757" cy="56322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51207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459</TotalTime>
  <Words>85</Words>
  <Application>Microsoft Office PowerPoint</Application>
  <PresentationFormat>Широкоэкранный</PresentationFormat>
  <Paragraphs>11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78</cp:revision>
  <dcterms:created xsi:type="dcterms:W3CDTF">2017-09-02T10:15:39Z</dcterms:created>
  <dcterms:modified xsi:type="dcterms:W3CDTF">2019-09-04T14:18:28Z</dcterms:modified>
</cp:coreProperties>
</file>