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80" r:id="rId5"/>
    <p:sldId id="281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5" d="100"/>
          <a:sy n="75" d="100"/>
        </p:scale>
        <p:origin x="-120" y="-8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emf"/><Relationship Id="rId4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04.09.2021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405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04.09.2021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467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04.09.2021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614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04.09.2021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259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04.09.2021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675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04.09.2021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132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04.09.2021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509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04.09.2021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503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04.09.2021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909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04.09.2021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490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04.09.2021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218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E6D94-A02E-48CB-9021-7403DD38B537}" type="datetimeFigureOut">
              <a:rPr lang="ru-RU" smtClean="0"/>
              <a:t>04.09.2021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769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8.emf"/><Relationship Id="rId4" Type="http://schemas.openxmlformats.org/officeDocument/2006/relationships/image" Target="../media/image5.emf"/><Relationship Id="rId9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300" y="0"/>
            <a:ext cx="119126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</a:rPr>
              <a:t>Хмеля обыкновенного соплодия     </a:t>
            </a:r>
            <a:r>
              <a:rPr lang="ru-RU" sz="3600" b="1" dirty="0" err="1" smtClean="0">
                <a:latin typeface="Times New Roman" panose="02020603050405020304" pitchFamily="18" charset="0"/>
              </a:rPr>
              <a:t>Humuli</a:t>
            </a:r>
            <a:r>
              <a:rPr lang="ru-RU" sz="3600" b="1" dirty="0" smtClean="0">
                <a:latin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</a:rPr>
              <a:t>lupuli</a:t>
            </a:r>
            <a:r>
              <a:rPr lang="ru-RU" sz="3600" b="1" dirty="0">
                <a:latin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</a:rPr>
              <a:t>fructus</a:t>
            </a:r>
            <a:endParaRPr lang="ru-RU" sz="3600" dirty="0"/>
          </a:p>
          <a:p>
            <a:pPr algn="just"/>
            <a:r>
              <a:rPr lang="ru-RU" sz="4000" dirty="0">
                <a:latin typeface="Times New Roman" panose="02020603050405020304" pitchFamily="18" charset="0"/>
              </a:rPr>
              <a:t>Хмель обыкновенный                   </a:t>
            </a:r>
            <a:r>
              <a:rPr lang="en-US" sz="4000" i="1" dirty="0" err="1" smtClean="0">
                <a:latin typeface="Times New Roman" panose="02020603050405020304" pitchFamily="18" charset="0"/>
              </a:rPr>
              <a:t>Humulus</a:t>
            </a:r>
            <a:r>
              <a:rPr lang="en-US" sz="4000" i="1" dirty="0" smtClean="0">
                <a:latin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</a:rPr>
              <a:t>lupulus</a:t>
            </a:r>
            <a:r>
              <a:rPr lang="en-US" sz="4000" i="1" dirty="0">
                <a:latin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</a:rPr>
              <a:t>L</a:t>
            </a:r>
            <a:r>
              <a:rPr lang="ru-RU" sz="4000" dirty="0">
                <a:latin typeface="Times New Roman" panose="02020603050405020304" pitchFamily="18" charset="0"/>
              </a:rPr>
              <a:t>.</a:t>
            </a:r>
            <a:endParaRPr lang="ru-RU" sz="4000" dirty="0"/>
          </a:p>
          <a:p>
            <a:pPr algn="just"/>
            <a:r>
              <a:rPr lang="ru-RU" sz="4000" dirty="0" smtClean="0">
                <a:latin typeface="Times New Roman" panose="02020603050405020304" pitchFamily="18" charset="0"/>
              </a:rPr>
              <a:t>сем. Коноплевые                            </a:t>
            </a:r>
            <a:r>
              <a:rPr lang="en-US" sz="4000" i="1" dirty="0" err="1" smtClean="0">
                <a:latin typeface="Times New Roman" panose="02020603050405020304" pitchFamily="18" charset="0"/>
              </a:rPr>
              <a:t>Cannabaceae</a:t>
            </a:r>
            <a:endParaRPr lang="ru-RU" sz="4000" dirty="0">
              <a:effectLst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686" y="1877437"/>
            <a:ext cx="7876614" cy="484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87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596" y="0"/>
            <a:ext cx="4219223" cy="63288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54" y="131234"/>
            <a:ext cx="5358342" cy="61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08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418" y="0"/>
            <a:ext cx="5941049" cy="677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77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-220134"/>
            <a:ext cx="5917823" cy="79115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623" y="-220134"/>
            <a:ext cx="5252534" cy="791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49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01166" y="4704015"/>
            <a:ext cx="80789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  <a:r>
              <a:rPr lang="ru-RU" sz="2800" dirty="0"/>
              <a:t>β-</a:t>
            </a:r>
            <a:r>
              <a:rPr lang="ru-RU" sz="2800" dirty="0" err="1"/>
              <a:t>мирцен</a:t>
            </a:r>
            <a:r>
              <a:rPr lang="ru-RU" sz="2800" dirty="0"/>
              <a:t>             </a:t>
            </a:r>
            <a:r>
              <a:rPr lang="ru-RU" sz="2800" dirty="0" smtClean="0"/>
              <a:t>α-</a:t>
            </a:r>
            <a:r>
              <a:rPr lang="ru-RU" sz="2800" dirty="0" err="1" smtClean="0"/>
              <a:t>гумулен</a:t>
            </a:r>
            <a:r>
              <a:rPr lang="ru-RU" sz="2800" dirty="0" smtClean="0"/>
              <a:t>               </a:t>
            </a:r>
            <a:r>
              <a:rPr lang="ru-RU" sz="2800" dirty="0"/>
              <a:t>β-</a:t>
            </a:r>
            <a:r>
              <a:rPr lang="ru-RU" sz="2800" dirty="0" err="1"/>
              <a:t>кариофиллен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24476" y="195220"/>
            <a:ext cx="43636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Химический состав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2" name="Rectangle 90"/>
          <p:cNvSpPr>
            <a:spLocks noChangeArrowheads="1"/>
          </p:cNvSpPr>
          <p:nvPr/>
        </p:nvSpPr>
        <p:spPr bwMode="auto">
          <a:xfrm>
            <a:off x="2201166" y="1192337"/>
            <a:ext cx="13948462" cy="48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4930257"/>
              </p:ext>
            </p:extLst>
          </p:nvPr>
        </p:nvGraphicFramePr>
        <p:xfrm>
          <a:off x="2722563" y="1681163"/>
          <a:ext cx="7391400" cy="2582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" name="CS ChemDraw Drawing" r:id="rId3" imgW="5510395" imgH="1927389" progId="ChemDraw.Document.6.0">
                  <p:embed/>
                </p:oleObj>
              </mc:Choice>
              <mc:Fallback>
                <p:oleObj name="CS ChemDraw Drawing" r:id="rId3" imgW="5510395" imgH="1927389" progId="ChemDraw.Document.6.0">
                  <p:embed/>
                  <p:pic>
                    <p:nvPicPr>
                      <p:cNvPr id="0" name="Object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2563" y="1681163"/>
                        <a:ext cx="7391400" cy="25828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92"/>
          <p:cNvSpPr>
            <a:spLocks noChangeArrowheads="1"/>
          </p:cNvSpPr>
          <p:nvPr/>
        </p:nvSpPr>
        <p:spPr bwMode="auto">
          <a:xfrm>
            <a:off x="592667" y="4216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94"/>
          <p:cNvSpPr>
            <a:spLocks noChangeArrowheads="1"/>
          </p:cNvSpPr>
          <p:nvPr/>
        </p:nvSpPr>
        <p:spPr bwMode="auto">
          <a:xfrm>
            <a:off x="5998088" y="411435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69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0404446"/>
              </p:ext>
            </p:extLst>
          </p:nvPr>
        </p:nvGraphicFramePr>
        <p:xfrm>
          <a:off x="1016000" y="424659"/>
          <a:ext cx="4214722" cy="27414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" name="CS ChemDraw Drawing" r:id="rId3" imgW="3681595" imgH="2384609" progId="ChemDraw.Document.6.0">
                  <p:embed/>
                </p:oleObj>
              </mc:Choice>
              <mc:Fallback>
                <p:oleObj name="CS ChemDraw Drawing" r:id="rId3" imgW="3681595" imgH="2384609" progId="ChemDraw.Document.6.0">
                  <p:embed/>
                  <p:pic>
                    <p:nvPicPr>
                      <p:cNvPr id="10" name="Объект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000" y="424659"/>
                        <a:ext cx="4214722" cy="27414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1374084"/>
              </p:ext>
            </p:extLst>
          </p:nvPr>
        </p:nvGraphicFramePr>
        <p:xfrm>
          <a:off x="6386342" y="611557"/>
          <a:ext cx="3245021" cy="2555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4" name="CS ChemDraw Drawing" r:id="rId5" imgW="3023357" imgH="2371000" progId="ChemDraw.Document.6.0">
                  <p:embed/>
                </p:oleObj>
              </mc:Choice>
              <mc:Fallback>
                <p:oleObj name="CS ChemDraw Drawing" r:id="rId5" imgW="3023357" imgH="2371000" progId="ChemDraw.Document.6.0">
                  <p:embed/>
                  <p:pic>
                    <p:nvPicPr>
                      <p:cNvPr id="12" name="Объект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6342" y="611557"/>
                        <a:ext cx="3245021" cy="25555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92667" y="3860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4822689"/>
              </p:ext>
            </p:extLst>
          </p:nvPr>
        </p:nvGraphicFramePr>
        <p:xfrm>
          <a:off x="1016000" y="3671755"/>
          <a:ext cx="4039899" cy="26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5" name="CS ChemDraw Drawing" r:id="rId7" imgW="3682892" imgH="2384933" progId="ChemDraw.Document.6.0">
                  <p:embed/>
                </p:oleObj>
              </mc:Choice>
              <mc:Fallback>
                <p:oleObj name="CS ChemDraw Drawing" r:id="rId7" imgW="3682892" imgH="2384933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000" y="3671755"/>
                        <a:ext cx="4039899" cy="26270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048888" y="369146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4837916"/>
              </p:ext>
            </p:extLst>
          </p:nvPr>
        </p:nvGraphicFramePr>
        <p:xfrm>
          <a:off x="6995055" y="3928925"/>
          <a:ext cx="3131079" cy="2465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6" name="CS ChemDraw Drawing" r:id="rId9" imgW="3023032" imgH="2370676" progId="ChemDraw.Document.6.0">
                  <p:embed/>
                </p:oleObj>
              </mc:Choice>
              <mc:Fallback>
                <p:oleObj name="CS ChemDraw Drawing" r:id="rId9" imgW="3023032" imgH="2370676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5055" y="3928925"/>
                        <a:ext cx="3131079" cy="24657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901167" y="3100122"/>
            <a:ext cx="95749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     </a:t>
            </a:r>
            <a:r>
              <a:rPr lang="ru-RU" sz="2800" dirty="0" err="1" smtClean="0"/>
              <a:t>гумулон</a:t>
            </a:r>
            <a:r>
              <a:rPr lang="ru-RU" sz="2800" dirty="0" smtClean="0"/>
              <a:t>                                                   </a:t>
            </a:r>
            <a:r>
              <a:rPr lang="ru-RU" sz="2800" dirty="0" err="1" smtClean="0"/>
              <a:t>когумулон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598843" y="6226240"/>
            <a:ext cx="95749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     </a:t>
            </a:r>
            <a:r>
              <a:rPr lang="ru-RU" sz="2800" dirty="0" err="1" smtClean="0"/>
              <a:t>лупулон</a:t>
            </a:r>
            <a:r>
              <a:rPr lang="ru-RU" sz="2800" dirty="0" smtClean="0"/>
              <a:t>                                                        </a:t>
            </a:r>
            <a:r>
              <a:rPr lang="ru-RU" sz="2800" dirty="0" err="1" smtClean="0"/>
              <a:t>колупулон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5069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41865" y="1371599"/>
            <a:ext cx="1372066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0701701"/>
              </p:ext>
            </p:extLst>
          </p:nvPr>
        </p:nvGraphicFramePr>
        <p:xfrm>
          <a:off x="541865" y="1652267"/>
          <a:ext cx="5873275" cy="25842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CS ChemDraw Drawing" r:id="rId3" imgW="4147874" imgH="1814947" progId="ChemDraw.Document.6.0">
                  <p:embed/>
                </p:oleObj>
              </mc:Choice>
              <mc:Fallback>
                <p:oleObj name="CS ChemDraw Drawing" r:id="rId3" imgW="4147874" imgH="1814947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865" y="1652267"/>
                        <a:ext cx="5873275" cy="258424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887471" y="701035"/>
            <a:ext cx="1494487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6143988"/>
              </p:ext>
            </p:extLst>
          </p:nvPr>
        </p:nvGraphicFramePr>
        <p:xfrm>
          <a:off x="6780695" y="1136650"/>
          <a:ext cx="4681055" cy="343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" name="CS ChemDraw Drawing" r:id="rId5" imgW="3293137" imgH="2416689" progId="ChemDraw.Document.6.0">
                  <p:embed/>
                </p:oleObj>
              </mc:Choice>
              <mc:Fallback>
                <p:oleObj name="CS ChemDraw Drawing" r:id="rId5" imgW="3293137" imgH="2416689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0695" y="1136650"/>
                        <a:ext cx="4681055" cy="34353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361777" y="4806949"/>
            <a:ext cx="95749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     </a:t>
            </a:r>
            <a:r>
              <a:rPr lang="ru-RU" sz="2800" dirty="0" err="1" smtClean="0"/>
              <a:t>ксантогумол</a:t>
            </a:r>
            <a:r>
              <a:rPr lang="ru-RU" sz="2800" dirty="0" smtClean="0"/>
              <a:t>                                                 </a:t>
            </a:r>
            <a:r>
              <a:rPr lang="ru-RU" sz="2800" dirty="0" err="1" smtClean="0"/>
              <a:t>изоксантогумол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1308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4476" y="195220"/>
            <a:ext cx="37144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Стандартизация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3200" y="903106"/>
            <a:ext cx="119888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/>
              <a:t>Соплодия хмеля обыкновенного включены в ГФ </a:t>
            </a:r>
            <a:r>
              <a:rPr lang="en-US" sz="3200" smtClean="0"/>
              <a:t>XIV </a:t>
            </a:r>
            <a:r>
              <a:rPr lang="ru-RU" sz="3200" dirty="0"/>
              <a:t>– ФС.2.5.0046.15. Соплодия хмеля обыкновенного предназначенные для получения водных, водно-спиртовых, спиртовых извлечений и экстрактов стандартизуются по содержанию суммы </a:t>
            </a:r>
            <a:r>
              <a:rPr lang="ru-RU" sz="3200" dirty="0" err="1">
                <a:solidFill>
                  <a:srgbClr val="C00000"/>
                </a:solidFill>
              </a:rPr>
              <a:t>флавоноидов</a:t>
            </a:r>
            <a:r>
              <a:rPr lang="ru-RU" sz="3200" dirty="0"/>
              <a:t> в пересчете на рутин (не менее 0,3%), определяемой методом дифференциальной </a:t>
            </a:r>
            <a:r>
              <a:rPr lang="ru-RU" sz="3200" dirty="0" err="1"/>
              <a:t>спектрофотометрии</a:t>
            </a:r>
            <a:r>
              <a:rPr lang="ru-RU" sz="3200" dirty="0"/>
              <a:t> после реакции с AlCl</a:t>
            </a:r>
            <a:r>
              <a:rPr lang="ru-RU" sz="3200" baseline="-25000" dirty="0"/>
              <a:t>3</a:t>
            </a:r>
            <a:r>
              <a:rPr lang="ru-RU" sz="3200" dirty="0"/>
              <a:t>. Сырье, предназначенное для получения эфирного масла, стандартизуется по содержанию </a:t>
            </a:r>
            <a:r>
              <a:rPr lang="ru-RU" sz="3200" dirty="0">
                <a:solidFill>
                  <a:srgbClr val="C00000"/>
                </a:solidFill>
              </a:rPr>
              <a:t>эфирного масла </a:t>
            </a:r>
            <a:r>
              <a:rPr lang="ru-RU" sz="3200" dirty="0"/>
              <a:t>(не менее 0,2%).</a:t>
            </a:r>
          </a:p>
          <a:p>
            <a:pPr algn="just"/>
            <a:r>
              <a:rPr lang="ru-RU" sz="3200" dirty="0"/>
              <a:t>Эфирное масло хмеля по ВФС 42-2445-94 количественно стандартизуется по содержанию </a:t>
            </a:r>
            <a:r>
              <a:rPr lang="ru-RU" sz="3200" dirty="0" err="1"/>
              <a:t>мирцена</a:t>
            </a:r>
            <a:r>
              <a:rPr lang="ru-RU" sz="3200" dirty="0"/>
              <a:t> (</a:t>
            </a:r>
            <a:r>
              <a:rPr lang="ru-RU" sz="3200" dirty="0" err="1"/>
              <a:t>д.б</a:t>
            </a:r>
            <a:r>
              <a:rPr lang="ru-RU" sz="3200" dirty="0"/>
              <a:t>. 45-65%), </a:t>
            </a:r>
            <a:r>
              <a:rPr lang="ru-RU" sz="3200" dirty="0" err="1"/>
              <a:t>гумулена</a:t>
            </a:r>
            <a:r>
              <a:rPr lang="ru-RU" sz="3200" dirty="0"/>
              <a:t> (</a:t>
            </a:r>
            <a:r>
              <a:rPr lang="ru-RU" sz="3200" dirty="0" err="1"/>
              <a:t>д.б</a:t>
            </a:r>
            <a:r>
              <a:rPr lang="ru-RU" sz="3200" dirty="0"/>
              <a:t>. 15-35%) и β-</a:t>
            </a:r>
            <a:r>
              <a:rPr lang="ru-RU" sz="3200" dirty="0" err="1"/>
              <a:t>кариофиллена</a:t>
            </a:r>
            <a:r>
              <a:rPr lang="ru-RU" sz="3200" dirty="0"/>
              <a:t> (</a:t>
            </a:r>
            <a:r>
              <a:rPr lang="ru-RU" sz="3200" dirty="0" err="1"/>
              <a:t>д.б</a:t>
            </a:r>
            <a:r>
              <a:rPr lang="ru-RU" sz="3200" dirty="0"/>
              <a:t>. 5-15%), которые определяются методом ГЖХ.</a:t>
            </a:r>
            <a:endParaRPr lang="ru-RU" sz="3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7978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490733" y="279886"/>
            <a:ext cx="75747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Препараты хмеля обыкновенного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9" y="1305604"/>
            <a:ext cx="5258882" cy="525888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6" y="1281286"/>
            <a:ext cx="4295285" cy="52832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474" y="1281286"/>
            <a:ext cx="3524526" cy="52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20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116"/>
            <a:ext cx="3572934" cy="53594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934" y="637116"/>
            <a:ext cx="3572934" cy="53594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268" y="637116"/>
            <a:ext cx="5359401" cy="535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35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051" y="355600"/>
            <a:ext cx="7937500" cy="635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000" y="355600"/>
            <a:ext cx="6350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81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134</Words>
  <Application>Microsoft Office PowerPoint</Application>
  <PresentationFormat>Произвольный</PresentationFormat>
  <Paragraphs>12</Paragraphs>
  <Slides>11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Тема Office</vt:lpstr>
      <vt:lpstr>CS ChemDraw Drawing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 Windows</cp:lastModifiedBy>
  <cp:revision>59</cp:revision>
  <dcterms:created xsi:type="dcterms:W3CDTF">2017-09-02T10:15:39Z</dcterms:created>
  <dcterms:modified xsi:type="dcterms:W3CDTF">2021-09-04T11:09:33Z</dcterms:modified>
</cp:coreProperties>
</file>