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89" r:id="rId7"/>
    <p:sldId id="283" r:id="rId8"/>
    <p:sldId id="269" r:id="rId9"/>
    <p:sldId id="288" r:id="rId10"/>
    <p:sldId id="263" r:id="rId11"/>
    <p:sldId id="290" r:id="rId12"/>
    <p:sldId id="291" r:id="rId13"/>
    <p:sldId id="29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2838" y="425885"/>
            <a:ext cx="1187467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Боярышника цветки              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Crataegi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flores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Боярышника плоды               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Crataegi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fructus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Боярышник кроваво-красный        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Crataegus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sanguinea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Pall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сем. Розоцветные                              </a:t>
            </a:r>
            <a:r>
              <a:rPr kumimoji="0" lang="en-US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Rosaceae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E:\Фото растений\Плоды\Crataegus sanguinea\201396_02d474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7754" y="2944839"/>
            <a:ext cx="4101578" cy="3913161"/>
          </a:xfrm>
          <a:prstGeom prst="rect">
            <a:avLst/>
          </a:prstGeom>
          <a:noFill/>
        </p:spPr>
      </p:pic>
      <p:pic>
        <p:nvPicPr>
          <p:cNvPr id="14339" name="Picture 3" descr="E:\Фото растений\Плоды\Crataegus sanguinea\185858_7dd589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3262" y="2943616"/>
            <a:ext cx="4859543" cy="391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User\Downloads\boyarysh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9160" y="1002082"/>
            <a:ext cx="5422513" cy="5123145"/>
          </a:xfrm>
          <a:prstGeom prst="rect">
            <a:avLst/>
          </a:prstGeom>
          <a:noFill/>
        </p:spPr>
      </p:pic>
      <p:pic>
        <p:nvPicPr>
          <p:cNvPr id="27650" name="Picture 2" descr="F:\ЛЕКАРСТВЕННЫЕ РАСТЕНИЯ\Фитопрепараты\Валемидин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3250" y="1039741"/>
            <a:ext cx="3813980" cy="5081899"/>
          </a:xfrm>
          <a:prstGeom prst="rect">
            <a:avLst/>
          </a:prstGeom>
          <a:noFill/>
        </p:spPr>
      </p:pic>
      <p:pic>
        <p:nvPicPr>
          <p:cNvPr id="27651" name="Picture 3" descr="F:\ЛЕКАРСТВЕННЫЕ РАСТЕНИЯ\Фитопрепараты\Доппельгерц Энерготон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68219" y="1014607"/>
            <a:ext cx="3423781" cy="5135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38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ЛЕКАРСТВЕННЫЕ РАСТЕНИЯ\Фитопрепараты\Кардиовал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125" y="0"/>
            <a:ext cx="4576581" cy="6858000"/>
          </a:xfrm>
          <a:prstGeom prst="rect">
            <a:avLst/>
          </a:prstGeom>
          <a:noFill/>
        </p:spPr>
      </p:pic>
      <p:pic>
        <p:nvPicPr>
          <p:cNvPr id="36867" name="Picture 3" descr="F:\ЛЕКАРСТВЕННЫЕ РАСТЕНИЯ\Фитопрепараты\Ангионор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5199" y="0"/>
            <a:ext cx="4571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ЛЕКАРСТВЕННЫЕ РАСТЕНИЯ\Фитопрепараты\Эликсир Алтай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876822"/>
            <a:ext cx="4483534" cy="5185775"/>
          </a:xfrm>
          <a:prstGeom prst="rect">
            <a:avLst/>
          </a:prstGeom>
          <a:noFill/>
        </p:spPr>
      </p:pic>
      <p:pic>
        <p:nvPicPr>
          <p:cNvPr id="4" name="Picture 2" descr="F:\ЛЕКАРСТВЕННЫЕ РАСТЕНИЯ\Фитопрепараты\Кедровит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1790" y="849548"/>
            <a:ext cx="4521896" cy="5227066"/>
          </a:xfrm>
          <a:prstGeom prst="rect">
            <a:avLst/>
          </a:prstGeom>
          <a:noFill/>
        </p:spPr>
      </p:pic>
      <p:pic>
        <p:nvPicPr>
          <p:cNvPr id="35843" name="Picture 3" descr="F:\ЛЕКАРСТВЕННЫЕ РАСТЕНИЯ\Фитопрепараты\Клиофит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74169" y="812329"/>
            <a:ext cx="3517832" cy="5275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F:\ЛЕКАРСТВЕННЫЕ РАСТЕНИЯ\Фитопрепараты\Гербот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0237" y="1587346"/>
            <a:ext cx="6074642" cy="5090676"/>
          </a:xfrm>
          <a:prstGeom prst="rect">
            <a:avLst/>
          </a:prstGeom>
          <a:noFill/>
        </p:spPr>
      </p:pic>
      <p:pic>
        <p:nvPicPr>
          <p:cNvPr id="4" name="Picture 2" descr="F:\ЛЕКАРСТВЕННЫЕ РАСТЕНИЯ\Фитопрепараты\Эликсир Эвала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47222"/>
            <a:ext cx="2334514" cy="51308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612" y="1587345"/>
            <a:ext cx="4486388" cy="5090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E:\Фото растений\Плоды\Crataegus sanguinea\65522_765b3f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8649" y="425884"/>
            <a:ext cx="5308886" cy="6150279"/>
          </a:xfrm>
          <a:prstGeom prst="rect">
            <a:avLst/>
          </a:prstGeom>
          <a:noFill/>
        </p:spPr>
      </p:pic>
      <p:pic>
        <p:nvPicPr>
          <p:cNvPr id="6" name="Picture 2" descr="E:\Фото растений\Плоды\Crataegus sanguinea\IMG_12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0" y="468682"/>
            <a:ext cx="8128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7134" y="5083346"/>
            <a:ext cx="10296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</a:t>
            </a:r>
            <a:r>
              <a:rPr lang="ru-RU" sz="2800" dirty="0" err="1" smtClean="0"/>
              <a:t>гиперозид</a:t>
            </a:r>
            <a:r>
              <a:rPr lang="ru-RU" sz="2800" dirty="0" smtClean="0"/>
              <a:t>                                                        </a:t>
            </a:r>
            <a:r>
              <a:rPr lang="ru-RU" sz="2800" dirty="0" err="1" smtClean="0"/>
              <a:t>витексин</a:t>
            </a:r>
            <a:endParaRPr lang="ru-RU" sz="2800" dirty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601250" y="1286901"/>
          <a:ext cx="5066430" cy="3453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CS ChemDraw Drawing" r:id="rId3" imgW="3302629" imgH="2250623" progId="ChemDraw.Document.6.0">
                  <p:embed/>
                </p:oleObj>
              </mc:Choice>
              <mc:Fallback>
                <p:oleObj name="CS ChemDraw Drawing" r:id="rId3" imgW="3302629" imgH="2250623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50" y="1286901"/>
                        <a:ext cx="5066430" cy="3453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6285289" y="1954060"/>
          <a:ext cx="5063291" cy="286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CS ChemDraw Drawing" r:id="rId5" imgW="3302360" imgH="1869935" progId="ChemDraw.Document.6.0">
                  <p:embed/>
                </p:oleObj>
              </mc:Choice>
              <mc:Fallback>
                <p:oleObj name="CS ChemDraw Drawing" r:id="rId5" imgW="3302360" imgH="1869935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5289" y="1954060"/>
                        <a:ext cx="5063291" cy="286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865" y="903106"/>
            <a:ext cx="11751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</a:t>
            </a:r>
            <a:endParaRPr lang="ru-RU" sz="3200" dirty="0">
              <a:effectLst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62838" y="733246"/>
            <a:ext cx="1187467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Цветки боярышника стандартизуются ГФ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ФС.2.5.0062.18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 содержанию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гиперозида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определяемого спектрофотометрическим методом при 365 нм (не менее 0,5%). Плоды боярышника также включены в ГФ Х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IV 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ФС.2.5.006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.18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Стандартизуются по содержанию суммы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флавоноидов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пересчете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гиперозид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определяемой спектрофотометрическим методом при 365 нм (не менее 0,0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%).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EuPh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8 включены в качестве сырья цветки и листья боярышника 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monogina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oxyacantha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), стандартизуются по содержанию суммы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флавоноидов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пересчете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гиперозид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определяемой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спектрофотомет-рическим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методом после реакции с борной и щавелевой кислотами при 410 нм (не менее 1,5%). Также в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EuPh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включены и плоды боярышника, стандартизуются по содержанию суммы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проантоцианидинов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пересчете на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цианидина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хлорид, определяемой после реакции с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конц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HCl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при 545 нм (не менее 1%).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70600" y="246020"/>
            <a:ext cx="73431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цветков боярышника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2771" name="Picture 3" descr="C:\Users\User\Downloads\tsvetki-boyaryshnika-e15003840986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2473"/>
            <a:ext cx="8245740" cy="4447702"/>
          </a:xfrm>
          <a:prstGeom prst="rect">
            <a:avLst/>
          </a:prstGeom>
          <a:noFill/>
        </p:spPr>
      </p:pic>
      <p:pic>
        <p:nvPicPr>
          <p:cNvPr id="9" name="Picture 2" descr="F:\ЛЕКАРСТВЕННЫЕ РАСТЕНИЯ\Фитопрепараты\Броменва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9288" y="1661447"/>
            <a:ext cx="4112712" cy="4457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F:\ЛЕКАРСТВЕННЫЕ РАСТЕНИЯ\Фитопрепараты\Пассифи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0597"/>
            <a:ext cx="4609578" cy="4609578"/>
          </a:xfrm>
          <a:prstGeom prst="rect">
            <a:avLst/>
          </a:prstGeom>
          <a:noFill/>
        </p:spPr>
      </p:pic>
      <p:pic>
        <p:nvPicPr>
          <p:cNvPr id="34818" name="Picture 2" descr="F:\ЛЕКАРСТВЕННЫЕ РАСТЕНИЯ\Фитопрепараты\Кедровит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4005" y="1500437"/>
            <a:ext cx="3945699" cy="4561014"/>
          </a:xfrm>
          <a:prstGeom prst="rect">
            <a:avLst/>
          </a:prstGeom>
          <a:noFill/>
        </p:spPr>
      </p:pic>
      <p:pic>
        <p:nvPicPr>
          <p:cNvPr id="34819" name="Picture 3" descr="F:\ЛЕКАРСТВЕННЫЕ РАСТЕНИЯ\Фитопрепараты\Эликсир Алтайск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2230" y="1509197"/>
            <a:ext cx="3899770" cy="4510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4090" y="246020"/>
            <a:ext cx="95456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цветков и листьев боярышника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1745" name="Picture 1" descr="C:\Users\User\Downloads\1131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206" y="1551032"/>
            <a:ext cx="7491394" cy="5012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4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F:\ЛЕКАРСТВЕННЫЕ РАСТЕНИЯ\Фитопрепараты\Ново-Пассит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3945" y="931515"/>
            <a:ext cx="4068002" cy="4943191"/>
          </a:xfrm>
          <a:prstGeom prst="rect">
            <a:avLst/>
          </a:prstGeom>
          <a:noFill/>
        </p:spPr>
      </p:pic>
      <p:pic>
        <p:nvPicPr>
          <p:cNvPr id="30722" name="Picture 2" descr="F:\ЛЕКАРСТВЕННЫЕ РАСТЕНИЯ\Фитопрепараты\Ново-Пассит табл.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4802" y="1503123"/>
            <a:ext cx="5217198" cy="3908121"/>
          </a:xfrm>
          <a:prstGeom prst="rect">
            <a:avLst/>
          </a:prstGeom>
          <a:noFill/>
        </p:spPr>
      </p:pic>
      <p:pic>
        <p:nvPicPr>
          <p:cNvPr id="30723" name="Picture 3" descr="F:\ЛЕКАРСТВЕННЫЕ РАСТЕНИЯ\Фитопрепараты\Доппельгерц виталотон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3151" y="939452"/>
            <a:ext cx="3269293" cy="4903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13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0600" y="246020"/>
            <a:ext cx="72063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плодов боярышника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8673" name="Picture 1" descr="C:\Users\User\Downloads\Boyaryshnik_plody_75g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672" y="1146011"/>
            <a:ext cx="3598167" cy="5711989"/>
          </a:xfrm>
          <a:prstGeom prst="rect">
            <a:avLst/>
          </a:prstGeom>
          <a:noFill/>
        </p:spPr>
      </p:pic>
      <p:pic>
        <p:nvPicPr>
          <p:cNvPr id="28674" name="Picture 2" descr="C:\Users\User\Downloads\ce9e208ce5d81f6b3c87a88f373ae6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8641" y="1156930"/>
            <a:ext cx="3658186" cy="5701070"/>
          </a:xfrm>
          <a:prstGeom prst="rect">
            <a:avLst/>
          </a:prstGeom>
          <a:noFill/>
        </p:spPr>
      </p:pic>
      <p:pic>
        <p:nvPicPr>
          <p:cNvPr id="28675" name="Picture 3" descr="F:\ЛЕКАРСТВЕННЫЕ РАСТЕНИЯ\Фитопрепараты\Гипертоплан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1189" y="1186851"/>
            <a:ext cx="3728256" cy="5671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36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178</Words>
  <Application>Microsoft Office PowerPoint</Application>
  <PresentationFormat>Широкоэкранный</PresentationFormat>
  <Paragraphs>13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141</cp:revision>
  <dcterms:created xsi:type="dcterms:W3CDTF">2017-09-02T10:15:39Z</dcterms:created>
  <dcterms:modified xsi:type="dcterms:W3CDTF">2021-10-25T15:49:29Z</dcterms:modified>
</cp:coreProperties>
</file>