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80" r:id="rId5"/>
    <p:sldId id="260" r:id="rId6"/>
    <p:sldId id="261" r:id="rId7"/>
    <p:sldId id="281" r:id="rId8"/>
    <p:sldId id="282" r:id="rId9"/>
    <p:sldId id="263" r:id="rId10"/>
    <p:sldId id="283" r:id="rId11"/>
    <p:sldId id="26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30.09.2021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" y="0"/>
            <a:ext cx="119507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Конского каштана семена    </a:t>
            </a:r>
            <a:r>
              <a:rPr lang="ru-RU" sz="3600" b="1" dirty="0" smtClean="0">
                <a:latin typeface="Times New Roman" panose="02020603050405020304" pitchFamily="18" charset="0"/>
              </a:rPr>
              <a:t>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Aesculi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h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ippocastani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semina</a:t>
            </a:r>
            <a:endParaRPr lang="ru-RU" sz="3600" dirty="0"/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Конский каштан обыкновенный  </a:t>
            </a:r>
            <a:r>
              <a:rPr lang="ru-RU" sz="3600" dirty="0" smtClean="0">
                <a:latin typeface="Times New Roman" panose="02020603050405020304" pitchFamily="18" charset="0"/>
              </a:rPr>
              <a:t> 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Aesculus</a:t>
            </a:r>
            <a:r>
              <a:rPr lang="en-US" sz="3600" i="1" dirty="0" smtClean="0">
                <a:latin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</a:rPr>
              <a:t>hippocastanum</a:t>
            </a:r>
            <a:r>
              <a:rPr lang="en-US" sz="3600" i="1" dirty="0">
                <a:latin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</a:rPr>
              <a:t>L</a:t>
            </a:r>
            <a:r>
              <a:rPr lang="ru-RU" sz="3600" dirty="0">
                <a:latin typeface="Times New Roman" panose="02020603050405020304" pitchFamily="18" charset="0"/>
              </a:rPr>
              <a:t>.</a:t>
            </a:r>
            <a:endParaRPr lang="ru-RU" sz="3600" dirty="0"/>
          </a:p>
          <a:p>
            <a:pPr algn="just"/>
            <a:r>
              <a:rPr lang="ru-RU" sz="3600" dirty="0" err="1" smtClean="0">
                <a:latin typeface="Times New Roman" panose="02020603050405020304" pitchFamily="18" charset="0"/>
              </a:rPr>
              <a:t>сем.Конскокаштановые</a:t>
            </a:r>
            <a:r>
              <a:rPr lang="ru-RU" sz="3600" dirty="0" smtClean="0">
                <a:latin typeface="Times New Roman" panose="02020603050405020304" pitchFamily="18" charset="0"/>
              </a:rPr>
              <a:t>                 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Hippocastanaceae</a:t>
            </a:r>
            <a:endParaRPr lang="ru-RU" sz="3600" i="1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339" y="1754326"/>
            <a:ext cx="5351164" cy="510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950" y="1651000"/>
            <a:ext cx="5558630" cy="3708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1000"/>
            <a:ext cx="6584950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94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767" y="27798"/>
            <a:ext cx="3095095" cy="68024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98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lbosco.ru/wp-content/uploads/2016/02/kashtan-konskij-aesculus-hippocastanum-plody-600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14816"/>
            <a:ext cx="6845301" cy="684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8782" y="14816"/>
            <a:ext cx="6973219" cy="684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373849" y="5951219"/>
            <a:ext cx="19729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β-</a:t>
            </a:r>
            <a:r>
              <a:rPr lang="ru-RU" sz="2800" dirty="0" err="1"/>
              <a:t>эсцин</a:t>
            </a:r>
            <a:endParaRPr lang="ru-RU" sz="2800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688" y="368490"/>
            <a:ext cx="8781938" cy="528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3"/>
          <p:cNvSpPr>
            <a:spLocks noChangeArrowheads="1"/>
          </p:cNvSpPr>
          <p:nvPr/>
        </p:nvSpPr>
        <p:spPr bwMode="auto">
          <a:xfrm>
            <a:off x="251791" y="1192695"/>
            <a:ext cx="1737993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2765" y="4863548"/>
            <a:ext cx="115792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</a:t>
            </a:r>
            <a:r>
              <a:rPr lang="ru-RU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эскулин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фраксин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380" y="1373306"/>
            <a:ext cx="8562052" cy="335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1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8344" y="1158919"/>
            <a:ext cx="11548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      Качество </a:t>
            </a:r>
            <a:r>
              <a:rPr lang="ru-RU" sz="3600" dirty="0">
                <a:latin typeface="Times New Roman" panose="02020603050405020304" pitchFamily="18" charset="0"/>
              </a:rPr>
              <a:t>семян конского каштана регламентируется ТУ 64-4-75-87. Стандартизуются они по содержанию </a:t>
            </a:r>
            <a:r>
              <a:rPr lang="ru-RU" sz="36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эсцина</a:t>
            </a:r>
            <a:r>
              <a:rPr lang="ru-RU" sz="3600" dirty="0">
                <a:latin typeface="Times New Roman" panose="02020603050405020304" pitchFamily="18" charset="0"/>
              </a:rPr>
              <a:t>, определяемого спектрофотометрическим методом  (не менее 7%). </a:t>
            </a:r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88444" y="246020"/>
            <a:ext cx="101171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конского каштана обыкновенного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632" t="15151" r="43424" b="18209"/>
          <a:stretch/>
        </p:blipFill>
        <p:spPr>
          <a:xfrm>
            <a:off x="351904" y="1291965"/>
            <a:ext cx="2413660" cy="5046745"/>
          </a:xfrm>
          <a:prstGeom prst="rect">
            <a:avLst/>
          </a:prstGeom>
        </p:spPr>
      </p:pic>
      <p:pic>
        <p:nvPicPr>
          <p:cNvPr id="5128" name="Picture 8" descr="http://xn--80aaaaw4acorgou9f.xn--p1ai/wa-data/public/shop/products/41/23/62341/images/37335/37335.75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1" t="7888" r="26605" b="10760"/>
          <a:stretch/>
        </p:blipFill>
        <p:spPr bwMode="auto">
          <a:xfrm>
            <a:off x="8737739" y="1291965"/>
            <a:ext cx="2963739" cy="504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564" y="1291965"/>
            <a:ext cx="5972175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94" y="0"/>
            <a:ext cx="4569143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037" y="1158334"/>
            <a:ext cx="6147589" cy="454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7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47" y="1296435"/>
            <a:ext cx="5882553" cy="4541331"/>
          </a:xfrm>
          <a:prstGeom prst="rect">
            <a:avLst/>
          </a:prstGeom>
        </p:spPr>
      </p:pic>
      <p:pic>
        <p:nvPicPr>
          <p:cNvPr id="5" name="Picture 8" descr="http://medicalmeds.eu/img/eskuzan_esparma_9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100" y="455601"/>
            <a:ext cx="4547015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75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12700"/>
            <a:ext cx="68453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49</Words>
  <Application>Microsoft Office PowerPoint</Application>
  <PresentationFormat>Широкоэкранный</PresentationFormat>
  <Paragraphs>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87</cp:revision>
  <dcterms:created xsi:type="dcterms:W3CDTF">2017-09-02T10:15:39Z</dcterms:created>
  <dcterms:modified xsi:type="dcterms:W3CDTF">2021-09-30T17:03:41Z</dcterms:modified>
</cp:coreProperties>
</file>