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60" r:id="rId6"/>
    <p:sldId id="261" r:id="rId7"/>
    <p:sldId id="281" r:id="rId8"/>
    <p:sldId id="282" r:id="rId9"/>
    <p:sldId id="263" r:id="rId10"/>
    <p:sldId id="28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1195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Конского каштана семена    </a:t>
            </a:r>
            <a:r>
              <a:rPr lang="ru-RU" sz="3600" b="1" dirty="0" smtClean="0">
                <a:latin typeface="Times New Roman" panose="02020603050405020304" pitchFamily="18" charset="0"/>
              </a:rPr>
              <a:t>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Aesculi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ippocastani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semina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Конский каштан обыкновенный  </a:t>
            </a:r>
            <a:r>
              <a:rPr lang="ru-RU" sz="3600" dirty="0" smtClean="0">
                <a:latin typeface="Times New Roman" panose="02020603050405020304" pitchFamily="18" charset="0"/>
              </a:rPr>
              <a:t>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Aesculus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</a:rPr>
              <a:t>hippocastanum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</a:rPr>
              <a:t>.</a:t>
            </a:r>
            <a:endParaRPr lang="ru-RU" sz="3600" dirty="0"/>
          </a:p>
          <a:p>
            <a:pPr algn="just"/>
            <a:r>
              <a:rPr lang="ru-RU" sz="3600" dirty="0" err="1" smtClean="0">
                <a:latin typeface="Times New Roman" panose="02020603050405020304" pitchFamily="18" charset="0"/>
              </a:rPr>
              <a:t>сем.Конскокаштановые</a:t>
            </a:r>
            <a:r>
              <a:rPr lang="ru-RU" sz="3600" dirty="0" smtClean="0">
                <a:latin typeface="Times New Roman" panose="02020603050405020304" pitchFamily="18" charset="0"/>
              </a:rPr>
              <a:t>            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Hippocastanaceae</a:t>
            </a:r>
            <a:endParaRPr lang="ru-RU" sz="3600" i="1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39" y="1754326"/>
            <a:ext cx="5351164" cy="51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50" y="1651000"/>
            <a:ext cx="5558630" cy="370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658495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67" y="27798"/>
            <a:ext cx="3095095" cy="6802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lbosco.ru/wp-content/uploads/2016/02/kashtan-konskij-aesculus-hippocastanum-plody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816"/>
            <a:ext cx="6845301" cy="6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82" y="14816"/>
            <a:ext cx="6973219" cy="68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73849" y="5951219"/>
            <a:ext cx="197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β-</a:t>
            </a:r>
            <a:r>
              <a:rPr lang="ru-RU" sz="2800" dirty="0" err="1"/>
              <a:t>эсцин</a:t>
            </a:r>
            <a:endParaRPr 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88" y="368490"/>
            <a:ext cx="8781938" cy="52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51791" y="1192695"/>
            <a:ext cx="17379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765" y="4863548"/>
            <a:ext cx="1157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эскулин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фраксин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80" y="1373306"/>
            <a:ext cx="8562052" cy="335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44" y="1158919"/>
            <a:ext cx="11548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Качество </a:t>
            </a:r>
            <a:r>
              <a:rPr lang="ru-RU" sz="3600" dirty="0">
                <a:latin typeface="Times New Roman" panose="02020603050405020304" pitchFamily="18" charset="0"/>
              </a:rPr>
              <a:t>семян конского каштана регламентируется ТУ 64-4-75-87. Стандартизуются они по содержанию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эсцина</a:t>
            </a:r>
            <a:r>
              <a:rPr lang="ru-RU" sz="3600" dirty="0">
                <a:latin typeface="Times New Roman" panose="02020603050405020304" pitchFamily="18" charset="0"/>
              </a:rPr>
              <a:t>, определяемого спектрофотометрическим методом  (не менее 7%). 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88444" y="246020"/>
            <a:ext cx="10117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конского каштана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632" t="15151" r="43424" b="18209"/>
          <a:stretch/>
        </p:blipFill>
        <p:spPr>
          <a:xfrm>
            <a:off x="351904" y="1291965"/>
            <a:ext cx="2413660" cy="5046745"/>
          </a:xfrm>
          <a:prstGeom prst="rect">
            <a:avLst/>
          </a:prstGeom>
        </p:spPr>
      </p:pic>
      <p:pic>
        <p:nvPicPr>
          <p:cNvPr id="5128" name="Picture 8" descr="http://xn--80aaaaw4acorgou9f.xn--p1ai/wa-data/public/shop/products/41/23/62341/images/37335/37335.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1" t="7888" r="26605" b="10760"/>
          <a:stretch/>
        </p:blipFill>
        <p:spPr bwMode="auto">
          <a:xfrm>
            <a:off x="8737739" y="1291965"/>
            <a:ext cx="2963739" cy="50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64" y="1291965"/>
            <a:ext cx="59721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4" y="0"/>
            <a:ext cx="45691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037" y="1158334"/>
            <a:ext cx="6147589" cy="45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7" y="1296435"/>
            <a:ext cx="5882553" cy="4541331"/>
          </a:xfrm>
          <a:prstGeom prst="rect">
            <a:avLst/>
          </a:prstGeom>
        </p:spPr>
      </p:pic>
      <p:pic>
        <p:nvPicPr>
          <p:cNvPr id="5" name="Picture 8" descr="http://medicalmeds.eu/img/eskuzan_esparma_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455601"/>
            <a:ext cx="454701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700"/>
            <a:ext cx="6845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49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</cp:revision>
  <dcterms:created xsi:type="dcterms:W3CDTF">2017-09-02T10:15:39Z</dcterms:created>
  <dcterms:modified xsi:type="dcterms:W3CDTF">2021-09-30T17:03:41Z</dcterms:modified>
</cp:coreProperties>
</file>