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60" r:id="rId6"/>
    <p:sldId id="261" r:id="rId7"/>
    <p:sldId id="280" r:id="rId8"/>
    <p:sldId id="282" r:id="rId9"/>
    <p:sldId id="284" r:id="rId10"/>
    <p:sldId id="285" r:id="rId11"/>
    <p:sldId id="287" r:id="rId12"/>
    <p:sldId id="28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" y="199936"/>
            <a:ext cx="1177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Тысячелистника </a:t>
            </a:r>
            <a:r>
              <a:rPr lang="ru-RU" sz="3600" b="1" dirty="0" smtClean="0">
                <a:latin typeface="Times New Roman" panose="02020603050405020304" pitchFamily="18" charset="0"/>
              </a:rPr>
              <a:t>обыкновенного трава                 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</a:rPr>
              <a:t>                        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Achilleae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m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illefolii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herba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Тысячелистник </a:t>
            </a:r>
            <a:r>
              <a:rPr lang="ru-RU" sz="3600" dirty="0" smtClean="0">
                <a:latin typeface="Times New Roman" panose="02020603050405020304" pitchFamily="18" charset="0"/>
              </a:rPr>
              <a:t>обыкновенный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Achillea</a:t>
            </a:r>
            <a:r>
              <a:rPr lang="en-US" sz="3600" i="1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</a:rPr>
              <a:t>millefolium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L.s.l</a:t>
            </a:r>
            <a:r>
              <a:rPr lang="en-US" sz="3600" dirty="0">
                <a:latin typeface="Times New Roman" panose="02020603050405020304" pitchFamily="18" charset="0"/>
              </a:rPr>
              <a:t>.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сем. Астровые                            </a:t>
            </a:r>
            <a:r>
              <a:rPr lang="ru-RU" sz="3600" dirty="0" smtClean="0">
                <a:latin typeface="Times New Roman" panose="02020603050405020304" pitchFamily="18" charset="0"/>
              </a:rPr>
              <a:t>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Asteraceae</a:t>
            </a:r>
            <a:endParaRPr lang="ru-RU" sz="36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07" y="2541662"/>
            <a:ext cx="5498193" cy="43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19" y="0"/>
            <a:ext cx="4920491" cy="68530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10" y="71025"/>
            <a:ext cx="5043399" cy="67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6" y="355573"/>
            <a:ext cx="2841096" cy="62441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2" y="419098"/>
            <a:ext cx="5288757" cy="6117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2" y="482624"/>
            <a:ext cx="5288757" cy="611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ЛЕКАРСТВЕННЫЕ РАСТЕНИЯ\Фитопрепараты\Демидовск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57" y="0"/>
            <a:ext cx="7527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9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42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837" y="3845499"/>
            <a:ext cx="11532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хамазулен</a:t>
            </a:r>
            <a:r>
              <a:rPr lang="ru-RU" sz="2800" dirty="0" smtClean="0"/>
              <a:t>                    </a:t>
            </a:r>
            <a:r>
              <a:rPr lang="ru-RU" sz="2800" dirty="0" err="1" smtClean="0"/>
              <a:t>ахиллин</a:t>
            </a:r>
            <a:r>
              <a:rPr lang="ru-RU" sz="2800" dirty="0" smtClean="0"/>
              <a:t>                     </a:t>
            </a:r>
            <a:r>
              <a:rPr lang="ru-RU" sz="2800" dirty="0" err="1" smtClean="0"/>
              <a:t>ахиллицин</a:t>
            </a:r>
            <a:r>
              <a:rPr lang="ru-RU" sz="2800" dirty="0" smtClean="0"/>
              <a:t>                      </a:t>
            </a:r>
            <a:r>
              <a:rPr lang="ru-RU" sz="2800" dirty="0" err="1" smtClean="0"/>
              <a:t>бетоницин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7" y="1257906"/>
            <a:ext cx="5117588" cy="2515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118" y="1257906"/>
            <a:ext cx="6058982" cy="27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37" y="745067"/>
            <a:ext cx="10727509" cy="45550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4817" y="5490314"/>
            <a:ext cx="7405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dirty="0" err="1" smtClean="0"/>
              <a:t>космосиин</a:t>
            </a:r>
            <a:r>
              <a:rPr lang="ru-RU" sz="2800" dirty="0" smtClean="0"/>
              <a:t>                                 </a:t>
            </a:r>
            <a:r>
              <a:rPr lang="ru-RU" sz="2800" dirty="0" err="1" smtClean="0"/>
              <a:t>цинарозид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6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03106"/>
            <a:ext cx="1196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тысячелистника стандартизуется ГФ </a:t>
            </a:r>
            <a:r>
              <a:rPr lang="en-US" sz="3200" dirty="0" smtClean="0">
                <a:latin typeface="Times New Roman" panose="02020603050405020304" pitchFamily="18" charset="0"/>
              </a:rPr>
              <a:t>XI</a:t>
            </a:r>
            <a:r>
              <a:rPr lang="en-US" sz="3200" dirty="0">
                <a:latin typeface="Times New Roman" panose="02020603050405020304" pitchFamily="18" charset="0"/>
              </a:rPr>
              <a:t>V</a:t>
            </a:r>
            <a:r>
              <a:rPr lang="ru-RU" sz="3200" dirty="0" smtClean="0">
                <a:latin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Times New Roman" panose="02020603050405020304" pitchFamily="18" charset="0"/>
              </a:rPr>
              <a:t>ФС.2.5.0101.18 </a:t>
            </a:r>
            <a:r>
              <a:rPr lang="ru-RU" sz="3200" dirty="0">
                <a:latin typeface="Times New Roman" panose="02020603050405020304" pitchFamily="18" charset="0"/>
              </a:rPr>
              <a:t>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0,1</a:t>
            </a:r>
            <a:r>
              <a:rPr lang="ru-RU" sz="3200" dirty="0" smtClean="0">
                <a:latin typeface="Times New Roman" panose="02020603050405020304" pitchFamily="18" charset="0"/>
              </a:rPr>
              <a:t>% в цельном сырье и не менее 0,08% в измельченном), если сырье предназначено для получения эфирного масла и по содержанию суммы </a:t>
            </a:r>
            <a:r>
              <a:rPr 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флавоноидов</a:t>
            </a:r>
            <a:r>
              <a:rPr lang="ru-RU" sz="3200" dirty="0" smtClean="0">
                <a:latin typeface="Times New Roman" panose="02020603050405020304" pitchFamily="18" charset="0"/>
              </a:rPr>
              <a:t> в пересчете на </a:t>
            </a:r>
            <a:r>
              <a:rPr lang="ru-RU" sz="3200" dirty="0" err="1" smtClean="0">
                <a:latin typeface="Times New Roman" panose="02020603050405020304" pitchFamily="18" charset="0"/>
              </a:rPr>
              <a:t>лютеолин</a:t>
            </a:r>
            <a:r>
              <a:rPr lang="ru-RU" sz="3200" dirty="0" smtClean="0">
                <a:latin typeface="Times New Roman" panose="02020603050405020304" pitchFamily="18" charset="0"/>
              </a:rPr>
              <a:t> ( не менее 0,4%), если сырье, предназначено для получения водных, спиртовых, </a:t>
            </a:r>
            <a:r>
              <a:rPr lang="ru-RU" sz="3200" dirty="0" err="1" smtClean="0">
                <a:latin typeface="Times New Roman" panose="02020603050405020304" pitchFamily="18" charset="0"/>
              </a:rPr>
              <a:t>спирто</a:t>
            </a:r>
            <a:r>
              <a:rPr lang="ru-RU" sz="3200" dirty="0" smtClean="0">
                <a:latin typeface="Times New Roman" panose="02020603050405020304" pitchFamily="18" charset="0"/>
              </a:rPr>
              <a:t>-водных извлечений, экстрактов.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      Трава </a:t>
            </a:r>
            <a:r>
              <a:rPr lang="ru-RU" sz="3200" dirty="0">
                <a:latin typeface="Times New Roman" panose="02020603050405020304" pitchFamily="18" charset="0"/>
              </a:rPr>
              <a:t>тысячелистника в </a:t>
            </a:r>
            <a:r>
              <a:rPr lang="en-US" sz="3200" dirty="0" err="1">
                <a:latin typeface="Times New Roman" panose="02020603050405020304" pitchFamily="18" charset="0"/>
              </a:rPr>
              <a:t>EuPh</a:t>
            </a:r>
            <a:r>
              <a:rPr lang="ru-RU" sz="3200" dirty="0"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</a:rPr>
              <a:t>8 </a:t>
            </a:r>
            <a:r>
              <a:rPr lang="ru-RU" sz="3200" dirty="0">
                <a:latin typeface="Times New Roman" panose="02020603050405020304" pitchFamily="18" charset="0"/>
              </a:rPr>
              <a:t>стандартизуется по содержанию </a:t>
            </a: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эфирного масла </a:t>
            </a:r>
            <a:r>
              <a:rPr lang="ru-RU" sz="3200" dirty="0">
                <a:latin typeface="Times New Roman" panose="02020603050405020304" pitchFamily="18" charset="0"/>
              </a:rPr>
              <a:t>(не менее 2 мл/кг) и по содержанию </a:t>
            </a:r>
            <a:r>
              <a:rPr lang="ru-RU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проазуленов</a:t>
            </a:r>
            <a:r>
              <a:rPr lang="ru-RU" sz="3200" dirty="0">
                <a:latin typeface="Times New Roman" panose="02020603050405020304" pitchFamily="18" charset="0"/>
              </a:rPr>
              <a:t> в пересчете на </a:t>
            </a:r>
            <a:r>
              <a:rPr lang="ru-RU" sz="3200" dirty="0" err="1">
                <a:latin typeface="Times New Roman" panose="02020603050405020304" pitchFamily="18" charset="0"/>
              </a:rPr>
              <a:t>хамазулен</a:t>
            </a:r>
            <a:r>
              <a:rPr lang="ru-RU" sz="3200" dirty="0">
                <a:latin typeface="Times New Roman" panose="02020603050405020304" pitchFamily="18" charset="0"/>
              </a:rPr>
              <a:t> (не менее 0,02%), определяемых в перегнанном эфирном масле спектрофотометрическим методом по собственной окраске масла.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64666" y="220620"/>
            <a:ext cx="9721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тысячелистника обыкновенного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51664"/>
            <a:ext cx="3390900" cy="5806336"/>
          </a:xfrm>
          <a:prstGeom prst="rect">
            <a:avLst/>
          </a:prstGeom>
        </p:spPr>
      </p:pic>
      <p:pic>
        <p:nvPicPr>
          <p:cNvPr id="8" name="Picture 4" descr="https://ozon-st.cdn.ngenix.net/multimedia/audio_cd_covers/1017391984.jpg"/>
          <p:cNvPicPr>
            <a:picLocks noChangeAspect="1" noChangeArrowheads="1"/>
          </p:cNvPicPr>
          <p:nvPr/>
        </p:nvPicPr>
        <p:blipFill>
          <a:blip r:embed="rId3"/>
          <a:srcRect b="4240"/>
          <a:stretch>
            <a:fillRect/>
          </a:stretch>
        </p:blipFill>
        <p:spPr bwMode="auto">
          <a:xfrm>
            <a:off x="7869150" y="1051665"/>
            <a:ext cx="4088750" cy="5806336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1051665"/>
            <a:ext cx="4148050" cy="58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296"/>
            <a:ext cx="3711637" cy="5563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96" y="840296"/>
            <a:ext cx="5547804" cy="5547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28" y="855662"/>
            <a:ext cx="3698536" cy="55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538"/>
            <a:ext cx="4749800" cy="461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79" y="893538"/>
            <a:ext cx="7507022" cy="46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7" y="-24450"/>
            <a:ext cx="4596766" cy="6895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13" y="-11750"/>
            <a:ext cx="5346956" cy="68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137</Words>
  <Application>Microsoft Office PowerPoint</Application>
  <PresentationFormat>Произвольный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126</cp:revision>
  <dcterms:created xsi:type="dcterms:W3CDTF">2017-09-02T10:15:39Z</dcterms:created>
  <dcterms:modified xsi:type="dcterms:W3CDTF">2021-09-11T11:33:06Z</dcterms:modified>
</cp:coreProperties>
</file>