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4" r:id="rId2"/>
    <p:sldId id="279" r:id="rId3"/>
    <p:sldId id="280" r:id="rId4"/>
    <p:sldId id="281" r:id="rId5"/>
    <p:sldId id="282" r:id="rId6"/>
    <p:sldId id="285" r:id="rId7"/>
    <p:sldId id="289" r:id="rId8"/>
    <p:sldId id="292" r:id="rId9"/>
    <p:sldId id="293" r:id="rId10"/>
    <p:sldId id="299" r:id="rId11"/>
    <p:sldId id="303" r:id="rId12"/>
    <p:sldId id="306" r:id="rId13"/>
    <p:sldId id="307" r:id="rId14"/>
    <p:sldId id="266" r:id="rId15"/>
    <p:sldId id="268" r:id="rId16"/>
    <p:sldId id="269" r:id="rId17"/>
    <p:sldId id="267" r:id="rId18"/>
    <p:sldId id="308" r:id="rId19"/>
    <p:sldId id="309" r:id="rId20"/>
    <p:sldId id="310" r:id="rId21"/>
    <p:sldId id="311" r:id="rId22"/>
    <p:sldId id="312" r:id="rId23"/>
    <p:sldId id="313" r:id="rId24"/>
    <p:sldId id="314" r:id="rId25"/>
    <p:sldId id="315" r:id="rId26"/>
    <p:sldId id="316" r:id="rId27"/>
    <p:sldId id="305" r:id="rId28"/>
    <p:sldId id="270" r:id="rId29"/>
    <p:sldId id="272" r:id="rId3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71" autoAdjust="0"/>
  </p:normalViewPr>
  <p:slideViewPr>
    <p:cSldViewPr>
      <p:cViewPr varScale="1">
        <p:scale>
          <a:sx n="82" d="100"/>
          <a:sy n="82" d="100"/>
        </p:scale>
        <p:origin x="1478" y="5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48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30.03.2021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30.03.2021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30.03.2021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30.03.2021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30.03.2021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30.03.2021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30.03.2021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30.03.2021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30.03.2021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30.03.2021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30.03.2021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30.03.2021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4" Type="http://schemas.openxmlformats.org/officeDocument/2006/relationships/image" Target="../media/image12.wmf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.bin"/><Relationship Id="rId3" Type="http://schemas.openxmlformats.org/officeDocument/2006/relationships/image" Target="../media/image17.wmf"/><Relationship Id="rId7" Type="http://schemas.openxmlformats.org/officeDocument/2006/relationships/image" Target="../media/image19.wmf"/><Relationship Id="rId2" Type="http://schemas.openxmlformats.org/officeDocument/2006/relationships/oleObject" Target="../embeddings/oleObject3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5.bin"/><Relationship Id="rId11" Type="http://schemas.openxmlformats.org/officeDocument/2006/relationships/image" Target="../media/image21.wmf"/><Relationship Id="rId5" Type="http://schemas.openxmlformats.org/officeDocument/2006/relationships/image" Target="../media/image18.wmf"/><Relationship Id="rId10" Type="http://schemas.openxmlformats.org/officeDocument/2006/relationships/oleObject" Target="../embeddings/oleObject7.bin"/><Relationship Id="rId4" Type="http://schemas.openxmlformats.org/officeDocument/2006/relationships/oleObject" Target="../embeddings/oleObject4.bin"/><Relationship Id="rId9" Type="http://schemas.openxmlformats.org/officeDocument/2006/relationships/image" Target="../media/image20.wmf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wmf"/><Relationship Id="rId2" Type="http://schemas.openxmlformats.org/officeDocument/2006/relationships/oleObject" Target="../embeddings/oleObject8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4.png"/><Relationship Id="rId4" Type="http://schemas.openxmlformats.org/officeDocument/2006/relationships/image" Target="../media/image2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wmf"/><Relationship Id="rId2" Type="http://schemas.openxmlformats.org/officeDocument/2006/relationships/oleObject" Target="../embeddings/oleObject9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8.png"/><Relationship Id="rId5" Type="http://schemas.openxmlformats.org/officeDocument/2006/relationships/image" Target="../media/image27.png"/><Relationship Id="rId4" Type="http://schemas.openxmlformats.org/officeDocument/2006/relationships/image" Target="../media/image26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wmf"/><Relationship Id="rId2" Type="http://schemas.openxmlformats.org/officeDocument/2006/relationships/oleObject" Target="../embeddings/oleObject10.bin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0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wmf"/><Relationship Id="rId2" Type="http://schemas.openxmlformats.org/officeDocument/2006/relationships/oleObject" Target="../embeddings/oleObject11.bin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2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wmf"/><Relationship Id="rId2" Type="http://schemas.openxmlformats.org/officeDocument/2006/relationships/oleObject" Target="../embeddings/oleObject12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5.png"/><Relationship Id="rId5" Type="http://schemas.openxmlformats.org/officeDocument/2006/relationships/image" Target="../media/image34.wmf"/><Relationship Id="rId4" Type="http://schemas.openxmlformats.org/officeDocument/2006/relationships/oleObject" Target="../embeddings/oleObject13.bin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6.wmf"/><Relationship Id="rId2" Type="http://schemas.openxmlformats.org/officeDocument/2006/relationships/oleObject" Target="../embeddings/oleObject14.bin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7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6.wmf"/><Relationship Id="rId2" Type="http://schemas.openxmlformats.org/officeDocument/2006/relationships/oleObject" Target="../embeddings/oleObject15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8.wmf"/><Relationship Id="rId4" Type="http://schemas.openxmlformats.org/officeDocument/2006/relationships/oleObject" Target="../embeddings/oleObject16.bin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28600" y="228600"/>
            <a:ext cx="8763000" cy="6324600"/>
          </a:xfrm>
        </p:spPr>
        <p:txBody>
          <a:bodyPr/>
          <a:lstStyle/>
          <a:p>
            <a:pPr algn="ctr" eaLnBrk="1" hangingPunct="1">
              <a:buFontTx/>
              <a:buNone/>
            </a:pPr>
            <a:endParaRPr lang="ru-RU" altLang="ru-RU" b="1" dirty="0">
              <a:solidFill>
                <a:srgbClr val="C00000"/>
              </a:solidFill>
              <a:latin typeface="Times New Roman" pitchFamily="18" charset="0"/>
            </a:endParaRPr>
          </a:p>
          <a:p>
            <a:pPr algn="ctr" eaLnBrk="1" hangingPunct="1">
              <a:buFontTx/>
              <a:buNone/>
            </a:pPr>
            <a:endParaRPr lang="ru-RU" altLang="ru-RU" b="1" dirty="0">
              <a:solidFill>
                <a:srgbClr val="C00000"/>
              </a:solidFill>
              <a:latin typeface="Times New Roman" pitchFamily="18" charset="0"/>
            </a:endParaRPr>
          </a:p>
          <a:p>
            <a:pPr algn="ctr" eaLnBrk="1" hangingPunct="1">
              <a:buFontTx/>
              <a:buNone/>
            </a:pPr>
            <a:endParaRPr lang="ru-RU" altLang="ru-RU" b="1" dirty="0">
              <a:solidFill>
                <a:srgbClr val="C00000"/>
              </a:solidFill>
              <a:latin typeface="Times New Roman" pitchFamily="18" charset="0"/>
            </a:endParaRPr>
          </a:p>
          <a:p>
            <a:pPr algn="ctr" eaLnBrk="1" hangingPunct="1">
              <a:buFontTx/>
              <a:buNone/>
            </a:pPr>
            <a:r>
              <a:rPr lang="ru-RU" altLang="ru-RU" b="1" dirty="0">
                <a:solidFill>
                  <a:srgbClr val="C00000"/>
                </a:solidFill>
                <a:latin typeface="Times New Roman" pitchFamily="18" charset="0"/>
              </a:rPr>
              <a:t>Лекция</a:t>
            </a:r>
          </a:p>
          <a:p>
            <a:pPr algn="ctr" eaLnBrk="1" hangingPunct="1">
              <a:buFontTx/>
              <a:buNone/>
            </a:pPr>
            <a:r>
              <a:rPr lang="ru-RU" altLang="ru-RU" b="1" dirty="0">
                <a:solidFill>
                  <a:srgbClr val="0070C0"/>
                </a:solidFill>
                <a:latin typeface="Times New Roman" pitchFamily="18" charset="0"/>
              </a:rPr>
              <a:t>Осадительное титрование</a:t>
            </a:r>
          </a:p>
        </p:txBody>
      </p:sp>
      <p:sp>
        <p:nvSpPr>
          <p:cNvPr id="45060" name="Номер слайда 1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AC5D988C-9B50-48D2-9F0E-D8EBFC05FC99}" type="slidenum">
              <a:rPr lang="ru-RU" altLang="ru-RU" sz="1400" smtClean="0"/>
              <a:pPr eaLnBrk="1" hangingPunct="1">
                <a:spcBef>
                  <a:spcPct val="0"/>
                </a:spcBef>
                <a:buFontTx/>
                <a:buNone/>
              </a:pPr>
              <a:t>1</a:t>
            </a:fld>
            <a:endParaRPr lang="ru-RU" altLang="ru-RU" sz="1400" dirty="0"/>
          </a:p>
        </p:txBody>
      </p:sp>
    </p:spTree>
    <p:extLst>
      <p:ext uri="{BB962C8B-B14F-4D97-AF65-F5344CB8AC3E}">
        <p14:creationId xmlns:p14="http://schemas.microsoft.com/office/powerpoint/2010/main" val="254007929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Номер слайда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87A89412-25B0-4AB9-B382-AB5C57BB5309}" type="slidenum">
              <a:rPr lang="ru-RU" altLang="ru-RU" sz="1400" smtClean="0"/>
              <a:pPr eaLnBrk="1" hangingPunct="1">
                <a:spcBef>
                  <a:spcPct val="0"/>
                </a:spcBef>
                <a:buFontTx/>
                <a:buNone/>
              </a:pPr>
              <a:t>10</a:t>
            </a:fld>
            <a:endParaRPr lang="ru-RU" altLang="ru-RU" sz="1400" dirty="0"/>
          </a:p>
        </p:txBody>
      </p:sp>
      <p:sp>
        <p:nvSpPr>
          <p:cNvPr id="25603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52400" y="136525"/>
            <a:ext cx="8740080" cy="6460827"/>
          </a:xfrm>
        </p:spPr>
        <p:txBody>
          <a:bodyPr>
            <a:normAutofit fontScale="92500" lnSpcReduction="10000"/>
          </a:bodyPr>
          <a:lstStyle/>
          <a:p>
            <a:pPr algn="ctr" eaLnBrk="1" hangingPunct="1">
              <a:spcBef>
                <a:spcPts val="0"/>
              </a:spcBef>
              <a:buFontTx/>
              <a:buNone/>
            </a:pPr>
            <a:r>
              <a:rPr lang="ru-RU" altLang="ru-RU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Метод Фольгарда</a:t>
            </a:r>
          </a:p>
          <a:p>
            <a:pPr>
              <a:spcBef>
                <a:spcPts val="0"/>
              </a:spcBef>
              <a:buNone/>
            </a:pPr>
            <a:r>
              <a:rPr lang="ru-RU" alt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Метод обратного титрования. Определяют </a:t>
            </a:r>
            <a:r>
              <a:rPr lang="en-US" alt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Cl</a:t>
            </a:r>
            <a:r>
              <a:rPr lang="en-US" altLang="ru-RU" sz="2800" baseline="300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itchFamily="18" charset="2"/>
              </a:rPr>
              <a:t></a:t>
            </a:r>
            <a:r>
              <a:rPr lang="ru-RU" alt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, </a:t>
            </a:r>
            <a:r>
              <a:rPr lang="en-US" alt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Br</a:t>
            </a:r>
            <a:r>
              <a:rPr lang="en-US" altLang="ru-RU" sz="2800" baseline="300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itchFamily="18" charset="2"/>
              </a:rPr>
              <a:t></a:t>
            </a:r>
            <a:r>
              <a:rPr lang="ru-RU" alt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, </a:t>
            </a:r>
            <a:r>
              <a:rPr lang="en-US" alt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altLang="ru-RU" sz="2800" baseline="300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itchFamily="18" charset="2"/>
              </a:rPr>
              <a:t></a:t>
            </a:r>
            <a:r>
              <a:rPr lang="ru-RU" alt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eaLnBrk="1" hangingPunct="1">
              <a:spcBef>
                <a:spcPts val="0"/>
              </a:spcBef>
              <a:buFontTx/>
              <a:buNone/>
            </a:pPr>
            <a:r>
              <a:rPr lang="ru-RU" alt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Титранты – </a:t>
            </a:r>
            <a:r>
              <a:rPr lang="en-US" alt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AgNO</a:t>
            </a:r>
            <a:r>
              <a:rPr lang="en-US" altLang="ru-RU" sz="28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alt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lang="en-US" alt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AgSCN</a:t>
            </a:r>
            <a:r>
              <a:rPr lang="ru-RU" alt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Среда – азотнокислая</a:t>
            </a:r>
          </a:p>
          <a:p>
            <a:pPr eaLnBrk="1" hangingPunct="1">
              <a:spcBef>
                <a:spcPts val="0"/>
              </a:spcBef>
              <a:buFontTx/>
              <a:buNone/>
            </a:pPr>
            <a:r>
              <a:rPr lang="en-US" alt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Ind</a:t>
            </a:r>
            <a:r>
              <a:rPr lang="ru-RU" alt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alt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железоаммонийные квасцы </a:t>
            </a:r>
            <a:r>
              <a:rPr lang="en-US" alt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NH</a:t>
            </a:r>
            <a:r>
              <a:rPr lang="ru-RU" altLang="ru-RU" sz="2800" baseline="-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alt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Fe</a:t>
            </a:r>
            <a:r>
              <a:rPr lang="ru-RU" alt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alt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</a:t>
            </a:r>
            <a:r>
              <a:rPr lang="ru-RU" altLang="ru-RU" sz="2800" baseline="-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ru-RU" alt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ru-RU" altLang="ru-RU" sz="2800" baseline="-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altLang="ru-RU" sz="28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itchFamily="18" charset="2"/>
              </a:rPr>
              <a:t></a:t>
            </a:r>
            <a:r>
              <a:rPr lang="ru-RU" alt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12</a:t>
            </a:r>
            <a:r>
              <a:rPr lang="en-US" alt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ru-RU" altLang="ru-RU" sz="2800" baseline="-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ru-RU" alt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(сильнокислая среда подавляет гидролиз соли железа(</a:t>
            </a:r>
            <a:r>
              <a:rPr lang="en-US" alt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III</a:t>
            </a:r>
            <a:r>
              <a:rPr lang="ru-RU" alt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)) </a:t>
            </a:r>
          </a:p>
          <a:p>
            <a:pPr algn="ctr" eaLnBrk="1" hangingPunct="1">
              <a:lnSpc>
                <a:spcPct val="110000"/>
              </a:lnSpc>
              <a:buFontTx/>
              <a:buNone/>
            </a:pPr>
            <a:r>
              <a:rPr lang="ru-RU" alt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Например,</a:t>
            </a:r>
            <a:r>
              <a:rPr lang="ru-RU" altLang="ru-RU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определение хлоридов:</a:t>
            </a:r>
            <a:endParaRPr lang="ru-RU" altLang="ru-RU" sz="2800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>
              <a:lnSpc>
                <a:spcPct val="110000"/>
              </a:lnSpc>
              <a:buFontTx/>
              <a:buNone/>
            </a:pPr>
            <a:r>
              <a:rPr lang="en-US" alt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NaCl + AgNO</a:t>
            </a:r>
            <a:r>
              <a:rPr lang="en-US" altLang="ru-RU" sz="2800" baseline="-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alt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altLang="ru-RU" sz="28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itchFamily="18" charset="2"/>
              </a:rPr>
              <a:t></a:t>
            </a:r>
            <a:r>
              <a:rPr lang="en-US" alt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alt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AgCl </a:t>
            </a:r>
            <a:r>
              <a:rPr lang="en-US" altLang="ru-RU" sz="28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itchFamily="18" charset="2"/>
              </a:rPr>
              <a:t></a:t>
            </a:r>
            <a:r>
              <a:rPr lang="en-US" alt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 NaNO</a:t>
            </a:r>
            <a:r>
              <a:rPr lang="en-US" altLang="ru-RU" sz="2800" baseline="-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ru-RU" alt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60000"/>
              </a:lnSpc>
              <a:buFontTx/>
              <a:buNone/>
            </a:pPr>
            <a:r>
              <a:rPr lang="ru-RU" alt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избыток</a:t>
            </a:r>
            <a:r>
              <a:rPr lang="en-US" alt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</a:t>
            </a:r>
            <a:r>
              <a:rPr lang="ru-RU" alt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ru-RU" alt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белый</a:t>
            </a:r>
          </a:p>
          <a:p>
            <a:pPr algn="ctr" eaLnBrk="1" hangingPunct="1">
              <a:lnSpc>
                <a:spcPct val="60000"/>
              </a:lnSpc>
              <a:buFontTx/>
              <a:buNone/>
            </a:pPr>
            <a:endParaRPr lang="ru-RU" alt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>
              <a:lnSpc>
                <a:spcPct val="70000"/>
              </a:lnSpc>
              <a:buFontTx/>
              <a:buNone/>
            </a:pPr>
            <a:r>
              <a:rPr lang="en-US" alt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AgNO</a:t>
            </a:r>
            <a:r>
              <a:rPr lang="en-US" altLang="ru-RU" sz="2800" baseline="-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alt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 NH</a:t>
            </a:r>
            <a:r>
              <a:rPr lang="en-US" altLang="ru-RU" sz="2800" baseline="-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alt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SCN </a:t>
            </a:r>
            <a:r>
              <a:rPr lang="en-US" altLang="ru-RU" sz="28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itchFamily="18" charset="2"/>
              </a:rPr>
              <a:t></a:t>
            </a:r>
            <a:r>
              <a:rPr lang="en-US" alt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AgSCN</a:t>
            </a:r>
            <a:r>
              <a:rPr lang="en-US" altLang="ru-RU" sz="28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itchFamily="18" charset="2"/>
              </a:rPr>
              <a:t></a:t>
            </a:r>
            <a:r>
              <a:rPr lang="en-US" alt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 NH</a:t>
            </a:r>
            <a:r>
              <a:rPr lang="en-US" altLang="ru-RU" sz="2800" baseline="-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alt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</a:t>
            </a:r>
            <a:r>
              <a:rPr lang="en-US" altLang="ru-RU" sz="2800" baseline="-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 </a:t>
            </a:r>
            <a:endParaRPr lang="ru-RU" alt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70000"/>
              </a:lnSpc>
              <a:buFontTx/>
              <a:buNone/>
            </a:pPr>
            <a:r>
              <a:rPr lang="en-US" alt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r>
              <a:rPr lang="ru-RU" alt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</a:t>
            </a:r>
            <a:r>
              <a:rPr lang="ru-RU" alt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остаток                                        белый</a:t>
            </a:r>
          </a:p>
          <a:p>
            <a:pPr algn="ctr">
              <a:buNone/>
            </a:pPr>
            <a:r>
              <a:rPr lang="en-US" alt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3NH</a:t>
            </a:r>
            <a:r>
              <a:rPr lang="en-US" altLang="ru-RU" sz="2800" baseline="-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alt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SCN + NH</a:t>
            </a:r>
            <a:r>
              <a:rPr lang="en-US" altLang="ru-RU" sz="2800" baseline="-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alt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Fe(SO</a:t>
            </a:r>
            <a:r>
              <a:rPr lang="en-US" altLang="ru-RU" sz="2800" baseline="-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alt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n-US" altLang="ru-RU" sz="2800" baseline="-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ru-RU" sz="28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itchFamily="18" charset="2"/>
              </a:rPr>
              <a:t></a:t>
            </a:r>
            <a:r>
              <a:rPr lang="en-US" alt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Fe(SCN)</a:t>
            </a:r>
            <a:r>
              <a:rPr lang="en-US" altLang="ru-RU" sz="2800" baseline="-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alt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+ 2(NH</a:t>
            </a:r>
            <a:r>
              <a:rPr lang="en-US" altLang="ru-RU" sz="2800" baseline="-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alt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n-US" altLang="ru-RU" sz="2800" baseline="-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</a:t>
            </a:r>
            <a:r>
              <a:rPr lang="en-US" altLang="ru-RU" sz="2800" baseline="-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endParaRPr lang="ru-RU" alt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buFontTx/>
              <a:buNone/>
            </a:pPr>
            <a:r>
              <a:rPr lang="ru-RU" alt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изб. капля                                      красное окрашивание  </a:t>
            </a:r>
          </a:p>
          <a:p>
            <a:pPr>
              <a:lnSpc>
                <a:spcPct val="120000"/>
              </a:lnSpc>
              <a:spcBef>
                <a:spcPts val="0"/>
              </a:spcBef>
              <a:buNone/>
            </a:pPr>
            <a:endParaRPr lang="ru-RU" alt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20000"/>
              </a:lnSpc>
              <a:spcBef>
                <a:spcPts val="0"/>
              </a:spcBef>
              <a:buNone/>
            </a:pPr>
            <a:r>
              <a:rPr lang="ru-RU" alt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т.к.  </a:t>
            </a:r>
            <a:r>
              <a:rPr lang="en-US" alt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alt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AgCl</a:t>
            </a:r>
            <a:r>
              <a:rPr lang="en-US" alt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alt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&gt;  </a:t>
            </a:r>
            <a:r>
              <a:rPr lang="en-US" alt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alt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AgSCN</a:t>
            </a:r>
            <a:r>
              <a:rPr lang="ru-RU" alt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осадок </a:t>
            </a:r>
            <a:r>
              <a:rPr lang="en-US" alt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AgCl </a:t>
            </a:r>
            <a:r>
              <a:rPr lang="ru-RU" alt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удаляют: либо фильтрованием, либо добавлением хлороформа</a:t>
            </a:r>
          </a:p>
        </p:txBody>
      </p:sp>
    </p:spTree>
    <p:extLst>
      <p:ext uri="{BB962C8B-B14F-4D97-AF65-F5344CB8AC3E}">
        <p14:creationId xmlns:p14="http://schemas.microsoft.com/office/powerpoint/2010/main" val="399874016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Номер слайда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AC5DAB05-A9E2-4666-AEB1-E7DB1A12CA99}" type="slidenum">
              <a:rPr lang="ru-RU" altLang="ru-RU" sz="1400" smtClean="0"/>
              <a:pPr eaLnBrk="1" hangingPunct="1">
                <a:spcBef>
                  <a:spcPct val="0"/>
                </a:spcBef>
                <a:buFontTx/>
                <a:buNone/>
              </a:pPr>
              <a:t>11</a:t>
            </a:fld>
            <a:endParaRPr lang="ru-RU" altLang="ru-RU" sz="1400" dirty="0"/>
          </a:p>
        </p:txBody>
      </p:sp>
      <p:sp>
        <p:nvSpPr>
          <p:cNvPr id="29699" name="Rectangle 1026"/>
          <p:cNvSpPr>
            <a:spLocks noGrp="1" noChangeArrowheads="1"/>
          </p:cNvSpPr>
          <p:nvPr>
            <p:ph type="body" idx="1"/>
          </p:nvPr>
        </p:nvSpPr>
        <p:spPr>
          <a:xfrm>
            <a:off x="228600" y="228600"/>
            <a:ext cx="8686800" cy="6400800"/>
          </a:xfrm>
        </p:spPr>
        <p:txBody>
          <a:bodyPr/>
          <a:lstStyle/>
          <a:p>
            <a:pPr algn="just" eaLnBrk="1" hangingPunct="1">
              <a:spcBef>
                <a:spcPts val="0"/>
              </a:spcBef>
              <a:buFontTx/>
              <a:buNone/>
            </a:pPr>
            <a:endParaRPr lang="ru-RU" alt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spcBef>
                <a:spcPts val="0"/>
              </a:spcBef>
              <a:buFontTx/>
              <a:buNone/>
            </a:pPr>
            <a:r>
              <a:rPr lang="ru-RU" alt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фарм. анализе </a:t>
            </a:r>
            <a:r>
              <a:rPr lang="ru-RU" altLang="ru-RU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аргентометрия </a:t>
            </a:r>
            <a:r>
              <a:rPr lang="ru-RU" alt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применяется</a:t>
            </a:r>
            <a:r>
              <a:rPr lang="ru-RU" altLang="ru-RU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количественного определения лекарственных препаратов: </a:t>
            </a:r>
            <a:r>
              <a:rPr lang="en-US" alt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NaCl, NaBr, NaI</a:t>
            </a:r>
            <a:r>
              <a:rPr lang="ru-RU" alt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KCl, KBr, KI</a:t>
            </a:r>
            <a:r>
              <a:rPr lang="ru-RU" alt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солей алкалоидов, слабых азотистых оснований и др.</a:t>
            </a:r>
          </a:p>
          <a:p>
            <a:pPr algn="just">
              <a:spcBef>
                <a:spcPts val="0"/>
              </a:spcBef>
              <a:buNone/>
            </a:pPr>
            <a:endParaRPr lang="ru-RU" altLang="ru-RU" sz="28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ts val="0"/>
              </a:spcBef>
              <a:buNone/>
            </a:pPr>
            <a:r>
              <a:rPr lang="en-US" altLang="ru-RU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NaCl, KCl</a:t>
            </a:r>
            <a:endParaRPr lang="ru-RU" altLang="ru-RU" sz="28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ts val="0"/>
              </a:spcBef>
              <a:buNone/>
            </a:pPr>
            <a:r>
              <a:rPr lang="ru-RU" altLang="ru-RU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Колич.опред-е:</a:t>
            </a:r>
            <a:r>
              <a:rPr lang="ru-RU" alt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проводят методом Мора </a:t>
            </a:r>
          </a:p>
          <a:p>
            <a:pPr algn="just">
              <a:spcBef>
                <a:spcPts val="0"/>
              </a:spcBef>
              <a:buNone/>
            </a:pPr>
            <a:r>
              <a:rPr lang="ru-RU" alt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(или к.т.т. потенциометрически)</a:t>
            </a:r>
          </a:p>
          <a:p>
            <a:pPr algn="just">
              <a:spcBef>
                <a:spcPts val="0"/>
              </a:spcBef>
              <a:buNone/>
            </a:pPr>
            <a:endParaRPr lang="ru-RU" alt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80000"/>
              </a:lnSpc>
              <a:spcBef>
                <a:spcPts val="0"/>
              </a:spcBef>
              <a:buNone/>
            </a:pPr>
            <a:r>
              <a:rPr lang="en-US" altLang="ru-RU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KI, NaI</a:t>
            </a:r>
            <a:endParaRPr lang="ru-RU" altLang="ru-RU" sz="28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80000"/>
              </a:lnSpc>
              <a:spcBef>
                <a:spcPts val="0"/>
              </a:spcBef>
              <a:buNone/>
            </a:pPr>
            <a:r>
              <a:rPr lang="ru-RU" altLang="ru-RU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Колич.опред-е:</a:t>
            </a:r>
            <a:r>
              <a:rPr lang="ru-RU" alt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м.Фаянса, </a:t>
            </a:r>
            <a:r>
              <a:rPr lang="en-US" alt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||</a:t>
            </a:r>
            <a:r>
              <a:rPr lang="ru-RU" alt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к.о. </a:t>
            </a:r>
          </a:p>
          <a:p>
            <a:pPr algn="just">
              <a:spcBef>
                <a:spcPts val="0"/>
              </a:spcBef>
              <a:buNone/>
            </a:pPr>
            <a:endParaRPr lang="ru-RU" alt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3380866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Номер слайда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AC5DAB05-A9E2-4666-AEB1-E7DB1A12CA99}" type="slidenum">
              <a:rPr lang="ru-RU" altLang="ru-RU" sz="1400" smtClean="0"/>
              <a:pPr eaLnBrk="1" hangingPunct="1">
                <a:spcBef>
                  <a:spcPct val="0"/>
                </a:spcBef>
                <a:buFontTx/>
                <a:buNone/>
              </a:pPr>
              <a:t>12</a:t>
            </a:fld>
            <a:endParaRPr lang="ru-RU" altLang="ru-RU" sz="1400" dirty="0"/>
          </a:p>
        </p:txBody>
      </p:sp>
      <p:sp>
        <p:nvSpPr>
          <p:cNvPr id="29699" name="Rectangle 1026"/>
          <p:cNvSpPr>
            <a:spLocks noGrp="1" noChangeArrowheads="1"/>
          </p:cNvSpPr>
          <p:nvPr>
            <p:ph type="body" idx="1"/>
          </p:nvPr>
        </p:nvSpPr>
        <p:spPr>
          <a:xfrm>
            <a:off x="228600" y="228600"/>
            <a:ext cx="8686800" cy="6400800"/>
          </a:xfrm>
        </p:spPr>
        <p:txBody>
          <a:bodyPr>
            <a:normAutofit/>
          </a:bodyPr>
          <a:lstStyle/>
          <a:p>
            <a:pPr algn="just">
              <a:lnSpc>
                <a:spcPct val="80000"/>
              </a:lnSpc>
              <a:spcBef>
                <a:spcPts val="0"/>
              </a:spcBef>
              <a:buNone/>
            </a:pPr>
            <a:r>
              <a:rPr lang="en-US" altLang="ru-RU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KBr, NaBr</a:t>
            </a:r>
            <a:endParaRPr lang="ru-RU" altLang="ru-RU" sz="28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80000"/>
              </a:lnSpc>
              <a:spcBef>
                <a:spcPts val="0"/>
              </a:spcBef>
              <a:buNone/>
            </a:pPr>
            <a:r>
              <a:rPr lang="ru-RU" altLang="ru-RU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Хлориды (примесь):</a:t>
            </a:r>
            <a:r>
              <a:rPr lang="ru-RU" alt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+ AgNO</a:t>
            </a:r>
            <a:r>
              <a:rPr lang="en-US" altLang="ru-RU" sz="28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alt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alt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изб), </a:t>
            </a:r>
            <a:r>
              <a:rPr lang="en-US" alt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Ind – </a:t>
            </a:r>
            <a:r>
              <a:rPr lang="ru-RU" alt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ЖАК, остаток </a:t>
            </a:r>
            <a:r>
              <a:rPr lang="en-US" alt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AgNO</a:t>
            </a:r>
            <a:r>
              <a:rPr lang="en-US" altLang="ru-RU" sz="28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 </a:t>
            </a:r>
            <a:r>
              <a:rPr lang="ru-RU" altLang="ru-RU" sz="28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титруют тиоцианатом аммония до красно-коричневого окрашивания, </a:t>
            </a:r>
            <a:r>
              <a:rPr lang="en-US" alt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||</a:t>
            </a:r>
            <a:r>
              <a:rPr lang="ru-RU" alt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к.о.</a:t>
            </a:r>
          </a:p>
          <a:p>
            <a:pPr algn="just">
              <a:lnSpc>
                <a:spcPct val="80000"/>
              </a:lnSpc>
              <a:spcBef>
                <a:spcPts val="0"/>
              </a:spcBef>
              <a:buNone/>
            </a:pPr>
            <a:r>
              <a:rPr lang="ru-RU" altLang="ru-RU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Колич.опред-е:</a:t>
            </a:r>
            <a:r>
              <a:rPr lang="ru-RU" alt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метод Мора или к.т.т. – потенциометрически. </a:t>
            </a:r>
            <a:r>
              <a:rPr lang="en-US" alt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||</a:t>
            </a:r>
            <a:r>
              <a:rPr lang="ru-RU" alt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к.о. Содержание ЛВ рассчитывают с поправкой на содержание хлоридов</a:t>
            </a:r>
          </a:p>
        </p:txBody>
      </p:sp>
      <p:pic>
        <p:nvPicPr>
          <p:cNvPr id="266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4938" y="3028950"/>
            <a:ext cx="6334125" cy="800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6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4075" y="4221088"/>
            <a:ext cx="4895850" cy="742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62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5415279"/>
            <a:ext cx="2628900" cy="704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629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8064" y="5415279"/>
            <a:ext cx="2924175" cy="695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0832594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Объект 2"/>
          <p:cNvSpPr>
            <a:spLocks noGrp="1"/>
          </p:cNvSpPr>
          <p:nvPr>
            <p:ph idx="1"/>
          </p:nvPr>
        </p:nvSpPr>
        <p:spPr>
          <a:xfrm>
            <a:off x="228600" y="116633"/>
            <a:ext cx="8763000" cy="6552456"/>
          </a:xfrm>
        </p:spPr>
        <p:txBody>
          <a:bodyPr/>
          <a:lstStyle/>
          <a:p>
            <a:pPr marL="0" indent="0" algn="ctr" eaLnBrk="1" hangingPunct="1">
              <a:buFontTx/>
              <a:buNone/>
            </a:pPr>
            <a:r>
              <a:rPr lang="ru-RU" altLang="ru-RU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Количественное определение </a:t>
            </a:r>
            <a:r>
              <a:rPr lang="en-US" altLang="ru-RU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KI</a:t>
            </a:r>
            <a:r>
              <a:rPr lang="ru-RU" altLang="ru-RU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в растворе йода</a:t>
            </a:r>
            <a:endParaRPr lang="ru-RU" alt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267" name="Номер слайда 1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41BB90B3-BD1F-4ECB-9C49-68B405A7574B}" type="slidenum">
              <a:rPr lang="ru-RU" altLang="ru-RU" sz="1400" smtClean="0"/>
              <a:pPr eaLnBrk="1" hangingPunct="1">
                <a:spcBef>
                  <a:spcPct val="0"/>
                </a:spcBef>
                <a:buFontTx/>
                <a:buNone/>
              </a:pPr>
              <a:t>13</a:t>
            </a:fld>
            <a:endParaRPr lang="ru-RU" altLang="ru-RU" sz="1400" dirty="0"/>
          </a:p>
        </p:txBody>
      </p:sp>
      <p:pic>
        <p:nvPicPr>
          <p:cNvPr id="11268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2490" y="709162"/>
            <a:ext cx="6974160" cy="34401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69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2490" y="4153746"/>
            <a:ext cx="6974160" cy="24505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6821732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28600" y="228600"/>
            <a:ext cx="8763000" cy="6324600"/>
          </a:xfrm>
        </p:spPr>
        <p:txBody>
          <a:bodyPr/>
          <a:lstStyle/>
          <a:p>
            <a:pPr eaLnBrk="1" hangingPunct="1">
              <a:spcBef>
                <a:spcPts val="0"/>
              </a:spcBef>
              <a:buFontTx/>
              <a:buNone/>
            </a:pPr>
            <a:r>
              <a:rPr lang="ru-RU" altLang="ru-RU" sz="2800" dirty="0">
                <a:latin typeface="Times New Roman" pitchFamily="18" charset="0"/>
              </a:rPr>
              <a:t>Количественное определение ЛВ, содержащих</a:t>
            </a:r>
          </a:p>
          <a:p>
            <a:pPr eaLnBrk="1" hangingPunct="1">
              <a:spcBef>
                <a:spcPts val="0"/>
              </a:spcBef>
              <a:buFontTx/>
              <a:buNone/>
            </a:pPr>
            <a:r>
              <a:rPr lang="ru-RU" altLang="ru-RU" sz="2800" b="1" dirty="0">
                <a:solidFill>
                  <a:srgbClr val="C00000"/>
                </a:solidFill>
                <a:latin typeface="Times New Roman" pitchFamily="18" charset="0"/>
              </a:rPr>
              <a:t> ковалентно связанный галоген (</a:t>
            </a:r>
            <a:r>
              <a:rPr lang="en-US" altLang="ru-RU" sz="2800" b="1" dirty="0">
                <a:solidFill>
                  <a:srgbClr val="C00000"/>
                </a:solidFill>
                <a:latin typeface="Times New Roman" pitchFamily="18" charset="0"/>
              </a:rPr>
              <a:t>Cl, Br </a:t>
            </a:r>
            <a:r>
              <a:rPr lang="ru-RU" altLang="ru-RU" sz="2800" b="1" dirty="0">
                <a:solidFill>
                  <a:srgbClr val="C00000"/>
                </a:solidFill>
                <a:latin typeface="Times New Roman" pitchFamily="18" charset="0"/>
              </a:rPr>
              <a:t>или </a:t>
            </a:r>
            <a:r>
              <a:rPr lang="en-US" altLang="ru-RU" sz="2800" b="1" dirty="0">
                <a:solidFill>
                  <a:srgbClr val="C00000"/>
                </a:solidFill>
                <a:latin typeface="Times New Roman" pitchFamily="18" charset="0"/>
              </a:rPr>
              <a:t>I) </a:t>
            </a:r>
            <a:r>
              <a:rPr lang="ru-RU" altLang="ru-RU" sz="2800" dirty="0">
                <a:latin typeface="Times New Roman" pitchFamily="18" charset="0"/>
              </a:rPr>
              <a:t>проводят после минерализации</a:t>
            </a:r>
            <a:endParaRPr lang="en-US" altLang="ru-RU" sz="2800" dirty="0">
              <a:latin typeface="Times New Roman" pitchFamily="18" charset="0"/>
            </a:endParaRPr>
          </a:p>
          <a:p>
            <a:pPr eaLnBrk="1" hangingPunct="1">
              <a:buFontTx/>
              <a:buNone/>
            </a:pPr>
            <a:r>
              <a:rPr lang="ru-RU" altLang="ru-RU" sz="2800" dirty="0">
                <a:latin typeface="Times New Roman" pitchFamily="18" charset="0"/>
              </a:rPr>
              <a:t> </a:t>
            </a:r>
          </a:p>
          <a:p>
            <a:pPr eaLnBrk="1" hangingPunct="1">
              <a:buFontTx/>
              <a:buNone/>
            </a:pPr>
            <a:r>
              <a:rPr lang="ru-RU" altLang="ru-RU" sz="2800" b="1" dirty="0">
                <a:solidFill>
                  <a:srgbClr val="0070C0"/>
                </a:solidFill>
                <a:latin typeface="Times New Roman" pitchFamily="18" charset="0"/>
              </a:rPr>
              <a:t>Йодоформ </a:t>
            </a:r>
            <a:r>
              <a:rPr lang="en-US" altLang="ru-RU" sz="2800" b="1" dirty="0">
                <a:solidFill>
                  <a:srgbClr val="0070C0"/>
                </a:solidFill>
                <a:latin typeface="Times New Roman" pitchFamily="18" charset="0"/>
              </a:rPr>
              <a:t>CHI</a:t>
            </a:r>
            <a:r>
              <a:rPr lang="en-US" altLang="ru-RU" sz="2800" b="1" baseline="-25000" dirty="0">
                <a:solidFill>
                  <a:srgbClr val="0070C0"/>
                </a:solidFill>
                <a:latin typeface="Times New Roman" pitchFamily="18" charset="0"/>
              </a:rPr>
              <a:t>3</a:t>
            </a:r>
          </a:p>
          <a:p>
            <a:pPr eaLnBrk="1" hangingPunct="1">
              <a:buFontTx/>
              <a:buNone/>
            </a:pPr>
            <a:r>
              <a:rPr lang="ru-RU" altLang="ru-RU" sz="2800" dirty="0">
                <a:latin typeface="Times New Roman" pitchFamily="18" charset="0"/>
              </a:rPr>
              <a:t>ЛВ растворяют в спирте, + </a:t>
            </a:r>
            <a:r>
              <a:rPr lang="en-US" altLang="ru-RU" sz="2800" dirty="0">
                <a:latin typeface="Times New Roman" pitchFamily="18" charset="0"/>
              </a:rPr>
              <a:t>HNO</a:t>
            </a:r>
            <a:r>
              <a:rPr lang="en-US" altLang="ru-RU" sz="2800" baseline="-25000" dirty="0">
                <a:latin typeface="Times New Roman" pitchFamily="18" charset="0"/>
              </a:rPr>
              <a:t>3</a:t>
            </a:r>
            <a:r>
              <a:rPr lang="ru-RU" altLang="ru-RU" sz="2800" dirty="0">
                <a:latin typeface="Times New Roman" pitchFamily="18" charset="0"/>
              </a:rPr>
              <a:t>, нагревают </a:t>
            </a:r>
          </a:p>
          <a:p>
            <a:pPr eaLnBrk="1" hangingPunct="1">
              <a:buFontTx/>
              <a:buNone/>
            </a:pPr>
            <a:r>
              <a:rPr lang="ru-RU" altLang="ru-RU" sz="2800" dirty="0">
                <a:latin typeface="Times New Roman" pitchFamily="18" charset="0"/>
              </a:rPr>
              <a:t>30 мин (минерализация), образуются иодид-ионы, далее + </a:t>
            </a:r>
            <a:r>
              <a:rPr lang="en-US" altLang="ru-RU" sz="2800" dirty="0">
                <a:latin typeface="Times New Roman" pitchFamily="18" charset="0"/>
              </a:rPr>
              <a:t>AgNO</a:t>
            </a:r>
            <a:r>
              <a:rPr lang="en-US" altLang="ru-RU" sz="2800" baseline="-25000" dirty="0">
                <a:latin typeface="Times New Roman" pitchFamily="18" charset="0"/>
              </a:rPr>
              <a:t>3</a:t>
            </a:r>
            <a:r>
              <a:rPr lang="en-US" altLang="ru-RU" sz="2800" dirty="0">
                <a:latin typeface="Times New Roman" pitchFamily="18" charset="0"/>
              </a:rPr>
              <a:t>(</a:t>
            </a:r>
            <a:r>
              <a:rPr lang="ru-RU" altLang="ru-RU" sz="2800" dirty="0">
                <a:latin typeface="Times New Roman" pitchFamily="18" charset="0"/>
              </a:rPr>
              <a:t>изб) и остаток </a:t>
            </a:r>
            <a:r>
              <a:rPr lang="en-US" altLang="ru-RU" sz="2800" dirty="0">
                <a:latin typeface="Times New Roman" pitchFamily="18" charset="0"/>
              </a:rPr>
              <a:t>AgNO</a:t>
            </a:r>
            <a:r>
              <a:rPr lang="en-US" altLang="ru-RU" sz="2800" baseline="-25000" dirty="0">
                <a:latin typeface="Times New Roman" pitchFamily="18" charset="0"/>
              </a:rPr>
              <a:t>3</a:t>
            </a:r>
            <a:r>
              <a:rPr lang="en-US" altLang="ru-RU" sz="2800" dirty="0">
                <a:latin typeface="Times New Roman" pitchFamily="18" charset="0"/>
              </a:rPr>
              <a:t> </a:t>
            </a:r>
            <a:r>
              <a:rPr lang="ru-RU" altLang="ru-RU" sz="2800" dirty="0">
                <a:latin typeface="Times New Roman" pitchFamily="18" charset="0"/>
              </a:rPr>
              <a:t>титруют 0,1 М </a:t>
            </a:r>
            <a:r>
              <a:rPr lang="en-US" altLang="ru-RU" sz="2800" dirty="0">
                <a:latin typeface="Times New Roman" pitchFamily="18" charset="0"/>
              </a:rPr>
              <a:t>NH</a:t>
            </a:r>
            <a:r>
              <a:rPr lang="en-US" altLang="ru-RU" sz="2800" baseline="-25000" dirty="0">
                <a:latin typeface="Times New Roman" pitchFamily="18" charset="0"/>
              </a:rPr>
              <a:t>4</a:t>
            </a:r>
            <a:r>
              <a:rPr lang="en-US" altLang="ru-RU" sz="2800" dirty="0">
                <a:latin typeface="Times New Roman" pitchFamily="18" charset="0"/>
              </a:rPr>
              <a:t>SCN</a:t>
            </a:r>
            <a:r>
              <a:rPr lang="ru-RU" altLang="ru-RU" sz="2800" dirty="0">
                <a:latin typeface="Times New Roman" pitchFamily="18" charset="0"/>
              </a:rPr>
              <a:t> (</a:t>
            </a:r>
            <a:r>
              <a:rPr lang="en-US" altLang="ru-RU" sz="2800" dirty="0">
                <a:latin typeface="Times New Roman" pitchFamily="18" charset="0"/>
              </a:rPr>
              <a:t>Ind – </a:t>
            </a:r>
            <a:r>
              <a:rPr lang="ru-RU" altLang="ru-RU" sz="2800" dirty="0">
                <a:latin typeface="Times New Roman" pitchFamily="18" charset="0"/>
              </a:rPr>
              <a:t>ЖАК)</a:t>
            </a:r>
          </a:p>
          <a:p>
            <a:pPr eaLnBrk="1" hangingPunct="1">
              <a:buFontTx/>
              <a:buNone/>
            </a:pPr>
            <a:r>
              <a:rPr lang="en-US" altLang="ru-RU" sz="2800" dirty="0">
                <a:latin typeface="Times New Roman" pitchFamily="18" charset="0"/>
              </a:rPr>
              <a:t>||</a:t>
            </a:r>
            <a:r>
              <a:rPr lang="ru-RU" altLang="ru-RU" sz="2800" dirty="0">
                <a:latin typeface="Times New Roman" pitchFamily="18" charset="0"/>
              </a:rPr>
              <a:t> к.о., </a:t>
            </a:r>
            <a:r>
              <a:rPr lang="en-US" altLang="ru-RU" sz="2800" dirty="0">
                <a:latin typeface="Times New Roman" pitchFamily="18" charset="0"/>
              </a:rPr>
              <a:t>f</a:t>
            </a:r>
            <a:r>
              <a:rPr lang="ru-RU" altLang="ru-RU" sz="2800" baseline="-25000" dirty="0">
                <a:latin typeface="Times New Roman" pitchFamily="18" charset="0"/>
              </a:rPr>
              <a:t>экв</a:t>
            </a:r>
            <a:r>
              <a:rPr lang="ru-RU" altLang="ru-RU" sz="2800" dirty="0">
                <a:latin typeface="Times New Roman" pitchFamily="18" charset="0"/>
              </a:rPr>
              <a:t>(</a:t>
            </a:r>
            <a:r>
              <a:rPr lang="en-US" altLang="ru-RU" sz="2800" dirty="0">
                <a:latin typeface="Times New Roman" pitchFamily="18" charset="0"/>
              </a:rPr>
              <a:t>CHI</a:t>
            </a:r>
            <a:r>
              <a:rPr lang="en-US" altLang="ru-RU" sz="2800" baseline="-25000" dirty="0">
                <a:latin typeface="Times New Roman" pitchFamily="18" charset="0"/>
              </a:rPr>
              <a:t>3</a:t>
            </a:r>
            <a:r>
              <a:rPr lang="ru-RU" altLang="ru-RU" sz="2800" dirty="0">
                <a:latin typeface="Times New Roman" pitchFamily="18" charset="0"/>
              </a:rPr>
              <a:t>)=1/3.</a:t>
            </a:r>
          </a:p>
          <a:p>
            <a:pPr eaLnBrk="1" hangingPunct="1">
              <a:buFontTx/>
              <a:buNone/>
            </a:pPr>
            <a:endParaRPr lang="en-US" altLang="ru-RU" dirty="0">
              <a:latin typeface="Times New Roman" pitchFamily="18" charset="0"/>
            </a:endParaRPr>
          </a:p>
          <a:p>
            <a:pPr eaLnBrk="1" hangingPunct="1">
              <a:buFontTx/>
              <a:buNone/>
            </a:pPr>
            <a:endParaRPr lang="en-US" altLang="ru-RU" dirty="0">
              <a:latin typeface="Times New Roman" pitchFamily="18" charset="0"/>
            </a:endParaRPr>
          </a:p>
          <a:p>
            <a:pPr eaLnBrk="1" hangingPunct="1">
              <a:buFontTx/>
              <a:buNone/>
            </a:pPr>
            <a:endParaRPr lang="ru-RU" altLang="ru-RU" dirty="0">
              <a:latin typeface="Times New Roman" pitchFamily="18" charset="0"/>
            </a:endParaRPr>
          </a:p>
        </p:txBody>
      </p:sp>
      <p:sp>
        <p:nvSpPr>
          <p:cNvPr id="45060" name="Номер слайда 1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AC5D988C-9B50-48D2-9F0E-D8EBFC05FC99}" type="slidenum">
              <a:rPr lang="ru-RU" altLang="ru-RU" sz="1400" smtClean="0"/>
              <a:pPr eaLnBrk="1" hangingPunct="1">
                <a:spcBef>
                  <a:spcPct val="0"/>
                </a:spcBef>
                <a:buFontTx/>
                <a:buNone/>
              </a:pPr>
              <a:t>14</a:t>
            </a:fld>
            <a:endParaRPr lang="ru-RU" altLang="ru-RU" sz="1400" dirty="0"/>
          </a:p>
        </p:txBody>
      </p:sp>
    </p:spTree>
    <p:extLst>
      <p:ext uri="{BB962C8B-B14F-4D97-AF65-F5344CB8AC3E}">
        <p14:creationId xmlns:p14="http://schemas.microsoft.com/office/powerpoint/2010/main" val="187265965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28600" y="228600"/>
            <a:ext cx="8763000" cy="63246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ru-RU" altLang="ru-RU" b="1" dirty="0">
                <a:solidFill>
                  <a:srgbClr val="0070C0"/>
                </a:solidFill>
                <a:latin typeface="Times New Roman" pitchFamily="18" charset="0"/>
              </a:rPr>
              <a:t>Бромкамфора</a:t>
            </a:r>
          </a:p>
          <a:p>
            <a:pPr eaLnBrk="1" hangingPunct="1">
              <a:buFontTx/>
              <a:buNone/>
            </a:pPr>
            <a:endParaRPr lang="ru-RU" altLang="ru-RU" dirty="0">
              <a:latin typeface="Times New Roman" pitchFamily="18" charset="0"/>
            </a:endParaRPr>
          </a:p>
          <a:p>
            <a:pPr eaLnBrk="1" hangingPunct="1">
              <a:buFontTx/>
              <a:buNone/>
            </a:pPr>
            <a:endParaRPr lang="en-US" altLang="ru-RU" dirty="0">
              <a:latin typeface="Times New Roman" pitchFamily="18" charset="0"/>
            </a:endParaRPr>
          </a:p>
          <a:p>
            <a:pPr eaLnBrk="1" hangingPunct="1">
              <a:buFontTx/>
              <a:buNone/>
            </a:pPr>
            <a:r>
              <a:rPr lang="ru-RU" altLang="ru-RU" sz="2800" dirty="0">
                <a:latin typeface="Times New Roman" pitchFamily="18" charset="0"/>
              </a:rPr>
              <a:t>К ЛВ + 30%</a:t>
            </a:r>
            <a:r>
              <a:rPr lang="en-US" altLang="ru-RU" sz="2800" dirty="0">
                <a:latin typeface="Times New Roman" pitchFamily="18" charset="0"/>
              </a:rPr>
              <a:t> KOH</a:t>
            </a:r>
            <a:r>
              <a:rPr lang="ru-RU" altLang="ru-RU" sz="2800" dirty="0">
                <a:latin typeface="Times New Roman" pitchFamily="18" charset="0"/>
              </a:rPr>
              <a:t>, </a:t>
            </a:r>
            <a:r>
              <a:rPr lang="en-US" altLang="ru-RU" sz="2800" dirty="0">
                <a:latin typeface="Times New Roman" pitchFamily="18" charset="0"/>
              </a:rPr>
              <a:t>Zn </a:t>
            </a:r>
            <a:r>
              <a:rPr lang="ru-RU" altLang="ru-RU" sz="2800" dirty="0">
                <a:latin typeface="Times New Roman" pitchFamily="18" charset="0"/>
              </a:rPr>
              <a:t>пыль, кипятят, фильтруют. Далее к образовавшимся бромид-ионам в 1/10 фильтрата + </a:t>
            </a:r>
            <a:r>
              <a:rPr lang="en-US" altLang="ru-RU" sz="2800" dirty="0">
                <a:latin typeface="Times New Roman" pitchFamily="18" charset="0"/>
              </a:rPr>
              <a:t>HNO</a:t>
            </a:r>
            <a:r>
              <a:rPr lang="en-US" altLang="ru-RU" sz="2800" baseline="-25000" dirty="0">
                <a:latin typeface="Times New Roman" pitchFamily="18" charset="0"/>
              </a:rPr>
              <a:t>3</a:t>
            </a:r>
            <a:r>
              <a:rPr lang="ru-RU" altLang="ru-RU" sz="2800" dirty="0">
                <a:latin typeface="Times New Roman" pitchFamily="18" charset="0"/>
              </a:rPr>
              <a:t> разв. + ЖАК + 0,1 мл 0,1 М </a:t>
            </a:r>
            <a:r>
              <a:rPr lang="en-US" altLang="ru-RU" sz="2800" dirty="0">
                <a:latin typeface="Times New Roman" pitchFamily="18" charset="0"/>
              </a:rPr>
              <a:t>NH</a:t>
            </a:r>
            <a:r>
              <a:rPr lang="en-US" altLang="ru-RU" sz="2800" baseline="-25000" dirty="0">
                <a:latin typeface="Times New Roman" pitchFamily="18" charset="0"/>
              </a:rPr>
              <a:t>4</a:t>
            </a:r>
            <a:r>
              <a:rPr lang="en-US" altLang="ru-RU" sz="2800" dirty="0">
                <a:latin typeface="Times New Roman" pitchFamily="18" charset="0"/>
              </a:rPr>
              <a:t>SCN</a:t>
            </a:r>
            <a:r>
              <a:rPr lang="ru-RU" altLang="ru-RU" sz="2800" dirty="0">
                <a:latin typeface="Times New Roman" pitchFamily="18" charset="0"/>
              </a:rPr>
              <a:t> и титруют 0,1 М </a:t>
            </a:r>
            <a:r>
              <a:rPr lang="en-US" altLang="ru-RU" sz="2800" dirty="0">
                <a:latin typeface="Times New Roman" pitchFamily="18" charset="0"/>
              </a:rPr>
              <a:t>AgNO</a:t>
            </a:r>
            <a:r>
              <a:rPr lang="en-US" altLang="ru-RU" sz="2800" baseline="-25000" dirty="0">
                <a:latin typeface="Times New Roman" pitchFamily="18" charset="0"/>
              </a:rPr>
              <a:t>3</a:t>
            </a:r>
            <a:r>
              <a:rPr lang="en-US" altLang="ru-RU" sz="2800" dirty="0">
                <a:latin typeface="Times New Roman" pitchFamily="18" charset="0"/>
              </a:rPr>
              <a:t> </a:t>
            </a:r>
            <a:r>
              <a:rPr lang="ru-RU" altLang="ru-RU" sz="2800" dirty="0">
                <a:latin typeface="Times New Roman" pitchFamily="18" charset="0"/>
              </a:rPr>
              <a:t>до исчезновения красного окрашивания</a:t>
            </a:r>
          </a:p>
          <a:p>
            <a:pPr eaLnBrk="1" hangingPunct="1">
              <a:buFontTx/>
              <a:buNone/>
            </a:pPr>
            <a:endParaRPr lang="ru-RU" altLang="ru-RU" sz="2800" dirty="0">
              <a:latin typeface="Times New Roman" pitchFamily="18" charset="0"/>
            </a:endParaRPr>
          </a:p>
          <a:p>
            <a:pPr eaLnBrk="1" hangingPunct="1">
              <a:buFontTx/>
              <a:buNone/>
            </a:pPr>
            <a:endParaRPr lang="ru-RU" altLang="ru-RU" sz="2800" dirty="0">
              <a:latin typeface="Times New Roman" pitchFamily="18" charset="0"/>
            </a:endParaRPr>
          </a:p>
          <a:p>
            <a:pPr eaLnBrk="1" hangingPunct="1">
              <a:buFontTx/>
              <a:buNone/>
            </a:pPr>
            <a:endParaRPr lang="ru-RU" altLang="ru-RU" sz="2800" dirty="0">
              <a:latin typeface="Times New Roman" pitchFamily="18" charset="0"/>
            </a:endParaRPr>
          </a:p>
          <a:p>
            <a:pPr>
              <a:buNone/>
            </a:pPr>
            <a:r>
              <a:rPr lang="ru-RU" altLang="ru-RU" sz="2800" dirty="0">
                <a:latin typeface="Times New Roman" pitchFamily="18" charset="0"/>
              </a:rPr>
              <a:t>         </a:t>
            </a:r>
            <a:r>
              <a:rPr lang="en-US" altLang="ru-RU" sz="2800" dirty="0">
                <a:latin typeface="Times New Roman" pitchFamily="18" charset="0"/>
              </a:rPr>
              <a:t>f</a:t>
            </a:r>
            <a:r>
              <a:rPr lang="ru-RU" altLang="ru-RU" sz="2800" baseline="-25000" dirty="0">
                <a:latin typeface="Times New Roman" pitchFamily="18" charset="0"/>
              </a:rPr>
              <a:t>экв</a:t>
            </a:r>
            <a:r>
              <a:rPr lang="ru-RU" altLang="ru-RU" sz="2800" dirty="0">
                <a:latin typeface="Times New Roman" pitchFamily="18" charset="0"/>
              </a:rPr>
              <a:t>(бркамф)=1</a:t>
            </a:r>
          </a:p>
          <a:p>
            <a:pPr eaLnBrk="1" hangingPunct="1">
              <a:buFontTx/>
              <a:buNone/>
            </a:pPr>
            <a:endParaRPr lang="ru-RU" altLang="ru-RU" sz="2800" dirty="0">
              <a:latin typeface="Times New Roman" pitchFamily="18" charset="0"/>
            </a:endParaRPr>
          </a:p>
          <a:p>
            <a:pPr eaLnBrk="1" hangingPunct="1">
              <a:buFontTx/>
              <a:buNone/>
            </a:pPr>
            <a:endParaRPr lang="ru-RU" altLang="ru-RU" sz="2800" dirty="0">
              <a:latin typeface="Times New Roman" pitchFamily="18" charset="0"/>
            </a:endParaRPr>
          </a:p>
        </p:txBody>
      </p:sp>
      <p:sp>
        <p:nvSpPr>
          <p:cNvPr id="45060" name="Номер слайда 1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AC5D988C-9B50-48D2-9F0E-D8EBFC05FC99}" type="slidenum">
              <a:rPr lang="ru-RU" altLang="ru-RU" sz="1400" smtClean="0"/>
              <a:pPr eaLnBrk="1" hangingPunct="1">
                <a:spcBef>
                  <a:spcPct val="0"/>
                </a:spcBef>
                <a:buFontTx/>
                <a:buNone/>
              </a:pPr>
              <a:t>15</a:t>
            </a:fld>
            <a:endParaRPr lang="ru-RU" altLang="ru-RU" sz="1400" dirty="0"/>
          </a:p>
        </p:txBody>
      </p:sp>
      <p:pic>
        <p:nvPicPr>
          <p:cNvPr id="19457" name="Picture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95936" y="304879"/>
            <a:ext cx="1619250" cy="1619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45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4221088"/>
            <a:ext cx="6918363" cy="7075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7265965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28600" y="228600"/>
            <a:ext cx="8763000" cy="63246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ru-RU" altLang="ru-RU" b="1" dirty="0">
                <a:solidFill>
                  <a:srgbClr val="0070C0"/>
                </a:solidFill>
                <a:latin typeface="Times New Roman" pitchFamily="18" charset="0"/>
              </a:rPr>
              <a:t>Этилбромизовалерианат</a:t>
            </a:r>
          </a:p>
          <a:p>
            <a:pPr eaLnBrk="1" hangingPunct="1">
              <a:buFontTx/>
              <a:buNone/>
            </a:pPr>
            <a:endParaRPr lang="ru-RU" altLang="ru-RU" dirty="0">
              <a:latin typeface="Times New Roman" pitchFamily="18" charset="0"/>
            </a:endParaRPr>
          </a:p>
          <a:p>
            <a:pPr eaLnBrk="1" hangingPunct="1">
              <a:buFontTx/>
              <a:buNone/>
            </a:pPr>
            <a:endParaRPr lang="ru-RU" altLang="ru-RU" sz="2800" dirty="0">
              <a:latin typeface="Times New Roman" pitchFamily="18" charset="0"/>
            </a:endParaRPr>
          </a:p>
          <a:p>
            <a:pPr eaLnBrk="1" hangingPunct="1">
              <a:buFontTx/>
              <a:buNone/>
            </a:pPr>
            <a:endParaRPr lang="ru-RU" altLang="ru-RU" sz="2800" dirty="0">
              <a:latin typeface="Times New Roman" pitchFamily="18" charset="0"/>
            </a:endParaRPr>
          </a:p>
          <a:p>
            <a:pPr eaLnBrk="1" hangingPunct="1">
              <a:buFontTx/>
              <a:buNone/>
            </a:pPr>
            <a:endParaRPr lang="ru-RU" altLang="ru-RU" sz="2800" dirty="0">
              <a:latin typeface="Times New Roman" pitchFamily="18" charset="0"/>
            </a:endParaRPr>
          </a:p>
          <a:p>
            <a:pPr>
              <a:buNone/>
            </a:pPr>
            <a:r>
              <a:rPr lang="ru-RU" altLang="ru-RU" sz="2800" dirty="0">
                <a:latin typeface="Times New Roman" pitchFamily="18" charset="0"/>
              </a:rPr>
              <a:t>ЛВ раств-ют в спирте, + </a:t>
            </a:r>
            <a:r>
              <a:rPr lang="en-US" altLang="ru-RU" sz="2800" dirty="0">
                <a:latin typeface="Times New Roman" pitchFamily="18" charset="0"/>
              </a:rPr>
              <a:t>NaOH</a:t>
            </a:r>
            <a:r>
              <a:rPr lang="ru-RU" altLang="ru-RU" sz="2800" dirty="0">
                <a:latin typeface="Times New Roman" pitchFamily="18" charset="0"/>
              </a:rPr>
              <a:t>, кипятят, охл-ют, + изб.</a:t>
            </a:r>
            <a:r>
              <a:rPr lang="en-US" altLang="ru-RU" sz="2800" dirty="0">
                <a:latin typeface="Times New Roman" pitchFamily="18" charset="0"/>
              </a:rPr>
              <a:t>AgNO</a:t>
            </a:r>
            <a:r>
              <a:rPr lang="en-US" altLang="ru-RU" sz="2800" baseline="-25000" dirty="0">
                <a:latin typeface="Times New Roman" pitchFamily="18" charset="0"/>
              </a:rPr>
              <a:t>3</a:t>
            </a:r>
            <a:r>
              <a:rPr lang="ru-RU" altLang="ru-RU" sz="2800" dirty="0">
                <a:latin typeface="Times New Roman" pitchFamily="18" charset="0"/>
              </a:rPr>
              <a:t> и остаток </a:t>
            </a:r>
            <a:r>
              <a:rPr lang="en-US" altLang="ru-RU" sz="2800" dirty="0">
                <a:latin typeface="Times New Roman" pitchFamily="18" charset="0"/>
              </a:rPr>
              <a:t>AgNO</a:t>
            </a:r>
            <a:r>
              <a:rPr lang="en-US" altLang="ru-RU" sz="2800" baseline="-25000" dirty="0">
                <a:latin typeface="Times New Roman" pitchFamily="18" charset="0"/>
              </a:rPr>
              <a:t>3</a:t>
            </a:r>
            <a:r>
              <a:rPr lang="ru-RU" altLang="ru-RU" sz="2800" dirty="0">
                <a:latin typeface="Times New Roman" pitchFamily="18" charset="0"/>
              </a:rPr>
              <a:t> титруют 0,1 М </a:t>
            </a:r>
            <a:r>
              <a:rPr lang="en-US" altLang="ru-RU" sz="2800" dirty="0">
                <a:latin typeface="Times New Roman" pitchFamily="18" charset="0"/>
              </a:rPr>
              <a:t>NH</a:t>
            </a:r>
            <a:r>
              <a:rPr lang="en-US" altLang="ru-RU" sz="2800" baseline="-25000" dirty="0">
                <a:latin typeface="Times New Roman" pitchFamily="18" charset="0"/>
              </a:rPr>
              <a:t>4</a:t>
            </a:r>
            <a:r>
              <a:rPr lang="en-US" altLang="ru-RU" sz="2800" dirty="0">
                <a:latin typeface="Times New Roman" pitchFamily="18" charset="0"/>
              </a:rPr>
              <a:t>SCN</a:t>
            </a:r>
            <a:r>
              <a:rPr lang="ru-RU" altLang="ru-RU" sz="2800" dirty="0">
                <a:latin typeface="Times New Roman" pitchFamily="18" charset="0"/>
              </a:rPr>
              <a:t> до розовато-жёлтого окрашивания (</a:t>
            </a:r>
            <a:r>
              <a:rPr lang="en-US" altLang="ru-RU" sz="2800" dirty="0">
                <a:latin typeface="Times New Roman" pitchFamily="18" charset="0"/>
              </a:rPr>
              <a:t>Ind</a:t>
            </a:r>
            <a:r>
              <a:rPr lang="ru-RU" altLang="ru-RU" sz="2800" dirty="0">
                <a:latin typeface="Times New Roman" pitchFamily="18" charset="0"/>
              </a:rPr>
              <a:t> – ЖАК). </a:t>
            </a:r>
            <a:r>
              <a:rPr lang="en-US" altLang="ru-RU" sz="2800" dirty="0">
                <a:latin typeface="Times New Roman" pitchFamily="18" charset="0"/>
              </a:rPr>
              <a:t>||</a:t>
            </a:r>
            <a:r>
              <a:rPr lang="ru-RU" altLang="ru-RU" sz="2800" dirty="0">
                <a:latin typeface="Times New Roman" pitchFamily="18" charset="0"/>
              </a:rPr>
              <a:t> к.о.</a:t>
            </a:r>
          </a:p>
          <a:p>
            <a:pPr>
              <a:buNone/>
            </a:pPr>
            <a:r>
              <a:rPr lang="en-US" altLang="ru-RU" sz="2800" dirty="0">
                <a:latin typeface="Times New Roman" pitchFamily="18" charset="0"/>
              </a:rPr>
              <a:t> </a:t>
            </a:r>
            <a:r>
              <a:rPr lang="ru-RU" altLang="ru-RU" sz="2800" dirty="0">
                <a:latin typeface="Times New Roman" pitchFamily="18" charset="0"/>
              </a:rPr>
              <a:t> </a:t>
            </a:r>
            <a:r>
              <a:rPr lang="en-US" altLang="ru-RU" sz="2800" dirty="0">
                <a:latin typeface="Times New Roman" pitchFamily="18" charset="0"/>
              </a:rPr>
              <a:t>f</a:t>
            </a:r>
            <a:r>
              <a:rPr lang="ru-RU" altLang="ru-RU" sz="2800" baseline="-25000" dirty="0">
                <a:latin typeface="Times New Roman" pitchFamily="18" charset="0"/>
              </a:rPr>
              <a:t>экв</a:t>
            </a:r>
            <a:r>
              <a:rPr lang="ru-RU" altLang="ru-RU" sz="2800" dirty="0">
                <a:latin typeface="Times New Roman" pitchFamily="18" charset="0"/>
              </a:rPr>
              <a:t>(изовалер)=1</a:t>
            </a:r>
          </a:p>
        </p:txBody>
      </p:sp>
      <p:sp>
        <p:nvSpPr>
          <p:cNvPr id="45060" name="Номер слайда 1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AC5D988C-9B50-48D2-9F0E-D8EBFC05FC99}" type="slidenum">
              <a:rPr lang="ru-RU" altLang="ru-RU" sz="1400" smtClean="0"/>
              <a:pPr eaLnBrk="1" hangingPunct="1">
                <a:spcBef>
                  <a:spcPct val="0"/>
                </a:spcBef>
                <a:buFontTx/>
                <a:buNone/>
              </a:pPr>
              <a:t>16</a:t>
            </a:fld>
            <a:endParaRPr lang="ru-RU" altLang="ru-RU" sz="1400" dirty="0"/>
          </a:p>
        </p:txBody>
      </p:sp>
      <p:pic>
        <p:nvPicPr>
          <p:cNvPr id="18433" name="Picture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9063" y="1051931"/>
            <a:ext cx="3024336" cy="15206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2" name="Объект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15628580"/>
              </p:ext>
            </p:extLst>
          </p:nvPr>
        </p:nvGraphicFramePr>
        <p:xfrm>
          <a:off x="5737835" y="397836"/>
          <a:ext cx="2848522" cy="91983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ISIS/Draw Sketch" r:id="rId3" imgW="1828800" imgH="590400" progId="ISISServer">
                  <p:embed/>
                </p:oleObj>
              </mc:Choice>
              <mc:Fallback>
                <p:oleObj name="ISIS/Draw Sketch" r:id="rId3" imgW="1828800" imgH="590400" progId="ISISServer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5737835" y="397836"/>
                        <a:ext cx="2848522" cy="91983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8434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28743" y="1340768"/>
            <a:ext cx="3352800" cy="295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436" name="Picture 4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5157192"/>
            <a:ext cx="7632848" cy="8763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7265965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28600" y="228600"/>
            <a:ext cx="8763000" cy="6324600"/>
          </a:xfrm>
        </p:spPr>
        <p:txBody>
          <a:bodyPr/>
          <a:lstStyle/>
          <a:p>
            <a:pPr eaLnBrk="1" hangingPunct="1">
              <a:spcBef>
                <a:spcPts val="0"/>
              </a:spcBef>
              <a:buFontTx/>
              <a:buNone/>
            </a:pPr>
            <a:r>
              <a:rPr lang="ru-RU" altLang="ru-RU" b="1" dirty="0">
                <a:solidFill>
                  <a:srgbClr val="0070C0"/>
                </a:solidFill>
                <a:latin typeface="Times New Roman" pitchFamily="18" charset="0"/>
              </a:rPr>
              <a:t>Циклофосфамид</a:t>
            </a:r>
          </a:p>
          <a:p>
            <a:pPr eaLnBrk="1" hangingPunct="1">
              <a:spcBef>
                <a:spcPts val="0"/>
              </a:spcBef>
              <a:buFontTx/>
              <a:buNone/>
            </a:pPr>
            <a:endParaRPr lang="ru-RU" altLang="ru-RU" dirty="0">
              <a:latin typeface="Times New Roman" pitchFamily="18" charset="0"/>
            </a:endParaRPr>
          </a:p>
          <a:p>
            <a:pPr eaLnBrk="1" hangingPunct="1">
              <a:spcBef>
                <a:spcPts val="0"/>
              </a:spcBef>
              <a:buFontTx/>
              <a:buNone/>
            </a:pPr>
            <a:endParaRPr lang="ru-RU" altLang="ru-RU" dirty="0">
              <a:latin typeface="Times New Roman" pitchFamily="18" charset="0"/>
            </a:endParaRPr>
          </a:p>
          <a:p>
            <a:pPr eaLnBrk="1" hangingPunct="1">
              <a:spcBef>
                <a:spcPts val="0"/>
              </a:spcBef>
              <a:buFontTx/>
              <a:buNone/>
            </a:pPr>
            <a:r>
              <a:rPr lang="ru-RU" altLang="ru-RU" dirty="0">
                <a:latin typeface="Times New Roman" pitchFamily="18" charset="0"/>
              </a:rPr>
              <a:t>ЛВ раст-ют в спирте + </a:t>
            </a:r>
            <a:r>
              <a:rPr lang="en-US" altLang="ru-RU" dirty="0">
                <a:latin typeface="Times New Roman" pitchFamily="18" charset="0"/>
              </a:rPr>
              <a:t>KOH</a:t>
            </a:r>
            <a:r>
              <a:rPr lang="ru-RU" altLang="ru-RU" dirty="0">
                <a:latin typeface="Times New Roman" pitchFamily="18" charset="0"/>
              </a:rPr>
              <a:t>, кипятят 1 ч, охл-ют, количественно переносят в м.к., + </a:t>
            </a:r>
            <a:r>
              <a:rPr lang="en-US" altLang="ru-RU" dirty="0">
                <a:latin typeface="Times New Roman" pitchFamily="18" charset="0"/>
              </a:rPr>
              <a:t>HNO</a:t>
            </a:r>
            <a:r>
              <a:rPr lang="en-US" altLang="ru-RU" baseline="-25000" dirty="0">
                <a:latin typeface="Times New Roman" pitchFamily="18" charset="0"/>
              </a:rPr>
              <a:t>3</a:t>
            </a:r>
            <a:r>
              <a:rPr lang="ru-RU" altLang="ru-RU" dirty="0">
                <a:latin typeface="Times New Roman" pitchFamily="18" charset="0"/>
              </a:rPr>
              <a:t> + избыток </a:t>
            </a:r>
            <a:r>
              <a:rPr lang="en-US" altLang="ru-RU" dirty="0">
                <a:latin typeface="Times New Roman" pitchFamily="18" charset="0"/>
              </a:rPr>
              <a:t>AgNO</a:t>
            </a:r>
            <a:r>
              <a:rPr lang="en-US" altLang="ru-RU" baseline="-25000" dirty="0">
                <a:latin typeface="Times New Roman" pitchFamily="18" charset="0"/>
              </a:rPr>
              <a:t>3</a:t>
            </a:r>
            <a:r>
              <a:rPr lang="ru-RU" altLang="ru-RU" dirty="0">
                <a:latin typeface="Times New Roman" pitchFamily="18" charset="0"/>
              </a:rPr>
              <a:t>, фильтруют. К ½ фильтрата + ЖАК и титруют 0,1 М </a:t>
            </a:r>
            <a:r>
              <a:rPr lang="en-US" altLang="ru-RU" dirty="0">
                <a:latin typeface="Times New Roman" pitchFamily="18" charset="0"/>
              </a:rPr>
              <a:t>NH</a:t>
            </a:r>
            <a:r>
              <a:rPr lang="en-US" altLang="ru-RU" baseline="-25000" dirty="0">
                <a:latin typeface="Times New Roman" pitchFamily="18" charset="0"/>
              </a:rPr>
              <a:t>4</a:t>
            </a:r>
            <a:r>
              <a:rPr lang="en-US" altLang="ru-RU" dirty="0">
                <a:latin typeface="Times New Roman" pitchFamily="18" charset="0"/>
              </a:rPr>
              <a:t>SCN</a:t>
            </a:r>
            <a:r>
              <a:rPr lang="ru-RU" altLang="ru-RU" dirty="0">
                <a:latin typeface="Times New Roman" pitchFamily="18" charset="0"/>
              </a:rPr>
              <a:t> до красноватой окраски. </a:t>
            </a:r>
            <a:r>
              <a:rPr lang="en-US" altLang="ru-RU" dirty="0">
                <a:latin typeface="Times New Roman" pitchFamily="18" charset="0"/>
              </a:rPr>
              <a:t>||</a:t>
            </a:r>
            <a:r>
              <a:rPr lang="ru-RU" altLang="ru-RU" dirty="0">
                <a:latin typeface="Times New Roman" pitchFamily="18" charset="0"/>
              </a:rPr>
              <a:t> к.о. </a:t>
            </a:r>
          </a:p>
          <a:p>
            <a:pPr eaLnBrk="1" hangingPunct="1">
              <a:spcBef>
                <a:spcPts val="0"/>
              </a:spcBef>
              <a:buFontTx/>
              <a:buNone/>
            </a:pPr>
            <a:endParaRPr lang="ru-RU" altLang="ru-RU" dirty="0">
              <a:latin typeface="Times New Roman" pitchFamily="18" charset="0"/>
            </a:endParaRPr>
          </a:p>
          <a:p>
            <a:pPr eaLnBrk="1" hangingPunct="1">
              <a:spcBef>
                <a:spcPts val="0"/>
              </a:spcBef>
              <a:buFontTx/>
              <a:buNone/>
            </a:pPr>
            <a:endParaRPr lang="ru-RU" altLang="ru-RU" dirty="0">
              <a:latin typeface="Times New Roman" pitchFamily="18" charset="0"/>
            </a:endParaRPr>
          </a:p>
          <a:p>
            <a:pPr eaLnBrk="1" hangingPunct="1">
              <a:spcBef>
                <a:spcPts val="0"/>
              </a:spcBef>
              <a:buFontTx/>
              <a:buNone/>
            </a:pPr>
            <a:endParaRPr lang="ru-RU" altLang="ru-RU" dirty="0">
              <a:latin typeface="Times New Roman" pitchFamily="18" charset="0"/>
            </a:endParaRPr>
          </a:p>
          <a:p>
            <a:pPr>
              <a:spcBef>
                <a:spcPts val="0"/>
              </a:spcBef>
              <a:buNone/>
            </a:pPr>
            <a:r>
              <a:rPr lang="ru-RU" altLang="ru-RU" dirty="0">
                <a:latin typeface="Times New Roman" pitchFamily="18" charset="0"/>
              </a:rPr>
              <a:t>     </a:t>
            </a:r>
            <a:r>
              <a:rPr lang="en-US" altLang="ru-RU" dirty="0">
                <a:latin typeface="Times New Roman" pitchFamily="18" charset="0"/>
              </a:rPr>
              <a:t>f</a:t>
            </a:r>
            <a:r>
              <a:rPr lang="ru-RU" altLang="ru-RU" baseline="-25000" dirty="0">
                <a:latin typeface="Times New Roman" pitchFamily="18" charset="0"/>
              </a:rPr>
              <a:t>экв</a:t>
            </a:r>
            <a:r>
              <a:rPr lang="ru-RU" altLang="ru-RU" dirty="0">
                <a:latin typeface="Times New Roman" pitchFamily="18" charset="0"/>
              </a:rPr>
              <a:t>(циклоф)=1/2</a:t>
            </a:r>
          </a:p>
        </p:txBody>
      </p:sp>
      <p:sp>
        <p:nvSpPr>
          <p:cNvPr id="45060" name="Номер слайда 1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AC5D988C-9B50-48D2-9F0E-D8EBFC05FC99}" type="slidenum">
              <a:rPr lang="ru-RU" altLang="ru-RU" sz="1400" smtClean="0"/>
              <a:pPr eaLnBrk="1" hangingPunct="1">
                <a:spcBef>
                  <a:spcPct val="0"/>
                </a:spcBef>
                <a:buFontTx/>
                <a:buNone/>
              </a:pPr>
              <a:t>17</a:t>
            </a:fld>
            <a:endParaRPr lang="ru-RU" altLang="ru-RU" sz="1400" dirty="0"/>
          </a:p>
        </p:txBody>
      </p:sp>
      <p:pic>
        <p:nvPicPr>
          <p:cNvPr id="20481" name="Picture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91041" y="214025"/>
            <a:ext cx="2160240" cy="12933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48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4437112"/>
            <a:ext cx="7344816" cy="9800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7265965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Объект 2"/>
          <p:cNvSpPr>
            <a:spLocks noGrp="1"/>
          </p:cNvSpPr>
          <p:nvPr>
            <p:ph idx="1"/>
          </p:nvPr>
        </p:nvSpPr>
        <p:spPr>
          <a:xfrm>
            <a:off x="179388" y="188913"/>
            <a:ext cx="8785225" cy="6480175"/>
          </a:xfrm>
        </p:spPr>
        <p:txBody>
          <a:bodyPr/>
          <a:lstStyle/>
          <a:p>
            <a:pPr marL="0" indent="0" algn="ctr" eaLnBrk="1" hangingPunct="1">
              <a:buFontTx/>
              <a:buNone/>
            </a:pPr>
            <a:r>
              <a:rPr lang="ru-RU" altLang="ru-RU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ru-RU" altLang="ru-RU" sz="2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Производные барбитуровой кислоты</a:t>
            </a:r>
            <a:endParaRPr lang="ru-RU" altLang="ru-RU" sz="28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buFontTx/>
              <a:buNone/>
            </a:pPr>
            <a:r>
              <a:rPr lang="ru-RU" altLang="ru-RU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Барбитал        Барбитал-натрий      Фенобарбитал</a:t>
            </a:r>
          </a:p>
          <a:p>
            <a:pPr marL="0" indent="0" eaLnBrk="1" hangingPunct="1">
              <a:buFontTx/>
              <a:buNone/>
            </a:pPr>
            <a:endParaRPr lang="ru-RU" altLang="ru-RU" sz="28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buFontTx/>
              <a:buNone/>
            </a:pPr>
            <a:endParaRPr lang="ru-RU" altLang="ru-RU" sz="28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buFontTx/>
              <a:buNone/>
            </a:pPr>
            <a:endParaRPr lang="ru-RU" altLang="ru-RU" sz="28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buFontTx/>
              <a:buNone/>
            </a:pPr>
            <a:endParaRPr lang="ru-RU" altLang="ru-RU" sz="28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buFontTx/>
              <a:buNone/>
            </a:pPr>
            <a:r>
              <a:rPr lang="ru-RU" altLang="ru-RU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             Бензобарбитал        Гексобарбитал-натрий</a:t>
            </a:r>
          </a:p>
          <a:p>
            <a:pPr marL="0" indent="0" eaLnBrk="1" hangingPunct="1">
              <a:buFontTx/>
              <a:buNone/>
            </a:pPr>
            <a:endParaRPr lang="ru-RU" altLang="ru-RU" dirty="0"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buFontTx/>
              <a:buNone/>
            </a:pPr>
            <a:endParaRPr lang="ru-RU" altLang="ru-RU" dirty="0"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buFontTx/>
              <a:buNone/>
            </a:pPr>
            <a:endParaRPr lang="ru-RU" altLang="ru-RU" dirty="0"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buFontTx/>
              <a:buNone/>
            </a:pPr>
            <a:endParaRPr lang="ru-RU" altLang="ru-RU" b="1" dirty="0">
              <a:solidFill>
                <a:srgbClr val="0066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51" name="Номер слайда 1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A47DA471-C732-43F2-940B-296D67D11392}" type="slidenum">
              <a:rPr lang="ru-RU" altLang="ru-RU" sz="1400" smtClean="0"/>
              <a:pPr eaLnBrk="1" hangingPunct="1">
                <a:spcBef>
                  <a:spcPct val="0"/>
                </a:spcBef>
                <a:buFontTx/>
                <a:buNone/>
              </a:pPr>
              <a:t>18</a:t>
            </a:fld>
            <a:endParaRPr lang="ru-RU" altLang="ru-RU" sz="1400" dirty="0"/>
          </a:p>
        </p:txBody>
      </p:sp>
      <p:graphicFrame>
        <p:nvGraphicFramePr>
          <p:cNvPr id="2052" name="Объект 1"/>
          <p:cNvGraphicFramePr>
            <a:graphicFrameLocks noChangeAspect="1"/>
          </p:cNvGraphicFramePr>
          <p:nvPr/>
        </p:nvGraphicFramePr>
        <p:xfrm>
          <a:off x="304800" y="1371600"/>
          <a:ext cx="1905000" cy="1609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ISIS/Draw Sketch" r:id="rId2" imgW="1282946" imgH="1077776" progId="ISISServer">
                  <p:embed/>
                </p:oleObj>
              </mc:Choice>
              <mc:Fallback>
                <p:oleObj name="ISIS/Draw Sketch" r:id="rId2" imgW="1282946" imgH="1077776" progId="ISISServer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" y="1371600"/>
                        <a:ext cx="1905000" cy="1609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3" name="Объект 1"/>
          <p:cNvGraphicFramePr>
            <a:graphicFrameLocks noChangeAspect="1"/>
          </p:cNvGraphicFramePr>
          <p:nvPr/>
        </p:nvGraphicFramePr>
        <p:xfrm>
          <a:off x="6324600" y="1447800"/>
          <a:ext cx="2238375" cy="1509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ISIS/Draw Sketch" r:id="rId4" imgW="1605280" imgH="1080770" progId="ISISServer">
                  <p:embed/>
                </p:oleObj>
              </mc:Choice>
              <mc:Fallback>
                <p:oleObj name="ISIS/Draw Sketch" r:id="rId4" imgW="1605280" imgH="1080770" progId="ISISServer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24600" y="1447800"/>
                        <a:ext cx="2238375" cy="15097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4" name="Объект 2"/>
          <p:cNvGraphicFramePr>
            <a:graphicFrameLocks noChangeAspect="1"/>
          </p:cNvGraphicFramePr>
          <p:nvPr/>
        </p:nvGraphicFramePr>
        <p:xfrm>
          <a:off x="2971800" y="1371600"/>
          <a:ext cx="2286000" cy="1489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ISIS/Draw Sketch" r:id="rId6" imgW="1474676" imgH="952342" progId="ISISServer">
                  <p:embed/>
                </p:oleObj>
              </mc:Choice>
              <mc:Fallback>
                <p:oleObj name="ISIS/Draw Sketch" r:id="rId6" imgW="1474676" imgH="952342" progId="ISISServer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71800" y="1371600"/>
                        <a:ext cx="2286000" cy="1489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5" name="Объект 3"/>
          <p:cNvGraphicFramePr>
            <a:graphicFrameLocks noChangeAspect="1"/>
          </p:cNvGraphicFramePr>
          <p:nvPr/>
        </p:nvGraphicFramePr>
        <p:xfrm>
          <a:off x="1524000" y="3962400"/>
          <a:ext cx="2182813" cy="2527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ISIS/Draw Sketch" r:id="rId8" imgW="1609560" imgH="1847520" progId="ISISServer">
                  <p:embed/>
                </p:oleObj>
              </mc:Choice>
              <mc:Fallback>
                <p:oleObj name="ISIS/Draw Sketch" r:id="rId8" imgW="1609560" imgH="1847520" progId="ISISServer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0" y="3962400"/>
                        <a:ext cx="2182813" cy="2527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6" name="Объект 4"/>
          <p:cNvGraphicFramePr>
            <a:graphicFrameLocks noChangeAspect="1"/>
          </p:cNvGraphicFramePr>
          <p:nvPr/>
        </p:nvGraphicFramePr>
        <p:xfrm>
          <a:off x="5257800" y="4343400"/>
          <a:ext cx="2144713" cy="1766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ISIS/Draw Sketch" r:id="rId10" imgW="1609752" imgH="1314291" progId="ISISServer">
                  <p:embed/>
                </p:oleObj>
              </mc:Choice>
              <mc:Fallback>
                <p:oleObj name="ISIS/Draw Sketch" r:id="rId10" imgW="1609752" imgH="1314291" progId="ISISServer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57800" y="4343400"/>
                        <a:ext cx="2144713" cy="17668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84665910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Объект 2"/>
          <p:cNvSpPr>
            <a:spLocks noGrp="1"/>
          </p:cNvSpPr>
          <p:nvPr>
            <p:ph idx="1"/>
          </p:nvPr>
        </p:nvSpPr>
        <p:spPr>
          <a:xfrm>
            <a:off x="179388" y="188913"/>
            <a:ext cx="8785225" cy="6480175"/>
          </a:xfrm>
        </p:spPr>
        <p:txBody>
          <a:bodyPr/>
          <a:lstStyle/>
          <a:p>
            <a:pPr marL="0" indent="0" eaLnBrk="1" hangingPunct="1">
              <a:buFontTx/>
              <a:buNone/>
            </a:pPr>
            <a:endParaRPr lang="ru-RU" altLang="ru-RU" dirty="0"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buFontTx/>
              <a:buNone/>
            </a:pPr>
            <a:r>
              <a:rPr lang="ru-RU" altLang="ru-RU" dirty="0">
                <a:latin typeface="Times New Roman" pitchFamily="18" charset="0"/>
                <a:cs typeface="Times New Roman" pitchFamily="18" charset="0"/>
              </a:rPr>
              <a:t>Производные барбитуровой к-ты ввиду наличия двух заместителей в положении 5 способны проявлять лактам-лактимную таутомерию (за счет водородов имидных групп)</a:t>
            </a:r>
            <a:endParaRPr lang="en-US" altLang="ru-RU" b="1" dirty="0">
              <a:solidFill>
                <a:srgbClr val="0066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75" name="Номер слайда 1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10FD461B-87B9-4D5C-A254-AEF3DC4DD025}" type="slidenum">
              <a:rPr lang="ru-RU" altLang="ru-RU" sz="1400" smtClean="0"/>
              <a:pPr eaLnBrk="1" hangingPunct="1">
                <a:spcBef>
                  <a:spcPct val="0"/>
                </a:spcBef>
                <a:buFontTx/>
                <a:buNone/>
              </a:pPr>
              <a:t>19</a:t>
            </a:fld>
            <a:endParaRPr lang="ru-RU" altLang="ru-RU" sz="1400" dirty="0"/>
          </a:p>
        </p:txBody>
      </p:sp>
      <p:graphicFrame>
        <p:nvGraphicFramePr>
          <p:cNvPr id="3076" name="Объект 1"/>
          <p:cNvGraphicFramePr>
            <a:graphicFrameLocks noChangeAspect="1"/>
          </p:cNvGraphicFramePr>
          <p:nvPr/>
        </p:nvGraphicFramePr>
        <p:xfrm>
          <a:off x="304800" y="3048000"/>
          <a:ext cx="8305800" cy="1731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ISIS/Draw Sketch" r:id="rId2" imgW="6032500" imgH="1252220" progId="ISISServer">
                  <p:embed/>
                </p:oleObj>
              </mc:Choice>
              <mc:Fallback>
                <p:oleObj name="ISIS/Draw Sketch" r:id="rId2" imgW="6032500" imgH="1252220" progId="ISISServer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" y="3048000"/>
                        <a:ext cx="8305800" cy="17319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3077" name="Picture 1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4933950"/>
            <a:ext cx="1295400" cy="257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8" name="Picture 1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4883150"/>
            <a:ext cx="1371600" cy="249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421042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152400" y="228600"/>
            <a:ext cx="8839200" cy="6324600"/>
          </a:xfrm>
        </p:spPr>
        <p:txBody>
          <a:bodyPr>
            <a:normAutofit/>
          </a:bodyPr>
          <a:lstStyle/>
          <a:p>
            <a:pPr marL="0" indent="0" algn="ctr" eaLnBrk="1" hangingPunct="1">
              <a:buFontTx/>
              <a:buNone/>
            </a:pPr>
            <a:r>
              <a:rPr lang="ru-RU" altLang="ru-RU" sz="2800" b="1" dirty="0">
                <a:solidFill>
                  <a:srgbClr val="0070C0"/>
                </a:solidFill>
                <a:latin typeface="Times New Roman" pitchFamily="18" charset="0"/>
              </a:rPr>
              <a:t>Стандартизация титрантов</a:t>
            </a: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36911796"/>
              </p:ext>
            </p:extLst>
          </p:nvPr>
        </p:nvGraphicFramePr>
        <p:xfrm>
          <a:off x="323528" y="1340768"/>
          <a:ext cx="8496944" cy="301123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1114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38551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8762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Титрант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Способ стандартизации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211807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0,1 М – 0,01 М – 0,001 М раствор серебра нитрата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 т.н. натрия хлорида РО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11807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0,1 М – 0,01 М  раствор аммония тиоцианата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 0,1 М раствору серебра нитрата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7930381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Объект 2"/>
          <p:cNvSpPr>
            <a:spLocks noGrp="1"/>
          </p:cNvSpPr>
          <p:nvPr>
            <p:ph idx="1"/>
          </p:nvPr>
        </p:nvSpPr>
        <p:spPr>
          <a:xfrm>
            <a:off x="179388" y="188913"/>
            <a:ext cx="8785225" cy="6480175"/>
          </a:xfrm>
        </p:spPr>
        <p:txBody>
          <a:bodyPr>
            <a:normAutofit fontScale="25000" lnSpcReduction="20000"/>
          </a:bodyPr>
          <a:lstStyle/>
          <a:p>
            <a:pPr marL="0" indent="0" eaLnBrk="1" hangingPunct="1">
              <a:lnSpc>
                <a:spcPct val="120000"/>
              </a:lnSpc>
              <a:spcBef>
                <a:spcPts val="0"/>
              </a:spcBef>
              <a:buFontTx/>
              <a:buNone/>
              <a:defRPr/>
            </a:pPr>
            <a:r>
              <a:rPr lang="ru-RU" altLang="ru-RU" sz="2800" dirty="0"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ru-RU" altLang="ru-RU" sz="9600" dirty="0">
                <a:latin typeface="Times New Roman" pitchFamily="18" charset="0"/>
                <a:cs typeface="Times New Roman" pitchFamily="18" charset="0"/>
              </a:rPr>
              <a:t>Таутомерия позволяет иметь 2 типа ЛВ:</a:t>
            </a:r>
          </a:p>
          <a:p>
            <a:pPr marL="0" indent="0" eaLnBrk="1" hangingPunct="1">
              <a:lnSpc>
                <a:spcPct val="120000"/>
              </a:lnSpc>
              <a:spcBef>
                <a:spcPts val="0"/>
              </a:spcBef>
              <a:buFontTx/>
              <a:buNone/>
              <a:defRPr/>
            </a:pPr>
            <a:r>
              <a:rPr lang="ru-RU" altLang="ru-RU" sz="96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в лактамной </a:t>
            </a:r>
            <a:r>
              <a:rPr lang="ru-RU" altLang="ru-RU" sz="9600" dirty="0">
                <a:latin typeface="Times New Roman" pitchFamily="18" charset="0"/>
                <a:cs typeface="Times New Roman" pitchFamily="18" charset="0"/>
              </a:rPr>
              <a:t>(кислотной форме) – производные барбитуровой кислоты (или барбитураты)</a:t>
            </a:r>
          </a:p>
          <a:p>
            <a:pPr marL="0" indent="0" eaLnBrk="1" hangingPunct="1">
              <a:lnSpc>
                <a:spcPct val="120000"/>
              </a:lnSpc>
              <a:spcBef>
                <a:spcPts val="0"/>
              </a:spcBef>
              <a:buFontTx/>
              <a:buNone/>
              <a:defRPr/>
            </a:pPr>
            <a:r>
              <a:rPr lang="ru-RU" altLang="ru-RU" sz="96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в лактимной </a:t>
            </a:r>
            <a:r>
              <a:rPr lang="ru-RU" altLang="ru-RU" sz="9600" dirty="0">
                <a:latin typeface="Times New Roman" pitchFamily="18" charset="0"/>
                <a:cs typeface="Times New Roman" pitchFamily="18" charset="0"/>
              </a:rPr>
              <a:t>(солевой форме) – </a:t>
            </a:r>
            <a:r>
              <a:rPr lang="en-US" altLang="ru-RU" sz="9600" dirty="0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ru-RU" altLang="ru-RU" sz="9600" dirty="0">
                <a:latin typeface="Times New Roman" pitchFamily="18" charset="0"/>
                <a:cs typeface="Times New Roman" pitchFamily="18" charset="0"/>
              </a:rPr>
              <a:t> соли производных барбитуровой кислоты (</a:t>
            </a:r>
            <a:r>
              <a:rPr lang="en-US" altLang="ru-RU" sz="9600" dirty="0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ru-RU" altLang="ru-RU" sz="9600" dirty="0">
                <a:latin typeface="Times New Roman" pitchFamily="18" charset="0"/>
                <a:cs typeface="Times New Roman" pitchFamily="18" charset="0"/>
              </a:rPr>
              <a:t> соли барбитуратов)</a:t>
            </a:r>
          </a:p>
          <a:p>
            <a:pPr marL="0" indent="0" eaLnBrk="1" hangingPunct="1">
              <a:lnSpc>
                <a:spcPct val="120000"/>
              </a:lnSpc>
              <a:spcBef>
                <a:spcPts val="0"/>
              </a:spcBef>
              <a:buFontTx/>
              <a:buNone/>
              <a:defRPr/>
            </a:pPr>
            <a:r>
              <a:rPr lang="ru-RU" altLang="ru-RU" sz="9600" dirty="0">
                <a:latin typeface="Times New Roman" pitchFamily="18" charset="0"/>
                <a:cs typeface="Times New Roman" pitchFamily="18" charset="0"/>
              </a:rPr>
              <a:t>     С ионами щелочных металлов барбитуровая к</a:t>
            </a:r>
            <a:r>
              <a:rPr lang="en-US" altLang="ru-RU" sz="9600" dirty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altLang="ru-RU" sz="9600" dirty="0">
                <a:latin typeface="Times New Roman" pitchFamily="18" charset="0"/>
                <a:cs typeface="Times New Roman" pitchFamily="18" charset="0"/>
              </a:rPr>
              <a:t>та образует однозамещенные соли при рН</a:t>
            </a:r>
            <a:r>
              <a:rPr lang="en-US" altLang="ru-RU" sz="9600" dirty="0">
                <a:latin typeface="Times New Roman" pitchFamily="18" charset="0"/>
                <a:cs typeface="Times New Roman" pitchFamily="18" charset="0"/>
              </a:rPr>
              <a:t>&lt;</a:t>
            </a:r>
            <a:r>
              <a:rPr lang="ru-RU" altLang="ru-RU" sz="9600" dirty="0">
                <a:latin typeface="Times New Roman" pitchFamily="18" charset="0"/>
                <a:cs typeface="Times New Roman" pitchFamily="18" charset="0"/>
              </a:rPr>
              <a:t>11</a:t>
            </a:r>
            <a:r>
              <a:rPr lang="en-US" altLang="ru-RU" sz="9600" dirty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 marL="0" indent="0" eaLnBrk="1" hangingPunct="1">
              <a:lnSpc>
                <a:spcPct val="120000"/>
              </a:lnSpc>
              <a:spcBef>
                <a:spcPts val="0"/>
              </a:spcBef>
              <a:buFontTx/>
              <a:buNone/>
              <a:defRPr/>
            </a:pPr>
            <a:r>
              <a:rPr lang="ru-RU" altLang="ru-RU" sz="9600" dirty="0">
                <a:latin typeface="Times New Roman" pitchFamily="18" charset="0"/>
                <a:cs typeface="Times New Roman" pitchFamily="18" charset="0"/>
              </a:rPr>
              <a:t>двузамещенные – при рН=13 – очень нестойкие, выделить их практически невозможно</a:t>
            </a:r>
          </a:p>
          <a:p>
            <a:pPr eaLnBrk="1" hangingPunct="1">
              <a:lnSpc>
                <a:spcPct val="120000"/>
              </a:lnSpc>
              <a:spcBef>
                <a:spcPts val="0"/>
              </a:spcBef>
              <a:buFontTx/>
              <a:buNone/>
              <a:defRPr/>
            </a:pPr>
            <a:r>
              <a:rPr lang="ru-RU" altLang="ru-RU" sz="9600" dirty="0">
                <a:latin typeface="Times New Roman" pitchFamily="18" charset="0"/>
              </a:rPr>
              <a:t>     При образовании солей катионы металлов могут присоединяться по енольной – ОН группе и по атому азота лактамной формы.</a:t>
            </a:r>
          </a:p>
          <a:p>
            <a:pPr eaLnBrk="1" hangingPunct="1">
              <a:lnSpc>
                <a:spcPct val="120000"/>
              </a:lnSpc>
              <a:spcBef>
                <a:spcPts val="0"/>
              </a:spcBef>
              <a:buFontTx/>
              <a:buNone/>
              <a:defRPr/>
            </a:pPr>
            <a:r>
              <a:rPr lang="ru-RU" altLang="ru-RU" sz="9600" dirty="0">
                <a:latin typeface="Times New Roman" pitchFamily="18" charset="0"/>
              </a:rPr>
              <a:t>Катионы  щел-х и щел-зем металлов образуют соли по жесткому кислотному центру – кислороду лактимной формы, а катионы тяжелых металлов переходной группы – образуются соли по мягкому основному центру – по атому азота лактамной формы.</a:t>
            </a:r>
          </a:p>
          <a:p>
            <a:pPr marL="0" indent="0" eaLnBrk="1" hangingPunct="1">
              <a:buFontTx/>
              <a:buNone/>
              <a:defRPr/>
            </a:pPr>
            <a:endParaRPr lang="ru-RU" altLang="ru-RU" dirty="0"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buFontTx/>
              <a:buNone/>
              <a:defRPr/>
            </a:pPr>
            <a:r>
              <a:rPr lang="ru-RU" altLang="ru-RU" dirty="0">
                <a:latin typeface="Times New Roman" pitchFamily="18" charset="0"/>
                <a:cs typeface="Times New Roman" pitchFamily="18" charset="0"/>
              </a:rPr>
              <a:t>   </a:t>
            </a:r>
          </a:p>
          <a:p>
            <a:pPr marL="0" indent="0" eaLnBrk="1" hangingPunct="1">
              <a:buFontTx/>
              <a:buNone/>
              <a:defRPr/>
            </a:pPr>
            <a:endParaRPr lang="ru-RU" altLang="ru-RU" dirty="0"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buFontTx/>
              <a:buNone/>
              <a:defRPr/>
            </a:pPr>
            <a:endParaRPr lang="ru-RU" altLang="ru-RU" dirty="0"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buFontTx/>
              <a:buNone/>
              <a:defRPr/>
            </a:pPr>
            <a:endParaRPr lang="ru-RU" altLang="ru-RU" dirty="0"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buFontTx/>
              <a:buNone/>
              <a:defRPr/>
            </a:pPr>
            <a:endParaRPr lang="ru-RU" altLang="ru-RU" dirty="0"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buFontTx/>
              <a:buNone/>
              <a:defRPr/>
            </a:pPr>
            <a:endParaRPr lang="ru-RU" altLang="ru-RU" dirty="0"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buFontTx/>
              <a:buNone/>
              <a:defRPr/>
            </a:pPr>
            <a:r>
              <a:rPr lang="ru-RU" altLang="ru-RU" dirty="0">
                <a:latin typeface="Times New Roman" pitchFamily="18" charset="0"/>
                <a:cs typeface="Times New Roman" pitchFamily="18" charset="0"/>
              </a:rPr>
              <a:t>             </a:t>
            </a:r>
          </a:p>
        </p:txBody>
      </p:sp>
      <p:sp>
        <p:nvSpPr>
          <p:cNvPr id="4099" name="Номер слайда 1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4661DD5B-1DF9-4D24-BC69-82C2D4D68AA6}" type="slidenum">
              <a:rPr lang="ru-RU" altLang="ru-RU" sz="1400" smtClean="0"/>
              <a:pPr eaLnBrk="1" hangingPunct="1">
                <a:spcBef>
                  <a:spcPct val="0"/>
                </a:spcBef>
                <a:buFontTx/>
                <a:buNone/>
              </a:pPr>
              <a:t>20</a:t>
            </a:fld>
            <a:endParaRPr lang="ru-RU" altLang="ru-RU" sz="1400" dirty="0"/>
          </a:p>
        </p:txBody>
      </p:sp>
    </p:spTree>
    <p:extLst>
      <p:ext uri="{BB962C8B-B14F-4D97-AF65-F5344CB8AC3E}">
        <p14:creationId xmlns:p14="http://schemas.microsoft.com/office/powerpoint/2010/main" val="113695854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52400" y="304800"/>
            <a:ext cx="8839200" cy="6324600"/>
          </a:xfrm>
        </p:spPr>
        <p:txBody>
          <a:bodyPr/>
          <a:lstStyle/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sz="2800" b="1" dirty="0">
                <a:latin typeface="Times New Roman" pitchFamily="18" charset="0"/>
              </a:rPr>
              <a:t>С </a:t>
            </a:r>
            <a:r>
              <a:rPr lang="en-US" altLang="ru-RU" sz="2800" b="1" dirty="0">
                <a:latin typeface="Times New Roman" pitchFamily="18" charset="0"/>
              </a:rPr>
              <a:t>AgNO</a:t>
            </a:r>
            <a:r>
              <a:rPr lang="en-US" altLang="ru-RU" sz="2800" b="1" baseline="-25000" dirty="0">
                <a:latin typeface="Times New Roman" pitchFamily="18" charset="0"/>
              </a:rPr>
              <a:t>3</a:t>
            </a:r>
            <a:r>
              <a:rPr lang="en-US" altLang="ru-RU" sz="2800" b="1" dirty="0">
                <a:latin typeface="Times New Roman" pitchFamily="18" charset="0"/>
              </a:rPr>
              <a:t> </a:t>
            </a:r>
            <a:r>
              <a:rPr lang="en-US" altLang="ru-RU" sz="2800" b="1" dirty="0">
                <a:latin typeface="Times New Roman" pitchFamily="18" charset="0"/>
                <a:sym typeface="Symbol" pitchFamily="18" charset="2"/>
              </a:rPr>
              <a:t></a:t>
            </a:r>
            <a:r>
              <a:rPr lang="ru-RU" altLang="ru-RU" sz="2800" b="1" dirty="0">
                <a:latin typeface="Times New Roman" pitchFamily="18" charset="0"/>
                <a:sym typeface="Symbol" pitchFamily="18" charset="2"/>
              </a:rPr>
              <a:t> </a:t>
            </a:r>
            <a:r>
              <a:rPr lang="ru-RU" altLang="ru-RU" sz="2800" b="1" dirty="0">
                <a:latin typeface="Times New Roman" pitchFamily="18" charset="0"/>
              </a:rPr>
              <a:t>Барбитураты, не имеющие заместителя у первого ат.</a:t>
            </a:r>
            <a:r>
              <a:rPr lang="en-US" altLang="ru-RU" sz="2800" b="1" dirty="0">
                <a:latin typeface="Times New Roman" pitchFamily="18" charset="0"/>
              </a:rPr>
              <a:t>N</a:t>
            </a:r>
            <a:r>
              <a:rPr lang="ru-RU" altLang="ru-RU" sz="2800" b="1" dirty="0">
                <a:latin typeface="Times New Roman" pitchFamily="18" charset="0"/>
              </a:rPr>
              <a:t> (барбитал, барбитал-</a:t>
            </a:r>
            <a:r>
              <a:rPr lang="en-US" altLang="ru-RU" sz="2800" b="1" dirty="0">
                <a:latin typeface="Times New Roman" pitchFamily="18" charset="0"/>
              </a:rPr>
              <a:t>Na</a:t>
            </a:r>
            <a:r>
              <a:rPr lang="ru-RU" altLang="ru-RU" sz="2800" b="1" dirty="0">
                <a:latin typeface="Times New Roman" pitchFamily="18" charset="0"/>
              </a:rPr>
              <a:t>, фенобарби-тал) </a:t>
            </a:r>
            <a:r>
              <a:rPr lang="ru-RU" altLang="ru-RU" sz="2800" dirty="0">
                <a:latin typeface="Times New Roman" pitchFamily="18" charset="0"/>
              </a:rPr>
              <a:t>образуют дизамещенную соль (бел </a:t>
            </a:r>
            <a:r>
              <a:rPr lang="ru-RU" altLang="ru-RU" sz="2800" dirty="0">
                <a:latin typeface="Times New Roman" pitchFamily="18" charset="0"/>
                <a:sym typeface="Symbol" pitchFamily="18" charset="2"/>
              </a:rPr>
              <a:t>)</a:t>
            </a:r>
            <a:r>
              <a:rPr lang="ru-RU" altLang="ru-RU" sz="2800" dirty="0">
                <a:latin typeface="Times New Roman" pitchFamily="18" charset="0"/>
              </a:rPr>
              <a:t>;  </a:t>
            </a:r>
            <a:r>
              <a:rPr lang="ru-RU" altLang="ru-RU" sz="2800" b="1" dirty="0">
                <a:latin typeface="Times New Roman" pitchFamily="18" charset="0"/>
              </a:rPr>
              <a:t>Бензобарбитал и гексобарбитал-</a:t>
            </a:r>
            <a:r>
              <a:rPr lang="en-US" altLang="ru-RU" sz="2800" b="1" dirty="0">
                <a:latin typeface="Times New Roman" pitchFamily="18" charset="0"/>
              </a:rPr>
              <a:t>Na</a:t>
            </a:r>
            <a:r>
              <a:rPr lang="ru-RU" altLang="ru-RU" sz="2800" dirty="0">
                <a:latin typeface="Times New Roman" pitchFamily="18" charset="0"/>
              </a:rPr>
              <a:t> – однозамещ-ю соль (бел </a:t>
            </a:r>
            <a:r>
              <a:rPr lang="ru-RU" altLang="ru-RU" sz="2800" dirty="0">
                <a:latin typeface="Times New Roman" pitchFamily="18" charset="0"/>
                <a:sym typeface="Symbol" pitchFamily="18" charset="2"/>
              </a:rPr>
              <a:t>)</a:t>
            </a:r>
            <a:endParaRPr lang="ru-RU" altLang="ru-RU" sz="2800" dirty="0">
              <a:latin typeface="Times New Roman" pitchFamily="18" charset="0"/>
            </a:endParaRPr>
          </a:p>
        </p:txBody>
      </p:sp>
      <p:sp>
        <p:nvSpPr>
          <p:cNvPr id="5123" name="Номер слайда 1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0F2D001D-05DA-4C45-80FE-64B95BCCADC5}" type="slidenum">
              <a:rPr lang="ru-RU" altLang="ru-RU" sz="1400" smtClean="0"/>
              <a:pPr eaLnBrk="1" hangingPunct="1">
                <a:spcBef>
                  <a:spcPct val="0"/>
                </a:spcBef>
                <a:buFontTx/>
                <a:buNone/>
              </a:pPr>
              <a:t>21</a:t>
            </a:fld>
            <a:endParaRPr lang="ru-RU" altLang="ru-RU" sz="1400" dirty="0"/>
          </a:p>
        </p:txBody>
      </p:sp>
      <p:graphicFrame>
        <p:nvGraphicFramePr>
          <p:cNvPr id="5124" name="Объект 2"/>
          <p:cNvGraphicFramePr>
            <a:graphicFrameLocks noChangeAspect="1"/>
          </p:cNvGraphicFramePr>
          <p:nvPr/>
        </p:nvGraphicFramePr>
        <p:xfrm>
          <a:off x="609600" y="2709863"/>
          <a:ext cx="8312150" cy="3648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ISIS/Draw Sketch" r:id="rId2" imgW="5669280" imgH="2487930" progId="ISISServer">
                  <p:embed/>
                </p:oleObj>
              </mc:Choice>
              <mc:Fallback>
                <p:oleObj name="ISIS/Draw Sketch" r:id="rId2" imgW="5669280" imgH="2487930" progId="ISISServer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2709863"/>
                        <a:ext cx="8312150" cy="3648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125" name="Picture 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0" y="6148388"/>
            <a:ext cx="1743075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6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86400" y="3732213"/>
            <a:ext cx="1366838" cy="230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7" name="Picture 8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82875" y="2733675"/>
            <a:ext cx="461963" cy="354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0657625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52400" y="304800"/>
            <a:ext cx="8839200" cy="63246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ru-RU" altLang="ru-RU" sz="2800" b="1" dirty="0">
                <a:solidFill>
                  <a:srgbClr val="0000CC"/>
                </a:solidFill>
                <a:latin typeface="Times New Roman" pitchFamily="18" charset="0"/>
              </a:rPr>
              <a:t>Аргентометрия</a:t>
            </a:r>
            <a:r>
              <a:rPr lang="ru-RU" altLang="ru-RU" sz="2800" b="1" dirty="0">
                <a:latin typeface="Times New Roman" pitchFamily="18" charset="0"/>
                <a:sym typeface="Symbol" pitchFamily="18" charset="2"/>
              </a:rPr>
              <a:t> - </a:t>
            </a:r>
            <a:r>
              <a:rPr lang="ru-RU" altLang="ru-RU" sz="2800" dirty="0">
                <a:latin typeface="Times New Roman" pitchFamily="18" charset="0"/>
                <a:sym typeface="Symbol" pitchFamily="18" charset="2"/>
              </a:rPr>
              <a:t>Титруют в  5% </a:t>
            </a:r>
            <a:r>
              <a:rPr lang="en-US" altLang="ru-RU" sz="2800" dirty="0">
                <a:latin typeface="Times New Roman" pitchFamily="18" charset="0"/>
                <a:sym typeface="Symbol" pitchFamily="18" charset="2"/>
              </a:rPr>
              <a:t>Na</a:t>
            </a:r>
            <a:r>
              <a:rPr lang="en-US" altLang="ru-RU" sz="2800" baseline="-25000" dirty="0">
                <a:latin typeface="Times New Roman" pitchFamily="18" charset="0"/>
                <a:sym typeface="Symbol" pitchFamily="18" charset="2"/>
              </a:rPr>
              <a:t>2</a:t>
            </a:r>
            <a:r>
              <a:rPr lang="en-US" altLang="ru-RU" sz="2800" dirty="0">
                <a:latin typeface="Times New Roman" pitchFamily="18" charset="0"/>
                <a:sym typeface="Symbol" pitchFamily="18" charset="2"/>
              </a:rPr>
              <a:t>CO</a:t>
            </a:r>
            <a:r>
              <a:rPr lang="en-US" altLang="ru-RU" sz="2800" baseline="-25000" dirty="0">
                <a:latin typeface="Times New Roman" pitchFamily="18" charset="0"/>
                <a:sym typeface="Symbol" pitchFamily="18" charset="2"/>
              </a:rPr>
              <a:t>3</a:t>
            </a:r>
            <a:endParaRPr lang="ru-RU" altLang="ru-RU" sz="2800" dirty="0">
              <a:latin typeface="Times New Roman" pitchFamily="18" charset="0"/>
              <a:sym typeface="Symbol" pitchFamily="18" charset="2"/>
            </a:endParaRP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ru-RU" altLang="ru-RU" sz="2800" b="1" dirty="0">
                <a:solidFill>
                  <a:srgbClr val="C00000"/>
                </a:solidFill>
                <a:latin typeface="Times New Roman" pitchFamily="18" charset="0"/>
                <a:sym typeface="Symbol" pitchFamily="18" charset="2"/>
              </a:rPr>
              <a:t>Б</a:t>
            </a:r>
            <a:r>
              <a:rPr lang="ru-RU" altLang="ru-RU" sz="2800" b="1" dirty="0">
                <a:solidFill>
                  <a:srgbClr val="C00000"/>
                </a:solidFill>
                <a:latin typeface="Times New Roman" pitchFamily="18" charset="0"/>
              </a:rPr>
              <a:t>арбитал, барбитал-</a:t>
            </a:r>
            <a:r>
              <a:rPr lang="en-US" altLang="ru-RU" sz="2800" b="1" dirty="0">
                <a:solidFill>
                  <a:srgbClr val="C00000"/>
                </a:solidFill>
                <a:latin typeface="Times New Roman" pitchFamily="18" charset="0"/>
              </a:rPr>
              <a:t>Na</a:t>
            </a:r>
            <a:r>
              <a:rPr lang="ru-RU" altLang="ru-RU" sz="2800" b="1" dirty="0">
                <a:solidFill>
                  <a:srgbClr val="C00000"/>
                </a:solidFill>
                <a:latin typeface="Times New Roman" pitchFamily="18" charset="0"/>
              </a:rPr>
              <a:t>, фенобарбитал: </a:t>
            </a:r>
            <a:r>
              <a:rPr lang="ru-RU" altLang="ru-RU" sz="2800" dirty="0">
                <a:latin typeface="Times New Roman" pitchFamily="18" charset="0"/>
              </a:rPr>
              <a:t>сначала образуется растворимый натриево-серебряный комплекс, при добавлении изб. капли титранта выпадает  осадок  двузамещен-ной </a:t>
            </a:r>
            <a:r>
              <a:rPr lang="en-US" altLang="ru-RU" sz="2800" dirty="0">
                <a:latin typeface="Times New Roman" pitchFamily="18" charset="0"/>
              </a:rPr>
              <a:t>Ag</a:t>
            </a:r>
            <a:r>
              <a:rPr lang="ru-RU" altLang="ru-RU" sz="2800" dirty="0">
                <a:latin typeface="Times New Roman" pitchFamily="18" charset="0"/>
              </a:rPr>
              <a:t> соли (т.обр., титруют до неисчезающей белой мути). При этом, на </a:t>
            </a:r>
            <a:r>
              <a:rPr lang="en-US" altLang="ru-RU" sz="2800" dirty="0">
                <a:latin typeface="Times New Roman" pitchFamily="18" charset="0"/>
              </a:rPr>
              <a:t>2 </a:t>
            </a:r>
            <a:r>
              <a:rPr lang="ru-RU" altLang="ru-RU" sz="2800" dirty="0">
                <a:latin typeface="Times New Roman" pitchFamily="18" charset="0"/>
              </a:rPr>
              <a:t>моля ЛВ расходуется 2 моля титранта </a:t>
            </a:r>
            <a:r>
              <a:rPr lang="ru-RU" altLang="ru-RU" sz="2800" dirty="0">
                <a:latin typeface="Times New Roman" pitchFamily="18" charset="0"/>
                <a:sym typeface="Symbol" pitchFamily="18" charset="2"/>
              </a:rPr>
              <a:t> </a:t>
            </a:r>
            <a:r>
              <a:rPr lang="en-US" altLang="ru-RU" sz="2800" b="1" dirty="0">
                <a:latin typeface="Times New Roman" pitchFamily="18" charset="0"/>
                <a:cs typeface="Times New Roman" pitchFamily="18" charset="0"/>
              </a:rPr>
              <a:t>f</a:t>
            </a:r>
            <a:r>
              <a:rPr lang="ru-RU" altLang="ru-RU" sz="2800" b="1" baseline="-25000" dirty="0">
                <a:latin typeface="Times New Roman" pitchFamily="18" charset="0"/>
                <a:cs typeface="Times New Roman" pitchFamily="18" charset="0"/>
              </a:rPr>
              <a:t>экв</a:t>
            </a:r>
            <a:r>
              <a:rPr lang="ru-RU" altLang="ru-RU" sz="2800" b="1" dirty="0">
                <a:latin typeface="Times New Roman" pitchFamily="18" charset="0"/>
                <a:cs typeface="Times New Roman" pitchFamily="18" charset="0"/>
              </a:rPr>
              <a:t>(ЛВ)=1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endParaRPr lang="ru-RU" altLang="ru-RU" sz="2800" dirty="0">
              <a:latin typeface="Times New Roman" pitchFamily="18" charset="0"/>
              <a:sym typeface="Symbol" pitchFamily="18" charset="2"/>
            </a:endParaRPr>
          </a:p>
          <a:p>
            <a:pPr eaLnBrk="1" hangingPunct="1">
              <a:buFontTx/>
              <a:buNone/>
            </a:pPr>
            <a:endParaRPr lang="ru-RU" altLang="ru-RU" dirty="0">
              <a:latin typeface="Times New Roman" pitchFamily="18" charset="0"/>
              <a:sym typeface="Symbol" pitchFamily="18" charset="2"/>
            </a:endParaRPr>
          </a:p>
          <a:p>
            <a:pPr eaLnBrk="1" hangingPunct="1">
              <a:buFontTx/>
              <a:buNone/>
            </a:pPr>
            <a:endParaRPr lang="ru-RU" altLang="ru-RU" dirty="0">
              <a:latin typeface="Times New Roman" pitchFamily="18" charset="0"/>
              <a:sym typeface="Symbol" pitchFamily="18" charset="2"/>
            </a:endParaRPr>
          </a:p>
          <a:p>
            <a:pPr eaLnBrk="1" hangingPunct="1">
              <a:buFontTx/>
              <a:buNone/>
            </a:pPr>
            <a:endParaRPr lang="ru-RU" altLang="ru-RU" dirty="0">
              <a:latin typeface="Times New Roman" pitchFamily="18" charset="0"/>
              <a:sym typeface="Symbol" pitchFamily="18" charset="2"/>
            </a:endParaRPr>
          </a:p>
          <a:p>
            <a:pPr eaLnBrk="1" hangingPunct="1">
              <a:buFontTx/>
              <a:buNone/>
            </a:pPr>
            <a:endParaRPr lang="ru-RU" altLang="ru-RU" dirty="0">
              <a:latin typeface="Times New Roman" pitchFamily="18" charset="0"/>
              <a:sym typeface="Symbol" pitchFamily="18" charset="2"/>
            </a:endParaRPr>
          </a:p>
          <a:p>
            <a:pPr eaLnBrk="1" hangingPunct="1">
              <a:buFontTx/>
              <a:buNone/>
            </a:pPr>
            <a:endParaRPr lang="ru-RU" altLang="ru-RU" b="1" dirty="0">
              <a:latin typeface="Times New Roman" pitchFamily="18" charset="0"/>
            </a:endParaRPr>
          </a:p>
          <a:p>
            <a:pPr eaLnBrk="1" hangingPunct="1">
              <a:buFontTx/>
              <a:buNone/>
            </a:pPr>
            <a:endParaRPr lang="ru-RU" altLang="ru-RU" dirty="0">
              <a:latin typeface="Times New Roman" pitchFamily="18" charset="0"/>
            </a:endParaRPr>
          </a:p>
        </p:txBody>
      </p:sp>
      <p:sp>
        <p:nvSpPr>
          <p:cNvPr id="6147" name="Номер слайда 1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0F29AF6E-4334-41FD-ACA8-B6081830DC6B}" type="slidenum">
              <a:rPr lang="ru-RU" altLang="ru-RU" sz="1400" smtClean="0"/>
              <a:pPr eaLnBrk="1" hangingPunct="1">
                <a:spcBef>
                  <a:spcPct val="0"/>
                </a:spcBef>
                <a:buFontTx/>
                <a:buNone/>
              </a:pPr>
              <a:t>22</a:t>
            </a:fld>
            <a:endParaRPr lang="ru-RU" altLang="ru-RU" sz="1400" dirty="0"/>
          </a:p>
        </p:txBody>
      </p:sp>
      <p:graphicFrame>
        <p:nvGraphicFramePr>
          <p:cNvPr id="6148" name="Объект 2"/>
          <p:cNvGraphicFramePr>
            <a:graphicFrameLocks noChangeAspect="1"/>
          </p:cNvGraphicFramePr>
          <p:nvPr/>
        </p:nvGraphicFramePr>
        <p:xfrm>
          <a:off x="762000" y="3124200"/>
          <a:ext cx="7275513" cy="3425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ISIS/Draw Sketch" r:id="rId2" imgW="7028180" imgH="3327400" progId="ISISServer">
                  <p:embed/>
                </p:oleObj>
              </mc:Choice>
              <mc:Fallback>
                <p:oleObj name="ISIS/Draw Sketch" r:id="rId2" imgW="7028180" imgH="3327400" progId="ISISServer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" y="3124200"/>
                        <a:ext cx="7275513" cy="3425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6149" name="Picture 1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81400" y="6019800"/>
            <a:ext cx="1219200" cy="315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3315127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52400" y="304800"/>
            <a:ext cx="8839200" cy="6324600"/>
          </a:xfrm>
        </p:spPr>
        <p:txBody>
          <a:bodyPr/>
          <a:lstStyle/>
          <a:p>
            <a:pPr marL="0"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ru-RU" altLang="ru-RU" sz="2800" b="1" dirty="0">
                <a:solidFill>
                  <a:srgbClr val="C00000"/>
                </a:solidFill>
                <a:latin typeface="Times New Roman" pitchFamily="18" charset="0"/>
              </a:rPr>
              <a:t>Бензобарбитал и гексобарбитал-</a:t>
            </a:r>
            <a:r>
              <a:rPr lang="en-US" altLang="ru-RU" sz="2800" b="1" dirty="0">
                <a:solidFill>
                  <a:srgbClr val="C00000"/>
                </a:solidFill>
                <a:latin typeface="Times New Roman" pitchFamily="18" charset="0"/>
              </a:rPr>
              <a:t>Na</a:t>
            </a:r>
            <a:r>
              <a:rPr lang="ru-RU" altLang="ru-RU" sz="2800" dirty="0">
                <a:latin typeface="Times New Roman" pitchFamily="18" charset="0"/>
              </a:rPr>
              <a:t> – титрование заканчивается на стадии образования натриево-серебряного комплекса. Одна избыточная капля </a:t>
            </a:r>
            <a:r>
              <a:rPr lang="en-US" altLang="ru-RU" sz="2800" dirty="0">
                <a:latin typeface="Times New Roman" pitchFamily="18" charset="0"/>
              </a:rPr>
              <a:t>AgNO</a:t>
            </a:r>
            <a:r>
              <a:rPr lang="en-US" altLang="ru-RU" sz="2800" baseline="-25000" dirty="0">
                <a:latin typeface="Times New Roman" pitchFamily="18" charset="0"/>
              </a:rPr>
              <a:t>3</a:t>
            </a:r>
            <a:r>
              <a:rPr lang="ru-RU" altLang="ru-RU" sz="2800" dirty="0">
                <a:latin typeface="Times New Roman" pitchFamily="18" charset="0"/>
              </a:rPr>
              <a:t> разрушает комплекс и образуется нерастворимая в воде однозамещенная серебряная соль. При этом на </a:t>
            </a:r>
            <a:r>
              <a:rPr lang="en-US" altLang="ru-RU" sz="2800" dirty="0">
                <a:latin typeface="Times New Roman" pitchFamily="18" charset="0"/>
              </a:rPr>
              <a:t>2 </a:t>
            </a:r>
            <a:r>
              <a:rPr lang="ru-RU" altLang="ru-RU" sz="2800" dirty="0">
                <a:latin typeface="Times New Roman" pitchFamily="18" charset="0"/>
              </a:rPr>
              <a:t>моля ЛВ расходуется 1 моль титранта </a:t>
            </a:r>
            <a:r>
              <a:rPr lang="ru-RU" altLang="ru-RU" sz="2800" dirty="0">
                <a:latin typeface="Times New Roman" pitchFamily="18" charset="0"/>
                <a:sym typeface="Symbol" pitchFamily="18" charset="2"/>
              </a:rPr>
              <a:t> </a:t>
            </a:r>
            <a:r>
              <a:rPr lang="en-US" altLang="ru-RU" sz="2800" b="1" dirty="0">
                <a:latin typeface="Times New Roman" pitchFamily="18" charset="0"/>
                <a:cs typeface="Times New Roman" pitchFamily="18" charset="0"/>
              </a:rPr>
              <a:t>f</a:t>
            </a:r>
            <a:r>
              <a:rPr lang="ru-RU" altLang="ru-RU" sz="2800" b="1" baseline="-25000" dirty="0">
                <a:latin typeface="Times New Roman" pitchFamily="18" charset="0"/>
                <a:cs typeface="Times New Roman" pitchFamily="18" charset="0"/>
              </a:rPr>
              <a:t>экв</a:t>
            </a:r>
            <a:r>
              <a:rPr lang="ru-RU" altLang="ru-RU" sz="2800" b="1" dirty="0">
                <a:latin typeface="Times New Roman" pitchFamily="18" charset="0"/>
                <a:cs typeface="Times New Roman" pitchFamily="18" charset="0"/>
              </a:rPr>
              <a:t>(ЛВ)=2</a:t>
            </a:r>
            <a:endParaRPr lang="ru-RU" altLang="ru-RU" sz="2800" dirty="0">
              <a:latin typeface="Times New Roman" pitchFamily="18" charset="0"/>
            </a:endParaRPr>
          </a:p>
          <a:p>
            <a:pPr marL="0" eaLnBrk="1" hangingPunct="1">
              <a:spcBef>
                <a:spcPct val="0"/>
              </a:spcBef>
              <a:buFontTx/>
              <a:buNone/>
            </a:pPr>
            <a:endParaRPr lang="ru-RU" altLang="ru-RU" sz="2800" dirty="0">
              <a:latin typeface="Times New Roman" pitchFamily="18" charset="0"/>
            </a:endParaRPr>
          </a:p>
        </p:txBody>
      </p:sp>
      <p:sp>
        <p:nvSpPr>
          <p:cNvPr id="7171" name="Номер слайда 1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AABDA6EA-14DF-463F-AA03-1A52CBA01000}" type="slidenum">
              <a:rPr lang="ru-RU" altLang="ru-RU" sz="1400" smtClean="0"/>
              <a:pPr eaLnBrk="1" hangingPunct="1">
                <a:spcBef>
                  <a:spcPct val="0"/>
                </a:spcBef>
                <a:buFontTx/>
                <a:buNone/>
              </a:pPr>
              <a:t>23</a:t>
            </a:fld>
            <a:endParaRPr lang="ru-RU" altLang="ru-RU" sz="1400" dirty="0"/>
          </a:p>
        </p:txBody>
      </p:sp>
      <p:graphicFrame>
        <p:nvGraphicFramePr>
          <p:cNvPr id="7172" name="Объект 2"/>
          <p:cNvGraphicFramePr>
            <a:graphicFrameLocks noChangeAspect="1"/>
          </p:cNvGraphicFramePr>
          <p:nvPr/>
        </p:nvGraphicFramePr>
        <p:xfrm>
          <a:off x="687388" y="2579688"/>
          <a:ext cx="5940425" cy="38941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ISIS/Draw Sketch" r:id="rId2" imgW="5657760" imgH="3705120" progId="ISISServer">
                  <p:embed/>
                </p:oleObj>
              </mc:Choice>
              <mc:Fallback>
                <p:oleObj name="ISIS/Draw Sketch" r:id="rId2" imgW="5657760" imgH="3705120" progId="ISISServer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7388" y="2579688"/>
                        <a:ext cx="5940425" cy="38941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7173" name="Picture 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33800" y="5672138"/>
            <a:ext cx="10668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6162818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Объект 2"/>
          <p:cNvSpPr>
            <a:spLocks noGrp="1"/>
          </p:cNvSpPr>
          <p:nvPr>
            <p:ph idx="1"/>
          </p:nvPr>
        </p:nvSpPr>
        <p:spPr>
          <a:xfrm>
            <a:off x="228600" y="188913"/>
            <a:ext cx="8763000" cy="6480175"/>
          </a:xfrm>
        </p:spPr>
        <p:txBody>
          <a:bodyPr/>
          <a:lstStyle/>
          <a:p>
            <a:pPr marL="0" indent="0" eaLnBrk="1" hangingPunct="1">
              <a:buFontTx/>
              <a:buNone/>
              <a:defRPr/>
            </a:pPr>
            <a:r>
              <a:rPr lang="ru-RU" altLang="ru-RU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        Бендазол</a:t>
            </a:r>
          </a:p>
          <a:p>
            <a:pPr marL="0" indent="0" eaLnBrk="1" hangingPunct="1">
              <a:buFontTx/>
              <a:buNone/>
              <a:defRPr/>
            </a:pPr>
            <a:endParaRPr lang="ru-RU" altLang="ru-RU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buFontTx/>
              <a:buNone/>
              <a:defRPr/>
            </a:pPr>
            <a:endParaRPr lang="ru-RU" altLang="ru-RU" dirty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spcBef>
                <a:spcPts val="0"/>
              </a:spcBef>
              <a:buFontTx/>
              <a:buNone/>
              <a:defRPr/>
            </a:pPr>
            <a:endParaRPr lang="ru-RU" altLang="ru-RU" sz="2800" dirty="0">
              <a:latin typeface="Times New Roman" pitchFamily="18" charset="0"/>
            </a:endParaRPr>
          </a:p>
          <a:p>
            <a:pPr eaLnBrk="1" hangingPunct="1">
              <a:spcBef>
                <a:spcPts val="0"/>
              </a:spcBef>
              <a:buFontTx/>
              <a:buNone/>
              <a:defRPr/>
            </a:pPr>
            <a:endParaRPr lang="ru-RU" altLang="ru-RU" sz="2800" dirty="0">
              <a:latin typeface="Times New Roman" pitchFamily="18" charset="0"/>
            </a:endParaRPr>
          </a:p>
          <a:p>
            <a:pPr eaLnBrk="1" hangingPunct="1">
              <a:spcBef>
                <a:spcPts val="0"/>
              </a:spcBef>
              <a:buFontTx/>
              <a:buNone/>
              <a:defRPr/>
            </a:pPr>
            <a:r>
              <a:rPr lang="ru-RU" altLang="ru-RU" sz="2800" dirty="0">
                <a:latin typeface="Times New Roman" pitchFamily="18" charset="0"/>
              </a:rPr>
              <a:t>У имидазола ат. </a:t>
            </a:r>
            <a:r>
              <a:rPr lang="en-US" altLang="ru-RU" sz="2800" dirty="0">
                <a:latin typeface="Times New Roman" pitchFamily="18" charset="0"/>
              </a:rPr>
              <a:t>N </a:t>
            </a:r>
            <a:r>
              <a:rPr lang="ru-RU" altLang="ru-RU" sz="2800" dirty="0">
                <a:latin typeface="Times New Roman" pitchFamily="18" charset="0"/>
              </a:rPr>
              <a:t>в 1 положении «пиррольный»</a:t>
            </a:r>
          </a:p>
          <a:p>
            <a:pPr eaLnBrk="1" hangingPunct="1">
              <a:spcBef>
                <a:spcPts val="0"/>
              </a:spcBef>
              <a:buFontTx/>
              <a:buNone/>
              <a:defRPr/>
            </a:pPr>
            <a:r>
              <a:rPr lang="ru-RU" altLang="ru-RU" sz="2800" dirty="0">
                <a:latin typeface="Times New Roman" pitchFamily="18" charset="0"/>
              </a:rPr>
              <a:t>Его НЭП находится в сопряжении с двойными связями при образовании ароматич-кого цикла</a:t>
            </a:r>
          </a:p>
          <a:p>
            <a:pPr eaLnBrk="1" hangingPunct="1">
              <a:spcBef>
                <a:spcPts val="0"/>
              </a:spcBef>
              <a:buFontTx/>
              <a:buNone/>
              <a:defRPr/>
            </a:pPr>
            <a:r>
              <a:rPr lang="ru-RU" altLang="ru-RU" sz="2800" dirty="0">
                <a:latin typeface="Times New Roman" pitchFamily="18" charset="0"/>
              </a:rPr>
              <a:t>Как следствие, ат. </a:t>
            </a:r>
            <a:r>
              <a:rPr lang="en-US" altLang="ru-RU" sz="2800" dirty="0">
                <a:latin typeface="Times New Roman" pitchFamily="18" charset="0"/>
              </a:rPr>
              <a:t>H</a:t>
            </a:r>
            <a:r>
              <a:rPr lang="ru-RU" altLang="ru-RU" sz="2800" dirty="0">
                <a:latin typeface="Times New Roman" pitchFamily="18" charset="0"/>
              </a:rPr>
              <a:t> у </a:t>
            </a:r>
            <a:r>
              <a:rPr lang="en-US" altLang="ru-RU" sz="2800" baseline="30000" dirty="0">
                <a:latin typeface="Times New Roman" pitchFamily="18" charset="0"/>
              </a:rPr>
              <a:t>1</a:t>
            </a:r>
            <a:r>
              <a:rPr lang="en-US" altLang="ru-RU" sz="2800" dirty="0">
                <a:latin typeface="Times New Roman" pitchFamily="18" charset="0"/>
              </a:rPr>
              <a:t>N</a:t>
            </a:r>
            <a:r>
              <a:rPr lang="ru-RU" altLang="ru-RU" sz="2800" dirty="0">
                <a:latin typeface="Times New Roman" pitchFamily="18" charset="0"/>
              </a:rPr>
              <a:t> приобретает некоторую подвижность, обуславливая </a:t>
            </a:r>
            <a:r>
              <a:rPr lang="ru-RU" altLang="ru-RU" sz="2800" b="1" dirty="0">
                <a:solidFill>
                  <a:srgbClr val="002060"/>
                </a:solidFill>
                <a:latin typeface="Times New Roman" pitchFamily="18" charset="0"/>
              </a:rPr>
              <a:t>слабые кислотные свойства</a:t>
            </a:r>
          </a:p>
          <a:p>
            <a:pPr eaLnBrk="1" hangingPunct="1">
              <a:spcBef>
                <a:spcPts val="0"/>
              </a:spcBef>
              <a:buFontTx/>
              <a:buNone/>
              <a:defRPr/>
            </a:pPr>
            <a:r>
              <a:rPr lang="ru-RU" altLang="ru-RU" sz="2800" dirty="0">
                <a:latin typeface="Times New Roman" pitchFamily="18" charset="0"/>
              </a:rPr>
              <a:t>ат. </a:t>
            </a:r>
            <a:r>
              <a:rPr lang="en-US" altLang="ru-RU" sz="2800" dirty="0">
                <a:latin typeface="Times New Roman" pitchFamily="18" charset="0"/>
              </a:rPr>
              <a:t>N </a:t>
            </a:r>
            <a:r>
              <a:rPr lang="ru-RU" altLang="ru-RU" sz="2800" dirty="0">
                <a:latin typeface="Times New Roman" pitchFamily="18" charset="0"/>
              </a:rPr>
              <a:t>в 3 положении «пиридиновый», его НЭП локализована на ат. </a:t>
            </a:r>
            <a:r>
              <a:rPr lang="en-US" altLang="ru-RU" sz="2800" dirty="0">
                <a:latin typeface="Times New Roman" pitchFamily="18" charset="0"/>
              </a:rPr>
              <a:t>N</a:t>
            </a:r>
            <a:r>
              <a:rPr lang="ru-RU" altLang="ru-RU" sz="2800" dirty="0">
                <a:latin typeface="Times New Roman" pitchFamily="18" charset="0"/>
              </a:rPr>
              <a:t>, что создает </a:t>
            </a:r>
            <a:r>
              <a:rPr lang="ru-RU" altLang="ru-RU" sz="2800" b="1" dirty="0">
                <a:solidFill>
                  <a:srgbClr val="002060"/>
                </a:solidFill>
                <a:latin typeface="Times New Roman" pitchFamily="18" charset="0"/>
              </a:rPr>
              <a:t>центр основности</a:t>
            </a:r>
          </a:p>
          <a:p>
            <a:pPr marL="0" indent="0" eaLnBrk="1" hangingPunct="1">
              <a:buFontTx/>
              <a:buNone/>
              <a:defRPr/>
            </a:pPr>
            <a:endParaRPr lang="ru-RU" alt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195" name="Номер слайда 1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D08FAD5E-D5F6-4365-BBA4-BAE45CE8C1EA}" type="slidenum">
              <a:rPr lang="ru-RU" altLang="ru-RU" sz="1400" smtClean="0"/>
              <a:pPr eaLnBrk="1" hangingPunct="1">
                <a:spcBef>
                  <a:spcPct val="0"/>
                </a:spcBef>
                <a:buFontTx/>
                <a:buNone/>
              </a:pPr>
              <a:t>24</a:t>
            </a:fld>
            <a:endParaRPr lang="ru-RU" altLang="ru-RU" sz="1400" dirty="0"/>
          </a:p>
        </p:txBody>
      </p:sp>
      <p:graphicFrame>
        <p:nvGraphicFramePr>
          <p:cNvPr id="8196" name="Объект 3"/>
          <p:cNvGraphicFramePr>
            <a:graphicFrameLocks noChangeAspect="1"/>
          </p:cNvGraphicFramePr>
          <p:nvPr/>
        </p:nvGraphicFramePr>
        <p:xfrm>
          <a:off x="381000" y="990600"/>
          <a:ext cx="4343400" cy="10493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ISIS/Draw Sketch" r:id="rId2" imgW="2698750" imgH="654050" progId="ISISServer">
                  <p:embed/>
                </p:oleObj>
              </mc:Choice>
              <mc:Fallback>
                <p:oleObj name="ISIS/Draw Sketch" r:id="rId2" imgW="2698750" imgH="654050" progId="ISISServer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" y="990600"/>
                        <a:ext cx="4343400" cy="10493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7" name="Объект 1"/>
          <p:cNvGraphicFramePr>
            <a:graphicFrameLocks noChangeAspect="1"/>
          </p:cNvGraphicFramePr>
          <p:nvPr/>
        </p:nvGraphicFramePr>
        <p:xfrm>
          <a:off x="6400800" y="381000"/>
          <a:ext cx="1943100" cy="1546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ISIS/Draw Sketch" r:id="rId4" imgW="1047600" imgH="838080" progId="ISISServer">
                  <p:embed/>
                </p:oleObj>
              </mc:Choice>
              <mc:Fallback>
                <p:oleObj name="ISIS/Draw Sketch" r:id="rId4" imgW="1047600" imgH="838080" progId="ISISServer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00800" y="381000"/>
                        <a:ext cx="1943100" cy="1546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8198" name="Picture 6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0800" y="2030413"/>
            <a:ext cx="1905000" cy="350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1169484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28600" y="228600"/>
            <a:ext cx="8763000" cy="63246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ru-RU" altLang="ru-RU" b="1" dirty="0">
                <a:solidFill>
                  <a:srgbClr val="C00000"/>
                </a:solidFill>
                <a:latin typeface="Times New Roman" pitchFamily="18" charset="0"/>
              </a:rPr>
              <a:t>Бендазол </a:t>
            </a:r>
            <a:r>
              <a:rPr lang="ru-RU" altLang="ru-RU" dirty="0">
                <a:latin typeface="Times New Roman" pitchFamily="18" charset="0"/>
              </a:rPr>
              <a:t>образует соли с ионами серебра </a:t>
            </a:r>
          </a:p>
          <a:p>
            <a:pPr eaLnBrk="1" hangingPunct="1">
              <a:buFontTx/>
              <a:buNone/>
            </a:pPr>
            <a:r>
              <a:rPr lang="ru-RU" altLang="ru-RU" dirty="0">
                <a:latin typeface="Times New Roman" pitchFamily="18" charset="0"/>
              </a:rPr>
              <a:t>К спиртовому р-ру бендазола </a:t>
            </a:r>
            <a:r>
              <a:rPr lang="en-US" altLang="ru-RU" dirty="0">
                <a:latin typeface="Times New Roman" pitchFamily="18" charset="0"/>
              </a:rPr>
              <a:t>+ </a:t>
            </a:r>
            <a:r>
              <a:rPr lang="ru-RU" altLang="ru-RU" dirty="0">
                <a:latin typeface="Times New Roman" pitchFamily="18" charset="0"/>
              </a:rPr>
              <a:t>р-р </a:t>
            </a:r>
            <a:r>
              <a:rPr lang="en-US" altLang="ru-RU" dirty="0">
                <a:latin typeface="Times New Roman" pitchFamily="18" charset="0"/>
              </a:rPr>
              <a:t>NH</a:t>
            </a:r>
            <a:r>
              <a:rPr lang="en-US" altLang="ru-RU" baseline="-25000" dirty="0">
                <a:latin typeface="Times New Roman" pitchFamily="18" charset="0"/>
              </a:rPr>
              <a:t>3</a:t>
            </a:r>
            <a:r>
              <a:rPr lang="en-US" altLang="ru-RU" dirty="0">
                <a:latin typeface="Times New Roman" pitchFamily="18" charset="0"/>
              </a:rPr>
              <a:t> (</a:t>
            </a:r>
            <a:r>
              <a:rPr lang="ru-RU" altLang="ru-RU" dirty="0">
                <a:latin typeface="Times New Roman" pitchFamily="18" charset="0"/>
              </a:rPr>
              <a:t>конц) для растворения образующегося </a:t>
            </a:r>
            <a:r>
              <a:rPr lang="en-US" altLang="ru-RU" dirty="0">
                <a:latin typeface="Times New Roman" pitchFamily="18" charset="0"/>
              </a:rPr>
              <a:t>AgCl</a:t>
            </a:r>
            <a:r>
              <a:rPr lang="ru-RU" altLang="ru-RU" dirty="0">
                <a:latin typeface="Times New Roman" pitchFamily="18" charset="0"/>
              </a:rPr>
              <a:t> + </a:t>
            </a:r>
            <a:r>
              <a:rPr lang="en-US" altLang="ru-RU" dirty="0">
                <a:latin typeface="Times New Roman" pitchFamily="18" charset="0"/>
              </a:rPr>
              <a:t>AgNO</a:t>
            </a:r>
            <a:r>
              <a:rPr lang="en-US" altLang="ru-RU" baseline="-25000" dirty="0">
                <a:latin typeface="Times New Roman" pitchFamily="18" charset="0"/>
              </a:rPr>
              <a:t>3</a:t>
            </a:r>
            <a:r>
              <a:rPr lang="en-US" altLang="ru-RU" dirty="0">
                <a:latin typeface="Times New Roman" pitchFamily="18" charset="0"/>
              </a:rPr>
              <a:t> </a:t>
            </a:r>
            <a:r>
              <a:rPr lang="en-US" altLang="ru-RU" dirty="0">
                <a:latin typeface="Times New Roman" pitchFamily="18" charset="0"/>
                <a:sym typeface="Symbol" pitchFamily="18" charset="2"/>
              </a:rPr>
              <a:t></a:t>
            </a:r>
            <a:r>
              <a:rPr lang="ru-RU" altLang="ru-RU" dirty="0">
                <a:latin typeface="Times New Roman" pitchFamily="18" charset="0"/>
                <a:sym typeface="Symbol" pitchFamily="18" charset="2"/>
              </a:rPr>
              <a:t> бел серебряной соли бендазола</a:t>
            </a:r>
          </a:p>
          <a:p>
            <a:pPr eaLnBrk="1" hangingPunct="1">
              <a:buFontTx/>
              <a:buNone/>
            </a:pPr>
            <a:endParaRPr lang="ru-RU" altLang="ru-RU" dirty="0">
              <a:latin typeface="Times New Roman" pitchFamily="18" charset="0"/>
            </a:endParaRPr>
          </a:p>
          <a:p>
            <a:pPr eaLnBrk="1" hangingPunct="1">
              <a:buFontTx/>
              <a:buNone/>
            </a:pPr>
            <a:endParaRPr lang="ru-RU" altLang="ru-RU" dirty="0">
              <a:latin typeface="Times New Roman" pitchFamily="18" charset="0"/>
            </a:endParaRPr>
          </a:p>
          <a:p>
            <a:pPr eaLnBrk="1" hangingPunct="1">
              <a:buFontTx/>
              <a:buNone/>
            </a:pPr>
            <a:endParaRPr lang="ru-RU" altLang="ru-RU" dirty="0">
              <a:latin typeface="Times New Roman" pitchFamily="18" charset="0"/>
            </a:endParaRPr>
          </a:p>
          <a:p>
            <a:pPr eaLnBrk="1" hangingPunct="1">
              <a:buFontTx/>
              <a:buNone/>
            </a:pPr>
            <a:endParaRPr lang="ru-RU" altLang="ru-RU" dirty="0">
              <a:latin typeface="Times New Roman" pitchFamily="18" charset="0"/>
            </a:endParaRPr>
          </a:p>
          <a:p>
            <a:pPr eaLnBrk="1" hangingPunct="1">
              <a:buFontTx/>
              <a:buNone/>
            </a:pPr>
            <a:endParaRPr lang="ru-RU" altLang="ru-RU" dirty="0">
              <a:latin typeface="Times New Roman" pitchFamily="18" charset="0"/>
            </a:endParaRPr>
          </a:p>
        </p:txBody>
      </p:sp>
      <p:graphicFrame>
        <p:nvGraphicFramePr>
          <p:cNvPr id="9219" name="Объект 1"/>
          <p:cNvGraphicFramePr>
            <a:graphicFrameLocks noChangeAspect="1"/>
          </p:cNvGraphicFramePr>
          <p:nvPr/>
        </p:nvGraphicFramePr>
        <p:xfrm>
          <a:off x="609600" y="2765425"/>
          <a:ext cx="7570788" cy="2493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ISIS/Draw Sketch" r:id="rId2" imgW="4785657" imgH="1589708" progId="ISISServer">
                  <p:embed/>
                </p:oleObj>
              </mc:Choice>
              <mc:Fallback>
                <p:oleObj name="ISIS/Draw Sketch" r:id="rId2" imgW="4785657" imgH="1589708" progId="ISISServer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2765425"/>
                        <a:ext cx="7570788" cy="24939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9220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5313" y="5076825"/>
            <a:ext cx="8382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21" name="Номер слайда 1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717AA2DD-785E-423B-9346-A2C2FA127CB4}" type="slidenum">
              <a:rPr lang="ru-RU" altLang="ru-RU" sz="1400" smtClean="0"/>
              <a:pPr eaLnBrk="1" hangingPunct="1">
                <a:spcBef>
                  <a:spcPct val="0"/>
                </a:spcBef>
                <a:buFontTx/>
                <a:buNone/>
              </a:pPr>
              <a:t>25</a:t>
            </a:fld>
            <a:endParaRPr lang="ru-RU" altLang="ru-RU" sz="1400" dirty="0"/>
          </a:p>
        </p:txBody>
      </p:sp>
    </p:spTree>
    <p:extLst>
      <p:ext uri="{BB962C8B-B14F-4D97-AF65-F5344CB8AC3E}">
        <p14:creationId xmlns:p14="http://schemas.microsoft.com/office/powerpoint/2010/main" val="32066040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28600" y="228600"/>
            <a:ext cx="8763000" cy="63246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ru-RU" altLang="ru-RU" sz="2800" b="1" dirty="0">
                <a:solidFill>
                  <a:srgbClr val="7030A0"/>
                </a:solidFill>
                <a:latin typeface="Times New Roman" pitchFamily="18" charset="0"/>
              </a:rPr>
              <a:t>Аргентометрия </a:t>
            </a:r>
            <a:r>
              <a:rPr lang="ru-RU" altLang="ru-RU" sz="2800" b="1" dirty="0">
                <a:solidFill>
                  <a:srgbClr val="C00000"/>
                </a:solidFill>
                <a:latin typeface="Times New Roman" pitchFamily="18" charset="0"/>
              </a:rPr>
              <a:t>(бендазол)</a:t>
            </a:r>
            <a:endParaRPr lang="en-US" altLang="ru-RU" sz="2800" b="1" dirty="0">
              <a:solidFill>
                <a:srgbClr val="C00000"/>
              </a:solidFill>
              <a:latin typeface="Times New Roman" pitchFamily="18" charset="0"/>
            </a:endParaRP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ru-RU" altLang="ru-RU" sz="2800" dirty="0">
                <a:latin typeface="Times New Roman" pitchFamily="18" charset="0"/>
              </a:rPr>
              <a:t>Серебряную соль бендазола количественно отделяют фильтрованием, осадок на фильтре р-ряют в </a:t>
            </a:r>
            <a:r>
              <a:rPr lang="en-US" altLang="ru-RU" sz="2800" dirty="0">
                <a:latin typeface="Times New Roman" pitchFamily="18" charset="0"/>
              </a:rPr>
              <a:t>HNO</a:t>
            </a:r>
            <a:r>
              <a:rPr lang="en-US" altLang="ru-RU" sz="2800" baseline="-25000" dirty="0">
                <a:latin typeface="Times New Roman" pitchFamily="18" charset="0"/>
              </a:rPr>
              <a:t>3</a:t>
            </a:r>
            <a:endParaRPr lang="ru-RU" altLang="ru-RU" sz="2800" baseline="-25000" dirty="0">
              <a:latin typeface="Times New Roman" pitchFamily="18" charset="0"/>
            </a:endParaRP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ru-RU" altLang="ru-RU" sz="2800" dirty="0">
                <a:latin typeface="Times New Roman" pitchFamily="18" charset="0"/>
              </a:rPr>
              <a:t>Образовавшееся эквивалентное количество </a:t>
            </a:r>
            <a:r>
              <a:rPr lang="en-US" altLang="ru-RU" sz="2800" dirty="0">
                <a:latin typeface="Times New Roman" pitchFamily="18" charset="0"/>
              </a:rPr>
              <a:t>AgNO</a:t>
            </a:r>
            <a:r>
              <a:rPr lang="en-US" altLang="ru-RU" sz="2800" baseline="-25000" dirty="0">
                <a:latin typeface="Times New Roman" pitchFamily="18" charset="0"/>
              </a:rPr>
              <a:t>3</a:t>
            </a:r>
            <a:r>
              <a:rPr lang="ru-RU" altLang="ru-RU" sz="2800" dirty="0">
                <a:latin typeface="Times New Roman" pitchFamily="18" charset="0"/>
              </a:rPr>
              <a:t> титруют р-ром роданида аммония до розового окрашивания (</a:t>
            </a:r>
            <a:r>
              <a:rPr lang="en-US" altLang="ru-RU" sz="2800" dirty="0">
                <a:latin typeface="Times New Roman" pitchFamily="18" charset="0"/>
              </a:rPr>
              <a:t>Ind – </a:t>
            </a:r>
            <a:r>
              <a:rPr lang="ru-RU" altLang="ru-RU" sz="2800" dirty="0">
                <a:latin typeface="Times New Roman" pitchFamily="18" charset="0"/>
              </a:rPr>
              <a:t>ЖАК), </a:t>
            </a:r>
            <a:r>
              <a:rPr lang="en-US" altLang="ru-RU" sz="2800" dirty="0">
                <a:latin typeface="Times New Roman" pitchFamily="18" charset="0"/>
              </a:rPr>
              <a:t>f</a:t>
            </a:r>
            <a:r>
              <a:rPr lang="ru-RU" altLang="ru-RU" sz="2800" baseline="-25000" dirty="0">
                <a:latin typeface="Times New Roman" pitchFamily="18" charset="0"/>
              </a:rPr>
              <a:t>экв</a:t>
            </a:r>
            <a:r>
              <a:rPr lang="ru-RU" altLang="ru-RU" sz="2800" dirty="0">
                <a:latin typeface="Times New Roman" pitchFamily="18" charset="0"/>
              </a:rPr>
              <a:t>(ЛВ) = 1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endParaRPr lang="ru-RU" altLang="ru-RU" sz="2800" dirty="0">
              <a:latin typeface="Times New Roman" pitchFamily="18" charset="0"/>
            </a:endParaRPr>
          </a:p>
          <a:p>
            <a:pPr eaLnBrk="1" hangingPunct="1">
              <a:buFontTx/>
              <a:buNone/>
            </a:pPr>
            <a:endParaRPr lang="ru-RU" altLang="ru-RU" dirty="0">
              <a:latin typeface="Times New Roman" pitchFamily="18" charset="0"/>
            </a:endParaRPr>
          </a:p>
        </p:txBody>
      </p:sp>
      <p:graphicFrame>
        <p:nvGraphicFramePr>
          <p:cNvPr id="10243" name="Объект 1"/>
          <p:cNvGraphicFramePr>
            <a:graphicFrameLocks noChangeAspect="1"/>
          </p:cNvGraphicFramePr>
          <p:nvPr/>
        </p:nvGraphicFramePr>
        <p:xfrm>
          <a:off x="1219200" y="2590800"/>
          <a:ext cx="6400800" cy="210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ISIS/Draw Sketch" r:id="rId2" imgW="4785657" imgH="1589708" progId="ISISServer">
                  <p:embed/>
                </p:oleObj>
              </mc:Choice>
              <mc:Fallback>
                <p:oleObj name="ISIS/Draw Sketch" r:id="rId2" imgW="4785657" imgH="1589708" progId="ISISServer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0" y="2590800"/>
                        <a:ext cx="6400800" cy="210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44" name="Номер слайда 1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BD51CC99-5DED-47EB-ACD4-39531E9A26DC}" type="slidenum">
              <a:rPr lang="ru-RU" altLang="ru-RU" sz="1400" smtClean="0"/>
              <a:pPr eaLnBrk="1" hangingPunct="1">
                <a:spcBef>
                  <a:spcPct val="0"/>
                </a:spcBef>
                <a:buFontTx/>
                <a:buNone/>
              </a:pPr>
              <a:t>26</a:t>
            </a:fld>
            <a:endParaRPr lang="ru-RU" altLang="ru-RU" sz="1400" dirty="0"/>
          </a:p>
        </p:txBody>
      </p:sp>
      <p:graphicFrame>
        <p:nvGraphicFramePr>
          <p:cNvPr id="10245" name="Объект 1"/>
          <p:cNvGraphicFramePr>
            <a:graphicFrameLocks noChangeAspect="1"/>
          </p:cNvGraphicFramePr>
          <p:nvPr/>
        </p:nvGraphicFramePr>
        <p:xfrm>
          <a:off x="1295400" y="5029200"/>
          <a:ext cx="6248400" cy="1277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ISIS/Draw Sketch" r:id="rId4" imgW="5407660" imgH="1113790" progId="ISISServer">
                  <p:embed/>
                </p:oleObj>
              </mc:Choice>
              <mc:Fallback>
                <p:oleObj name="ISIS/Draw Sketch" r:id="rId4" imgW="5407660" imgH="1113790" progId="ISISServer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5029200"/>
                        <a:ext cx="6248400" cy="12779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94359673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Номер слайда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4C813838-294A-4D36-B33F-9DE682C47CD6}" type="slidenum">
              <a:rPr lang="ru-RU" altLang="ru-RU" sz="1400" smtClean="0"/>
              <a:pPr eaLnBrk="1" hangingPunct="1">
                <a:spcBef>
                  <a:spcPct val="0"/>
                </a:spcBef>
                <a:buFontTx/>
                <a:buNone/>
              </a:pPr>
              <a:t>27</a:t>
            </a:fld>
            <a:endParaRPr lang="ru-RU" altLang="ru-RU" sz="1400" dirty="0"/>
          </a:p>
        </p:txBody>
      </p:sp>
      <p:sp>
        <p:nvSpPr>
          <p:cNvPr id="31747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79512" y="304800"/>
            <a:ext cx="8856984" cy="6172200"/>
          </a:xfrm>
        </p:spPr>
        <p:txBody>
          <a:bodyPr>
            <a:normAutofit lnSpcReduction="10000"/>
          </a:bodyPr>
          <a:lstStyle/>
          <a:p>
            <a:pPr eaLnBrk="1" hangingPunct="1">
              <a:buFontTx/>
              <a:buNone/>
            </a:pPr>
            <a:endParaRPr lang="ru-RU" altLang="ru-RU" dirty="0"/>
          </a:p>
          <a:p>
            <a:pPr>
              <a:buNone/>
            </a:pP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фарманализе </a:t>
            </a:r>
            <a:r>
              <a:rPr lang="ru-RU" altLang="ru-RU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тиоцианатометрия (роданометрия) </a:t>
            </a: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применяется для к.о. нитрата серебра и серебра в препаратах (протаргол, колларгол). </a:t>
            </a:r>
          </a:p>
          <a:p>
            <a:pPr eaLnBrk="1" hangingPunct="1">
              <a:buFontTx/>
              <a:buNone/>
            </a:pP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протарголе и колларголе серебро предварительно переводят в ионогенное состояние обработкой серной и азотной кислотой при нагревании. </a:t>
            </a:r>
          </a:p>
          <a:p>
            <a:pPr eaLnBrk="1" hangingPunct="1">
              <a:buFontTx/>
              <a:buNone/>
            </a:pP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полученном растворе ионы серебра оттитровывают стандартным раствором тиоцианатом аммония. </a:t>
            </a:r>
          </a:p>
        </p:txBody>
      </p:sp>
    </p:spTree>
    <p:extLst>
      <p:ext uri="{BB962C8B-B14F-4D97-AF65-F5344CB8AC3E}">
        <p14:creationId xmlns:p14="http://schemas.microsoft.com/office/powerpoint/2010/main" val="310354865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28600" y="228600"/>
            <a:ext cx="8763000" cy="6324600"/>
          </a:xfrm>
        </p:spPr>
        <p:txBody>
          <a:bodyPr>
            <a:normAutofit/>
          </a:bodyPr>
          <a:lstStyle/>
          <a:p>
            <a:pPr eaLnBrk="1" hangingPunct="1">
              <a:buFontTx/>
              <a:buNone/>
            </a:pPr>
            <a:endParaRPr lang="ru-RU" altLang="ru-RU" sz="2800" b="1" dirty="0">
              <a:solidFill>
                <a:srgbClr val="0070C0"/>
              </a:solidFill>
              <a:latin typeface="Times New Roman" pitchFamily="18" charset="0"/>
            </a:endParaRPr>
          </a:p>
          <a:p>
            <a:pPr eaLnBrk="1" hangingPunct="1">
              <a:buFontTx/>
              <a:buNone/>
            </a:pPr>
            <a:r>
              <a:rPr lang="ru-RU" altLang="ru-RU" sz="2800" b="1" dirty="0">
                <a:solidFill>
                  <a:srgbClr val="0070C0"/>
                </a:solidFill>
                <a:latin typeface="Times New Roman" pitchFamily="18" charset="0"/>
              </a:rPr>
              <a:t>Серебра нитрат</a:t>
            </a:r>
            <a:endParaRPr lang="ru-RU" altLang="ru-RU" sz="2800" dirty="0">
              <a:latin typeface="Times New Roman" pitchFamily="18" charset="0"/>
            </a:endParaRPr>
          </a:p>
          <a:p>
            <a:pPr algn="ctr">
              <a:lnSpc>
                <a:spcPct val="60000"/>
              </a:lnSpc>
              <a:buNone/>
            </a:pPr>
            <a:r>
              <a:rPr lang="en-US" alt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AgNO</a:t>
            </a:r>
            <a:r>
              <a:rPr lang="en-US" altLang="ru-RU" sz="2800" baseline="-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alt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 NH</a:t>
            </a:r>
            <a:r>
              <a:rPr lang="en-US" altLang="ru-RU" sz="2800" baseline="-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alt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SCN </a:t>
            </a:r>
            <a:r>
              <a:rPr lang="en-US" altLang="ru-RU" sz="28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itchFamily="18" charset="2"/>
              </a:rPr>
              <a:t></a:t>
            </a:r>
            <a:r>
              <a:rPr lang="en-US" alt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AgSCN</a:t>
            </a:r>
            <a:r>
              <a:rPr lang="en-US" altLang="ru-RU" sz="28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itchFamily="18" charset="2"/>
              </a:rPr>
              <a:t></a:t>
            </a:r>
            <a:r>
              <a:rPr lang="en-US" alt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 NH</a:t>
            </a:r>
            <a:r>
              <a:rPr lang="en-US" altLang="ru-RU" sz="2800" baseline="-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alt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</a:t>
            </a:r>
            <a:r>
              <a:rPr lang="en-US" altLang="ru-RU" sz="2800" baseline="-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ru-RU" alt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60000"/>
              </a:lnSpc>
              <a:buNone/>
            </a:pPr>
            <a:r>
              <a:rPr lang="en-US" alt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</a:t>
            </a:r>
            <a:r>
              <a:rPr lang="ru-RU" alt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белый</a:t>
            </a:r>
          </a:p>
          <a:p>
            <a:pPr eaLnBrk="1" hangingPunct="1">
              <a:buFontTx/>
              <a:buNone/>
            </a:pPr>
            <a:r>
              <a:rPr lang="ru-RU" altLang="ru-RU" sz="2800" dirty="0">
                <a:latin typeface="Times New Roman" pitchFamily="18" charset="0"/>
              </a:rPr>
              <a:t>Титруют до оранжевой окраски, </a:t>
            </a:r>
            <a:r>
              <a:rPr lang="en-US" altLang="ru-RU" sz="2800" dirty="0">
                <a:latin typeface="Times New Roman" pitchFamily="18" charset="0"/>
              </a:rPr>
              <a:t>Ind </a:t>
            </a:r>
            <a:r>
              <a:rPr lang="ru-RU" altLang="ru-RU" sz="2800" dirty="0">
                <a:latin typeface="Times New Roman" pitchFamily="18" charset="0"/>
              </a:rPr>
              <a:t>– ЖАК</a:t>
            </a:r>
          </a:p>
          <a:p>
            <a:pPr>
              <a:buNone/>
            </a:pPr>
            <a:r>
              <a:rPr lang="ru-RU" altLang="ru-RU" sz="2800" b="1" dirty="0">
                <a:solidFill>
                  <a:srgbClr val="0070C0"/>
                </a:solidFill>
                <a:latin typeface="Times New Roman" pitchFamily="18" charset="0"/>
              </a:rPr>
              <a:t>Коллоаргол</a:t>
            </a:r>
            <a:r>
              <a:rPr lang="ru-RU" altLang="ru-RU" sz="2800" dirty="0">
                <a:latin typeface="Times New Roman" pitchFamily="18" charset="0"/>
              </a:rPr>
              <a:t> (70% </a:t>
            </a:r>
            <a:r>
              <a:rPr lang="en-US" altLang="ru-RU" sz="2800" dirty="0">
                <a:latin typeface="Times New Roman" pitchFamily="18" charset="0"/>
              </a:rPr>
              <a:t>Ag)</a:t>
            </a:r>
            <a:r>
              <a:rPr lang="ru-RU" altLang="ru-RU" sz="2800" dirty="0">
                <a:latin typeface="Times New Roman" pitchFamily="18" charset="0"/>
              </a:rPr>
              <a:t>, </a:t>
            </a:r>
            <a:r>
              <a:rPr lang="ru-RU" altLang="ru-RU" sz="2800" b="1" dirty="0">
                <a:solidFill>
                  <a:srgbClr val="0070C0"/>
                </a:solidFill>
                <a:latin typeface="Times New Roman" pitchFamily="18" charset="0"/>
              </a:rPr>
              <a:t>протаргол</a:t>
            </a:r>
            <a:r>
              <a:rPr lang="ru-RU" altLang="ru-RU" sz="2800" dirty="0">
                <a:latin typeface="Times New Roman" pitchFamily="18" charset="0"/>
              </a:rPr>
              <a:t> (</a:t>
            </a:r>
            <a:r>
              <a:rPr lang="en-US" altLang="ru-RU" sz="2800" dirty="0">
                <a:latin typeface="Times New Roman" pitchFamily="18" charset="0"/>
              </a:rPr>
              <a:t>8</a:t>
            </a:r>
            <a:r>
              <a:rPr lang="ru-RU" altLang="ru-RU" sz="2800" dirty="0">
                <a:latin typeface="Times New Roman" pitchFamily="18" charset="0"/>
              </a:rPr>
              <a:t>% </a:t>
            </a:r>
            <a:r>
              <a:rPr lang="en-US" altLang="ru-RU" sz="2800" dirty="0">
                <a:latin typeface="Times New Roman" pitchFamily="18" charset="0"/>
              </a:rPr>
              <a:t>Ag) </a:t>
            </a:r>
            <a:r>
              <a:rPr lang="ru-RU" altLang="ru-RU" sz="2800" dirty="0">
                <a:latin typeface="Times New Roman" pitchFamily="18" charset="0"/>
              </a:rPr>
              <a:t>– коллоидные препараты серебра</a:t>
            </a:r>
          </a:p>
          <a:p>
            <a:pPr>
              <a:buNone/>
            </a:pPr>
            <a:r>
              <a:rPr lang="ru-RU" altLang="ru-RU" sz="2800" b="1" dirty="0">
                <a:solidFill>
                  <a:srgbClr val="7030A0"/>
                </a:solidFill>
                <a:latin typeface="Times New Roman" pitchFamily="18" charset="0"/>
              </a:rPr>
              <a:t>Кол.опред-е</a:t>
            </a:r>
            <a:r>
              <a:rPr lang="ru-RU" altLang="ru-RU" sz="2800" dirty="0">
                <a:latin typeface="Times New Roman" pitchFamily="18" charset="0"/>
              </a:rPr>
              <a:t> проводят после минерализации кипячением с азотной к-той разведеной, титруют тиоцианатом аммония, </a:t>
            </a:r>
            <a:r>
              <a:rPr lang="en-US" altLang="ru-RU" sz="2800" dirty="0">
                <a:latin typeface="Times New Roman" pitchFamily="18" charset="0"/>
              </a:rPr>
              <a:t>Ind </a:t>
            </a:r>
            <a:r>
              <a:rPr lang="ru-RU" altLang="ru-RU" sz="2800" dirty="0">
                <a:latin typeface="Times New Roman" pitchFamily="18" charset="0"/>
              </a:rPr>
              <a:t>– ЖАК</a:t>
            </a:r>
          </a:p>
          <a:p>
            <a:pPr>
              <a:buNone/>
            </a:pPr>
            <a:endParaRPr lang="ru-RU" altLang="ru-RU" sz="2800" dirty="0">
              <a:latin typeface="Times New Roman" pitchFamily="18" charset="0"/>
            </a:endParaRPr>
          </a:p>
          <a:p>
            <a:pPr>
              <a:buNone/>
            </a:pPr>
            <a:endParaRPr lang="ru-RU" altLang="ru-RU" sz="2800" dirty="0">
              <a:latin typeface="Times New Roman" pitchFamily="18" charset="0"/>
            </a:endParaRPr>
          </a:p>
        </p:txBody>
      </p:sp>
      <p:sp>
        <p:nvSpPr>
          <p:cNvPr id="45060" name="Номер слайда 1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AC5D988C-9B50-48D2-9F0E-D8EBFC05FC99}" type="slidenum">
              <a:rPr lang="ru-RU" altLang="ru-RU" sz="1400" smtClean="0"/>
              <a:pPr eaLnBrk="1" hangingPunct="1">
                <a:spcBef>
                  <a:spcPct val="0"/>
                </a:spcBef>
                <a:buFontTx/>
                <a:buNone/>
              </a:pPr>
              <a:t>28</a:t>
            </a:fld>
            <a:endParaRPr lang="ru-RU" altLang="ru-RU" sz="1400" dirty="0"/>
          </a:p>
        </p:txBody>
      </p:sp>
    </p:spTree>
    <p:extLst>
      <p:ext uri="{BB962C8B-B14F-4D97-AF65-F5344CB8AC3E}">
        <p14:creationId xmlns:p14="http://schemas.microsoft.com/office/powerpoint/2010/main" val="187265965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28600" y="228600"/>
            <a:ext cx="8763000" cy="6324600"/>
          </a:xfrm>
        </p:spPr>
        <p:txBody>
          <a:bodyPr/>
          <a:lstStyle/>
          <a:p>
            <a:pPr eaLnBrk="1" hangingPunct="1">
              <a:buFontTx/>
              <a:buNone/>
            </a:pPr>
            <a:endParaRPr lang="ru-RU" altLang="ru-RU" dirty="0">
              <a:solidFill>
                <a:srgbClr val="0070C0"/>
              </a:solidFill>
              <a:latin typeface="Times New Roman" pitchFamily="18" charset="0"/>
            </a:endParaRPr>
          </a:p>
          <a:p>
            <a:pPr eaLnBrk="1" hangingPunct="1">
              <a:buFontTx/>
              <a:buNone/>
            </a:pPr>
            <a:endParaRPr lang="ru-RU" altLang="ru-RU" dirty="0">
              <a:solidFill>
                <a:srgbClr val="0070C0"/>
              </a:solidFill>
              <a:latin typeface="Times New Roman" pitchFamily="18" charset="0"/>
            </a:endParaRPr>
          </a:p>
          <a:p>
            <a:pPr eaLnBrk="1" hangingPunct="1">
              <a:buFontTx/>
              <a:buNone/>
            </a:pPr>
            <a:endParaRPr lang="ru-RU" altLang="ru-RU" dirty="0">
              <a:solidFill>
                <a:srgbClr val="0070C0"/>
              </a:solidFill>
              <a:latin typeface="Times New Roman" pitchFamily="18" charset="0"/>
            </a:endParaRPr>
          </a:p>
          <a:p>
            <a:pPr algn="ctr" eaLnBrk="1" hangingPunct="1">
              <a:buFontTx/>
              <a:buNone/>
            </a:pPr>
            <a:r>
              <a:rPr lang="ru-RU" altLang="ru-RU" b="1" dirty="0">
                <a:solidFill>
                  <a:srgbClr val="0070C0"/>
                </a:solidFill>
                <a:latin typeface="Times New Roman" pitchFamily="18" charset="0"/>
              </a:rPr>
              <a:t>Спасибо за внимание!</a:t>
            </a:r>
          </a:p>
        </p:txBody>
      </p:sp>
      <p:sp>
        <p:nvSpPr>
          <p:cNvPr id="45060" name="Номер слайда 1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AC5D988C-9B50-48D2-9F0E-D8EBFC05FC99}" type="slidenum">
              <a:rPr lang="ru-RU" altLang="ru-RU" sz="1400" smtClean="0"/>
              <a:pPr eaLnBrk="1" hangingPunct="1">
                <a:spcBef>
                  <a:spcPct val="0"/>
                </a:spcBef>
                <a:buFontTx/>
                <a:buNone/>
              </a:pPr>
              <a:t>29</a:t>
            </a:fld>
            <a:endParaRPr lang="ru-RU" altLang="ru-RU" sz="1400" dirty="0"/>
          </a:p>
        </p:txBody>
      </p:sp>
    </p:spTree>
    <p:extLst>
      <p:ext uri="{BB962C8B-B14F-4D97-AF65-F5344CB8AC3E}">
        <p14:creationId xmlns:p14="http://schemas.microsoft.com/office/powerpoint/2010/main" val="18726596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Объект 4"/>
          <p:cNvSpPr>
            <a:spLocks noGrp="1"/>
          </p:cNvSpPr>
          <p:nvPr>
            <p:ph idx="1"/>
          </p:nvPr>
        </p:nvSpPr>
        <p:spPr>
          <a:xfrm>
            <a:off x="179388" y="188913"/>
            <a:ext cx="8785225" cy="6335712"/>
          </a:xfrm>
        </p:spPr>
        <p:txBody>
          <a:bodyPr>
            <a:normAutofit/>
          </a:bodyPr>
          <a:lstStyle/>
          <a:p>
            <a:pPr marL="0" indent="0">
              <a:lnSpc>
                <a:spcPct val="90000"/>
              </a:lnSpc>
              <a:spcBef>
                <a:spcPts val="0"/>
              </a:spcBef>
              <a:buNone/>
            </a:pPr>
            <a:r>
              <a:rPr lang="ru-RU" altLang="ru-RU" sz="2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Титрант </a:t>
            </a:r>
            <a:r>
              <a:rPr lang="en-US" altLang="ru-RU" sz="2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0,1 М – 0,01 М – 0,001 М раствор серебра нитрата 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ru-RU" sz="28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экв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8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AgNO</a:t>
            </a:r>
            <a:r>
              <a:rPr lang="en-US" sz="2800" baseline="-250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3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= 1 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90000"/>
              </a:lnSpc>
              <a:spcBef>
                <a:spcPts val="0"/>
              </a:spcBef>
              <a:buNone/>
            </a:pPr>
            <a:endParaRPr lang="ru-RU" sz="28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90000"/>
              </a:lnSpc>
              <a:spcBef>
                <a:spcPts val="0"/>
              </a:spcBef>
              <a:buNone/>
            </a:pPr>
            <a:r>
              <a:rPr lang="ru-RU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Приготовление р-ра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Навеску серебра нитрата растворяют в воде (в м.к.)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90000"/>
              </a:lnSpc>
              <a:spcBef>
                <a:spcPts val="0"/>
              </a:spcBef>
              <a:buNone/>
            </a:pPr>
            <a:endParaRPr lang="ru-RU" sz="28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90000"/>
              </a:lnSpc>
              <a:spcBef>
                <a:spcPts val="0"/>
              </a:spcBef>
              <a:buNone/>
            </a:pPr>
            <a:r>
              <a:rPr lang="en-US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ru-RU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тандартизация: </a:t>
            </a:r>
          </a:p>
          <a:p>
            <a:pPr marL="0" indent="0">
              <a:lnSpc>
                <a:spcPct val="90000"/>
              </a:lnSpc>
              <a:spcBef>
                <a:spcPts val="0"/>
              </a:spcBef>
              <a:buNone/>
            </a:pPr>
            <a:r>
              <a:rPr lang="en-US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1)</a:t>
            </a:r>
            <a:r>
              <a:rPr lang="ru-RU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т.н. натрия хлорида РО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    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Ind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 –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K</a:t>
            </a:r>
            <a:r>
              <a:rPr lang="en-US" sz="2800" baseline="-25000" dirty="0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2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CrO</a:t>
            </a:r>
            <a:r>
              <a:rPr lang="en-US" sz="2800" baseline="-25000" dirty="0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4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,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 ||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 к.о.</a:t>
            </a:r>
          </a:p>
          <a:p>
            <a:pPr marL="0" indent="0">
              <a:lnSpc>
                <a:spcPct val="90000"/>
              </a:lnSpc>
              <a:spcBef>
                <a:spcPts val="0"/>
              </a:spcBef>
              <a:buNone/>
            </a:pPr>
            <a:r>
              <a:rPr lang="ru-RU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ru-RU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т.н. натрия хлорида РО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     к.т.т. – потенциометрически,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 ||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 к.о.</a:t>
            </a:r>
          </a:p>
          <a:p>
            <a:pPr marL="0" indent="0">
              <a:spcBef>
                <a:spcPts val="0"/>
              </a:spcBef>
              <a:buNone/>
            </a:pP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  <a:sym typeface="Symbol"/>
            </a:endParaRPr>
          </a:p>
          <a:p>
            <a:pPr marL="0" indent="0" algn="ctr">
              <a:spcBef>
                <a:spcPts val="0"/>
              </a:spcBef>
              <a:buNone/>
            </a:pP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  <a:sym typeface="Symbol"/>
            </a:endParaRPr>
          </a:p>
          <a:p>
            <a:pPr marL="0" indent="0" algn="ctr">
              <a:spcBef>
                <a:spcPts val="0"/>
              </a:spcBef>
              <a:buNone/>
            </a:pP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  <a:sym typeface="Symbol"/>
            </a:endParaRPr>
          </a:p>
          <a:p>
            <a:pPr marL="0" indent="0">
              <a:lnSpc>
                <a:spcPct val="80000"/>
              </a:lnSpc>
              <a:spcBef>
                <a:spcPts val="0"/>
              </a:spcBef>
              <a:buNone/>
            </a:pP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  <a:sym typeface="Symbol"/>
            </a:endParaRPr>
          </a:p>
          <a:p>
            <a:pPr marL="0" indent="0">
              <a:lnSpc>
                <a:spcPct val="80000"/>
              </a:lnSpc>
              <a:spcBef>
                <a:spcPts val="0"/>
              </a:spcBef>
              <a:buNone/>
            </a:pP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  <a:sym typeface="Symbol"/>
            </a:endParaRPr>
          </a:p>
          <a:p>
            <a:pPr marL="0" indent="0" algn="ctr">
              <a:spcBef>
                <a:spcPts val="0"/>
              </a:spcBef>
              <a:buNone/>
            </a:pP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  <a:sym typeface="Symbol"/>
            </a:endParaRPr>
          </a:p>
        </p:txBody>
      </p:sp>
      <p:sp>
        <p:nvSpPr>
          <p:cNvPr id="31747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fld id="{44C88D67-D060-4A8C-A092-FBCF5C20F1A6}" type="slidenum">
              <a:rPr lang="ru-RU" altLang="ru-RU" smtClean="0"/>
              <a:pPr eaLnBrk="1" hangingPunct="1">
                <a:defRPr/>
              </a:pPr>
              <a:t>3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26958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Объект 4"/>
          <p:cNvSpPr>
            <a:spLocks noGrp="1"/>
          </p:cNvSpPr>
          <p:nvPr>
            <p:ph idx="1"/>
          </p:nvPr>
        </p:nvSpPr>
        <p:spPr>
          <a:xfrm>
            <a:off x="179388" y="188913"/>
            <a:ext cx="8785225" cy="6335712"/>
          </a:xfrm>
        </p:spPr>
        <p:txBody>
          <a:bodyPr>
            <a:normAutofit/>
          </a:bodyPr>
          <a:lstStyle/>
          <a:p>
            <a:pPr marL="0" indent="0">
              <a:spcBef>
                <a:spcPts val="0"/>
              </a:spcBef>
              <a:buNone/>
            </a:pPr>
            <a:endParaRPr lang="ru-RU" altLang="ru-RU" sz="28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ru-RU" altLang="ru-RU" sz="2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Титрант </a:t>
            </a:r>
            <a:r>
              <a:rPr lang="en-US" altLang="ru-RU" sz="2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0,1 М – 0,01 М  раствор аммония тиоцианата 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ru-RU" sz="28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экв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8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NH</a:t>
            </a:r>
            <a:r>
              <a:rPr lang="en-US" sz="2800" baseline="-250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4</a:t>
            </a:r>
            <a:r>
              <a:rPr lang="en-US" sz="28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SCN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= 1 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spcBef>
                <a:spcPts val="0"/>
              </a:spcBef>
              <a:buNone/>
            </a:pPr>
            <a:endParaRPr lang="ru-RU" sz="28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ru-RU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Приготовление 0,1 (0,01) М р-ра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Навеску аммония тиоцианата растворяют в воде (в м.к.)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spcBef>
                <a:spcPts val="0"/>
              </a:spcBef>
              <a:buNone/>
            </a:pPr>
            <a:endParaRPr lang="ru-RU" sz="28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ru-RU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тандартизация: 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0,1(0,01) М  раствору нитрата серебра,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Ind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железо-аммониевые квасцы (ЖАК)</a:t>
            </a:r>
          </a:p>
          <a:p>
            <a:pPr marL="0" indent="0">
              <a:spcBef>
                <a:spcPts val="0"/>
              </a:spcBef>
              <a:buNone/>
            </a:pP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  <a:sym typeface="Symbol"/>
            </a:endParaRPr>
          </a:p>
          <a:p>
            <a:pPr marL="0" indent="0" algn="ctr">
              <a:spcBef>
                <a:spcPts val="0"/>
              </a:spcBef>
              <a:buNone/>
            </a:pP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  <a:sym typeface="Symbol"/>
            </a:endParaRPr>
          </a:p>
          <a:p>
            <a:pPr marL="0" indent="0" algn="ctr">
              <a:spcBef>
                <a:spcPts val="0"/>
              </a:spcBef>
              <a:buNone/>
            </a:pP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  <a:sym typeface="Symbol"/>
            </a:endParaRPr>
          </a:p>
          <a:p>
            <a:pPr marL="0" indent="0" algn="ctr">
              <a:spcBef>
                <a:spcPts val="0"/>
              </a:spcBef>
              <a:buNone/>
            </a:pP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  <a:sym typeface="Symbol"/>
            </a:endParaRPr>
          </a:p>
          <a:p>
            <a:pPr marL="0" indent="0">
              <a:lnSpc>
                <a:spcPct val="80000"/>
              </a:lnSpc>
              <a:spcBef>
                <a:spcPts val="0"/>
              </a:spcBef>
              <a:buNone/>
            </a:pP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  <a:sym typeface="Symbol"/>
            </a:endParaRPr>
          </a:p>
          <a:p>
            <a:pPr marL="0" indent="0">
              <a:lnSpc>
                <a:spcPct val="80000"/>
              </a:lnSpc>
              <a:spcBef>
                <a:spcPts val="0"/>
              </a:spcBef>
              <a:buNone/>
            </a:pP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  <a:sym typeface="Symbol"/>
            </a:endParaRPr>
          </a:p>
          <a:p>
            <a:pPr marL="0" indent="0" algn="ctr">
              <a:spcBef>
                <a:spcPts val="0"/>
              </a:spcBef>
              <a:buNone/>
            </a:pP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  <a:sym typeface="Symbol"/>
            </a:endParaRPr>
          </a:p>
        </p:txBody>
      </p:sp>
      <p:sp>
        <p:nvSpPr>
          <p:cNvPr id="31747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fld id="{44C88D67-D060-4A8C-A092-FBCF5C20F1A6}" type="slidenum">
              <a:rPr lang="ru-RU" altLang="ru-RU" smtClean="0"/>
              <a:pPr eaLnBrk="1" hangingPunct="1">
                <a:defRPr/>
              </a:pPr>
              <a:t>4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26958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Номер слайда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185D9D1D-273D-4824-B858-86FD2376DFA6}" type="slidenum">
              <a:rPr lang="ru-RU" altLang="ru-RU" sz="1400" smtClean="0"/>
              <a:pPr eaLnBrk="1" hangingPunct="1">
                <a:spcBef>
                  <a:spcPct val="0"/>
                </a:spcBef>
                <a:buFontTx/>
                <a:buNone/>
              </a:pPr>
              <a:t>5</a:t>
            </a:fld>
            <a:endParaRPr lang="ru-RU" altLang="ru-RU" sz="1400" dirty="0"/>
          </a:p>
        </p:txBody>
      </p:sp>
      <p:sp>
        <p:nvSpPr>
          <p:cNvPr id="8195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28600" y="304800"/>
            <a:ext cx="8686800" cy="6324600"/>
          </a:xfrm>
        </p:spPr>
        <p:txBody>
          <a:bodyPr>
            <a:normAutofit lnSpcReduction="10000"/>
          </a:bodyPr>
          <a:lstStyle/>
          <a:p>
            <a:pPr algn="ctr" eaLnBrk="1" hangingPunct="1">
              <a:spcBef>
                <a:spcPts val="0"/>
              </a:spcBef>
              <a:buFontTx/>
              <a:buNone/>
            </a:pPr>
            <a:r>
              <a:rPr lang="ru-RU" alt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Разновидности </a:t>
            </a:r>
            <a:r>
              <a:rPr lang="ru-RU" alt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аргентометрии</a:t>
            </a:r>
            <a:r>
              <a:rPr lang="ru-RU" alt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методы Мора, Фаянса, </a:t>
            </a:r>
            <a:r>
              <a:rPr lang="ru-RU" alt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Фольгарда</a:t>
            </a:r>
            <a:endParaRPr lang="ru-RU" alt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>
              <a:spcBef>
                <a:spcPts val="0"/>
              </a:spcBef>
              <a:buFontTx/>
              <a:buNone/>
            </a:pPr>
            <a:r>
              <a:rPr lang="ru-RU" altLang="ru-RU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Метод Мора</a:t>
            </a:r>
          </a:p>
          <a:p>
            <a:pPr eaLnBrk="1" hangingPunct="1">
              <a:spcBef>
                <a:spcPts val="0"/>
              </a:spcBef>
              <a:buFontTx/>
              <a:buNone/>
            </a:pPr>
            <a:r>
              <a:rPr lang="ru-RU" alt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Основан на определении </a:t>
            </a:r>
            <a:r>
              <a:rPr lang="en-US" alt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Cl</a:t>
            </a:r>
            <a:r>
              <a:rPr lang="en-US" altLang="ru-RU" sz="2800" baseline="300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itchFamily="18" charset="2"/>
              </a:rPr>
              <a:t></a:t>
            </a:r>
            <a:r>
              <a:rPr lang="ru-RU" alt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 </a:t>
            </a:r>
            <a:r>
              <a:rPr lang="en-US" alt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Br</a:t>
            </a:r>
            <a:r>
              <a:rPr lang="en-US" altLang="ru-RU" sz="2800" baseline="300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itchFamily="18" charset="2"/>
              </a:rPr>
              <a:t></a:t>
            </a:r>
            <a:r>
              <a:rPr lang="ru-RU" alt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прямым титрованием раствором нитрата серебра в нейтральной или слабощелочной среде в присутствии индикатора – хромата калия </a:t>
            </a:r>
          </a:p>
          <a:p>
            <a:pPr eaLnBrk="1" hangingPunct="1">
              <a:spcBef>
                <a:spcPts val="0"/>
              </a:spcBef>
              <a:buFontTx/>
              <a:buNone/>
            </a:pPr>
            <a:r>
              <a:rPr lang="ru-RU" alt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 не позволяет определять </a:t>
            </a:r>
            <a:r>
              <a:rPr lang="en-US" alt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altLang="ru-RU" sz="2800" baseline="300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itchFamily="18" charset="2"/>
              </a:rPr>
              <a:t></a:t>
            </a:r>
            <a:r>
              <a:rPr lang="ru-RU" alt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 </a:t>
            </a:r>
            <a:r>
              <a:rPr lang="en-US" alt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SCN</a:t>
            </a:r>
            <a:r>
              <a:rPr lang="en-US" altLang="ru-RU" sz="2800" baseline="300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itchFamily="18" charset="2"/>
              </a:rPr>
              <a:t></a:t>
            </a:r>
            <a:r>
              <a:rPr lang="ru-RU" alt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ионы, так как с осадками </a:t>
            </a:r>
            <a:r>
              <a:rPr lang="en-US" alt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AgI</a:t>
            </a:r>
            <a:r>
              <a:rPr lang="ru-RU" alt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 </a:t>
            </a:r>
            <a:r>
              <a:rPr lang="en-US" alt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AgSCN</a:t>
            </a:r>
            <a:r>
              <a:rPr lang="ru-RU" alt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происходит соосаждение хромата серебра </a:t>
            </a:r>
            <a:r>
              <a:rPr lang="en-US" alt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Ag</a:t>
            </a:r>
            <a:r>
              <a:rPr lang="ru-RU" altLang="ru-RU" sz="2800" baseline="-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CrO</a:t>
            </a:r>
            <a:r>
              <a:rPr lang="ru-RU" altLang="ru-RU" sz="2800" baseline="-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  <a:p>
            <a:pPr algn="ctr" eaLnBrk="1" hangingPunct="1">
              <a:lnSpc>
                <a:spcPct val="110000"/>
              </a:lnSpc>
              <a:buFontTx/>
              <a:buNone/>
            </a:pPr>
            <a:r>
              <a:rPr lang="ru-RU" alt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Например, определение бромидов:</a:t>
            </a:r>
          </a:p>
          <a:p>
            <a:pPr algn="ctr" eaLnBrk="1" hangingPunct="1">
              <a:lnSpc>
                <a:spcPct val="60000"/>
              </a:lnSpc>
              <a:buFontTx/>
              <a:buNone/>
            </a:pPr>
            <a:endParaRPr lang="ru-RU" alt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>
              <a:lnSpc>
                <a:spcPct val="60000"/>
              </a:lnSpc>
              <a:buFontTx/>
              <a:buNone/>
            </a:pPr>
            <a:r>
              <a:rPr lang="en-US" alt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NaBr + AgNO</a:t>
            </a:r>
            <a:r>
              <a:rPr lang="en-US" altLang="ru-RU" sz="2800" baseline="-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alt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ru-RU" sz="28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itchFamily="18" charset="2"/>
              </a:rPr>
              <a:t></a:t>
            </a:r>
            <a:r>
              <a:rPr lang="en-US" alt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AgBr</a:t>
            </a:r>
            <a:r>
              <a:rPr lang="en-US" altLang="ru-RU" sz="28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itchFamily="18" charset="2"/>
              </a:rPr>
              <a:t></a:t>
            </a:r>
            <a:r>
              <a:rPr lang="en-US" alt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 NaNO</a:t>
            </a:r>
            <a:r>
              <a:rPr lang="en-US" altLang="ru-RU" sz="2800" baseline="-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ru-RU" alt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>
              <a:lnSpc>
                <a:spcPct val="60000"/>
              </a:lnSpc>
              <a:buFontTx/>
              <a:buNone/>
            </a:pPr>
            <a:r>
              <a:rPr lang="en-US" alt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</a:t>
            </a:r>
            <a:r>
              <a:rPr lang="ru-RU" alt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желтоватый</a:t>
            </a:r>
          </a:p>
          <a:p>
            <a:pPr algn="ctr" eaLnBrk="1" hangingPunct="1">
              <a:lnSpc>
                <a:spcPct val="60000"/>
              </a:lnSpc>
              <a:buFontTx/>
              <a:buNone/>
            </a:pPr>
            <a:endParaRPr lang="ru-RU" alt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>
              <a:lnSpc>
                <a:spcPct val="60000"/>
              </a:lnSpc>
              <a:buFontTx/>
              <a:buNone/>
            </a:pPr>
            <a:r>
              <a:rPr lang="en-US" alt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AgNO</a:t>
            </a:r>
            <a:r>
              <a:rPr lang="en-US" altLang="ru-RU" sz="2800" baseline="-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alt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 K</a:t>
            </a:r>
            <a:r>
              <a:rPr lang="en-US" altLang="ru-RU" sz="2800" baseline="-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CrO</a:t>
            </a:r>
            <a:r>
              <a:rPr lang="en-US" altLang="ru-RU" sz="2800" baseline="-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alt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ru-RU" sz="28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itchFamily="18" charset="2"/>
              </a:rPr>
              <a:t></a:t>
            </a:r>
            <a:r>
              <a:rPr lang="en-US" alt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Ag</a:t>
            </a:r>
            <a:r>
              <a:rPr lang="en-US" altLang="ru-RU" sz="2800" baseline="-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CrO</a:t>
            </a:r>
            <a:r>
              <a:rPr lang="en-US" altLang="ru-RU" sz="2800" baseline="-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altLang="ru-RU" sz="28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itchFamily="18" charset="2"/>
              </a:rPr>
              <a:t></a:t>
            </a:r>
            <a:r>
              <a:rPr lang="en-US" alt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+ 2KNO</a:t>
            </a:r>
            <a:r>
              <a:rPr lang="en-US" altLang="ru-RU" sz="2800" baseline="-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ru-RU" alt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>
              <a:lnSpc>
                <a:spcPct val="60000"/>
              </a:lnSpc>
              <a:buFontTx/>
              <a:buNone/>
            </a:pPr>
            <a:r>
              <a:rPr lang="ru-RU" alt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</a:t>
            </a:r>
            <a:r>
              <a:rPr lang="ru-RU" alt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кирпично-красный</a:t>
            </a:r>
          </a:p>
          <a:p>
            <a:pPr eaLnBrk="1" hangingPunct="1">
              <a:spcBef>
                <a:spcPts val="0"/>
              </a:spcBef>
              <a:buFontTx/>
              <a:buNone/>
            </a:pPr>
            <a:endParaRPr lang="ru-RU" alt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921282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Номер слайда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2E202269-732F-41E9-9959-DA6F111CDA8F}" type="slidenum">
              <a:rPr lang="ru-RU" altLang="ru-RU" sz="1400" smtClean="0"/>
              <a:pPr eaLnBrk="1" hangingPunct="1">
                <a:spcBef>
                  <a:spcPct val="0"/>
                </a:spcBef>
                <a:buFontTx/>
                <a:buNone/>
              </a:pPr>
              <a:t>6</a:t>
            </a:fld>
            <a:endParaRPr lang="ru-RU" altLang="ru-RU" sz="1400" dirty="0"/>
          </a:p>
        </p:txBody>
      </p:sp>
      <p:sp>
        <p:nvSpPr>
          <p:cNvPr id="11267" name="Rectangle 1026"/>
          <p:cNvSpPr>
            <a:spLocks noGrp="1" noChangeArrowheads="1"/>
          </p:cNvSpPr>
          <p:nvPr>
            <p:ph type="body" idx="1"/>
          </p:nvPr>
        </p:nvSpPr>
        <p:spPr>
          <a:xfrm>
            <a:off x="228600" y="136525"/>
            <a:ext cx="8686800" cy="6492875"/>
          </a:xfrm>
        </p:spPr>
        <p:txBody>
          <a:bodyPr>
            <a:normAutofit/>
          </a:bodyPr>
          <a:lstStyle/>
          <a:p>
            <a:pPr algn="ctr" eaLnBrk="1" hangingPunct="1">
              <a:lnSpc>
                <a:spcPct val="90000"/>
              </a:lnSpc>
              <a:spcBef>
                <a:spcPts val="0"/>
              </a:spcBef>
              <a:buFontTx/>
              <a:buNone/>
            </a:pPr>
            <a:r>
              <a:rPr lang="ru-RU" altLang="ru-RU" sz="2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Особенности метода Мора:</a:t>
            </a:r>
          </a:p>
          <a:p>
            <a:pPr eaLnBrk="1" hangingPunct="1">
              <a:lnSpc>
                <a:spcPct val="90000"/>
              </a:lnSpc>
              <a:spcBef>
                <a:spcPts val="0"/>
              </a:spcBef>
              <a:buFontTx/>
              <a:buNone/>
            </a:pPr>
            <a:r>
              <a:rPr lang="ru-RU" alt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Титрование проводится в нейтральной или слабощелочной среде (рН=6,5-10,3), т.к.</a:t>
            </a:r>
          </a:p>
          <a:p>
            <a:pPr eaLnBrk="1" hangingPunct="1">
              <a:lnSpc>
                <a:spcPct val="90000"/>
              </a:lnSpc>
              <a:spcBef>
                <a:spcPts val="0"/>
              </a:spcBef>
              <a:buFontTx/>
              <a:buNone/>
            </a:pPr>
            <a:r>
              <a:rPr lang="ru-RU" alt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кислой среде </a:t>
            </a:r>
            <a:r>
              <a:rPr lang="en-US" alt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Ag</a:t>
            </a:r>
            <a:r>
              <a:rPr lang="en-US" altLang="ru-RU" sz="2600" baseline="-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CrO</a:t>
            </a:r>
            <a:r>
              <a:rPr lang="en-US" altLang="ru-RU" sz="2600" baseline="-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ru-RU" alt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растворяется с образованием дихромат-ионов:</a:t>
            </a:r>
          </a:p>
          <a:p>
            <a:pPr algn="ctr" eaLnBrk="1" hangingPunct="1">
              <a:lnSpc>
                <a:spcPct val="90000"/>
              </a:lnSpc>
              <a:spcBef>
                <a:spcPts val="0"/>
              </a:spcBef>
              <a:buFontTx/>
              <a:buNone/>
            </a:pPr>
            <a:r>
              <a:rPr lang="ru-RU" alt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 </a:t>
            </a:r>
            <a:r>
              <a:rPr lang="en-US" alt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Ag</a:t>
            </a:r>
            <a:r>
              <a:rPr lang="en-US" altLang="ru-RU" sz="2600" baseline="-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CrO</a:t>
            </a:r>
            <a:r>
              <a:rPr lang="en-US" altLang="ru-RU" sz="2600" baseline="-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ru-RU" alt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+ 2</a:t>
            </a:r>
            <a:r>
              <a:rPr lang="en-US" alt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altLang="ru-RU" sz="26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r>
              <a:rPr lang="en-US" alt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ru-RU" sz="26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itchFamily="18" charset="2"/>
              </a:rPr>
              <a:t>  4Ag</a:t>
            </a:r>
            <a:r>
              <a:rPr lang="en-US" altLang="ru-RU" sz="2600" baseline="300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itchFamily="18" charset="2"/>
              </a:rPr>
              <a:t>+</a:t>
            </a:r>
            <a:r>
              <a:rPr lang="en-US" altLang="ru-RU" sz="26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itchFamily="18" charset="2"/>
              </a:rPr>
              <a:t>  + Cr</a:t>
            </a:r>
            <a:r>
              <a:rPr lang="en-US" altLang="ru-RU" sz="2600" baseline="-250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itchFamily="18" charset="2"/>
              </a:rPr>
              <a:t>2</a:t>
            </a:r>
            <a:r>
              <a:rPr lang="en-US" altLang="ru-RU" sz="26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itchFamily="18" charset="2"/>
              </a:rPr>
              <a:t>O</a:t>
            </a:r>
            <a:r>
              <a:rPr lang="en-US" altLang="ru-RU" sz="2600" baseline="-250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itchFamily="18" charset="2"/>
              </a:rPr>
              <a:t>7</a:t>
            </a:r>
            <a:r>
              <a:rPr lang="en-US" altLang="ru-RU" sz="2600" baseline="300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itchFamily="18" charset="2"/>
              </a:rPr>
              <a:t>–</a:t>
            </a:r>
            <a:r>
              <a:rPr lang="en-US" altLang="ru-RU" sz="26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itchFamily="18" charset="2"/>
              </a:rPr>
              <a:t>  + H</a:t>
            </a:r>
            <a:r>
              <a:rPr lang="en-US" altLang="ru-RU" sz="2600" baseline="-250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itchFamily="18" charset="2"/>
              </a:rPr>
              <a:t>2</a:t>
            </a:r>
            <a:r>
              <a:rPr lang="en-US" altLang="ru-RU" sz="26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itchFamily="18" charset="2"/>
              </a:rPr>
              <a:t>O</a:t>
            </a:r>
            <a:endParaRPr lang="ru-RU" altLang="ru-RU" sz="2600" dirty="0">
              <a:latin typeface="Times New Roman" panose="02020603050405020304" pitchFamily="18" charset="0"/>
              <a:cs typeface="Times New Roman" panose="02020603050405020304" pitchFamily="18" charset="0"/>
              <a:sym typeface="Symbol" pitchFamily="18" charset="2"/>
            </a:endParaRPr>
          </a:p>
          <a:p>
            <a:pPr eaLnBrk="1" hangingPunct="1">
              <a:lnSpc>
                <a:spcPct val="90000"/>
              </a:lnSpc>
              <a:spcBef>
                <a:spcPts val="0"/>
              </a:spcBef>
              <a:buFontTx/>
              <a:buNone/>
            </a:pPr>
            <a:r>
              <a:rPr lang="ru-RU" altLang="ru-RU" sz="26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itchFamily="18" charset="2"/>
              </a:rPr>
              <a:t>В щелочной среде образуется черный осадок </a:t>
            </a:r>
          </a:p>
          <a:p>
            <a:pPr algn="ctr" eaLnBrk="1" hangingPunct="1">
              <a:lnSpc>
                <a:spcPct val="90000"/>
              </a:lnSpc>
              <a:spcBef>
                <a:spcPts val="0"/>
              </a:spcBef>
              <a:buFontTx/>
              <a:buNone/>
            </a:pPr>
            <a:r>
              <a:rPr lang="ru-RU" altLang="ru-RU" sz="26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itchFamily="18" charset="2"/>
              </a:rPr>
              <a:t>2</a:t>
            </a:r>
            <a:r>
              <a:rPr lang="en-US" altLang="ru-RU" sz="26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itchFamily="18" charset="2"/>
              </a:rPr>
              <a:t>Ag</a:t>
            </a:r>
            <a:r>
              <a:rPr lang="en-US" altLang="ru-RU" sz="2600" baseline="300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itchFamily="18" charset="2"/>
              </a:rPr>
              <a:t>+</a:t>
            </a:r>
            <a:r>
              <a:rPr lang="en-US" altLang="ru-RU" sz="26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itchFamily="18" charset="2"/>
              </a:rPr>
              <a:t>  + 2OH</a:t>
            </a:r>
            <a:r>
              <a:rPr lang="en-US" altLang="ru-RU" sz="2600" baseline="300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itchFamily="18" charset="2"/>
              </a:rPr>
              <a:t>–</a:t>
            </a:r>
            <a:r>
              <a:rPr lang="en-US" altLang="ru-RU" sz="26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itchFamily="18" charset="2"/>
              </a:rPr>
              <a:t>   2AgOH   Ag</a:t>
            </a:r>
            <a:r>
              <a:rPr lang="en-US" altLang="ru-RU" sz="2600" baseline="-250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itchFamily="18" charset="2"/>
              </a:rPr>
              <a:t>2</a:t>
            </a:r>
            <a:r>
              <a:rPr lang="en-US" altLang="ru-RU" sz="26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itchFamily="18" charset="2"/>
              </a:rPr>
              <a:t>O + H</a:t>
            </a:r>
            <a:r>
              <a:rPr lang="en-US" altLang="ru-RU" sz="2600" baseline="-250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itchFamily="18" charset="2"/>
              </a:rPr>
              <a:t>2</a:t>
            </a:r>
            <a:r>
              <a:rPr lang="en-US" altLang="ru-RU" sz="26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itchFamily="18" charset="2"/>
              </a:rPr>
              <a:t>O</a:t>
            </a:r>
            <a:endParaRPr lang="ru-RU" altLang="ru-RU" sz="2600" dirty="0">
              <a:latin typeface="Times New Roman" panose="02020603050405020304" pitchFamily="18" charset="0"/>
              <a:cs typeface="Times New Roman" panose="02020603050405020304" pitchFamily="18" charset="0"/>
              <a:sym typeface="Symbol" pitchFamily="18" charset="2"/>
            </a:endParaRPr>
          </a:p>
          <a:p>
            <a:pPr eaLnBrk="1" hangingPunct="1">
              <a:lnSpc>
                <a:spcPct val="90000"/>
              </a:lnSpc>
              <a:spcBef>
                <a:spcPts val="0"/>
              </a:spcBef>
              <a:buFontTx/>
              <a:buNone/>
            </a:pPr>
            <a:r>
              <a:rPr lang="ru-RU" alt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Нельзя оттитровать </a:t>
            </a:r>
            <a:r>
              <a:rPr lang="en-US" alt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altLang="ru-RU" sz="2600" baseline="300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itchFamily="18" charset="2"/>
              </a:rPr>
              <a:t></a:t>
            </a:r>
            <a:r>
              <a:rPr lang="ru-RU" alt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 </a:t>
            </a:r>
            <a:r>
              <a:rPr lang="en-US" alt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SCN</a:t>
            </a:r>
            <a:r>
              <a:rPr lang="en-US" altLang="ru-RU" sz="2600" baseline="300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itchFamily="18" charset="2"/>
              </a:rPr>
              <a:t></a:t>
            </a:r>
            <a:r>
              <a:rPr lang="ru-RU" altLang="ru-RU" sz="2600" baseline="300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itchFamily="18" charset="2"/>
              </a:rPr>
              <a:t> </a:t>
            </a:r>
            <a:r>
              <a:rPr lang="ru-RU" altLang="ru-RU" sz="26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itchFamily="18" charset="2"/>
              </a:rPr>
              <a:t>(т.к. соосаждение К</a:t>
            </a:r>
            <a:r>
              <a:rPr lang="ru-RU" altLang="ru-RU" sz="2600" baseline="-250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itchFamily="18" charset="2"/>
              </a:rPr>
              <a:t>2</a:t>
            </a:r>
            <a:r>
              <a:rPr lang="ru-RU" altLang="ru-RU" sz="26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itchFamily="18" charset="2"/>
              </a:rPr>
              <a:t>СrO</a:t>
            </a:r>
            <a:r>
              <a:rPr lang="ru-RU" altLang="ru-RU" sz="2600" baseline="-250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itchFamily="18" charset="2"/>
              </a:rPr>
              <a:t>4</a:t>
            </a:r>
          </a:p>
          <a:p>
            <a:pPr eaLnBrk="1" hangingPunct="1">
              <a:lnSpc>
                <a:spcPct val="90000"/>
              </a:lnSpc>
              <a:spcBef>
                <a:spcPts val="0"/>
              </a:spcBef>
              <a:buFontTx/>
              <a:buNone/>
            </a:pPr>
            <a:r>
              <a:rPr lang="ru-RU" altLang="ru-RU" sz="26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itchFamily="18" charset="2"/>
              </a:rPr>
              <a:t>     с осадками Ag</a:t>
            </a:r>
            <a:r>
              <a:rPr lang="en-US" altLang="ru-RU" sz="26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itchFamily="18" charset="2"/>
              </a:rPr>
              <a:t>I</a:t>
            </a:r>
            <a:r>
              <a:rPr lang="ru-RU" altLang="ru-RU" sz="26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itchFamily="18" charset="2"/>
              </a:rPr>
              <a:t> или Ag</a:t>
            </a:r>
            <a:r>
              <a:rPr lang="en-US" altLang="ru-RU" sz="26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itchFamily="18" charset="2"/>
              </a:rPr>
              <a:t>SCN</a:t>
            </a:r>
            <a:r>
              <a:rPr lang="ru-RU" altLang="ru-RU" sz="26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itchFamily="18" charset="2"/>
              </a:rPr>
              <a:t>)</a:t>
            </a:r>
            <a:endParaRPr lang="ru-RU" altLang="ru-RU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  <a:spcBef>
                <a:spcPts val="0"/>
              </a:spcBef>
              <a:buFontTx/>
              <a:buNone/>
            </a:pPr>
            <a:r>
              <a:rPr lang="ru-RU" alt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Нельзя оттитровать соли алкалоидов и слабых азотистых оснований (новокаин, пиридоксида гидрохлорид, пилокарпина гидрохлорид и др.)</a:t>
            </a:r>
          </a:p>
          <a:p>
            <a:pPr eaLnBrk="1" hangingPunct="1">
              <a:spcBef>
                <a:spcPts val="0"/>
              </a:spcBef>
              <a:buFontTx/>
              <a:buNone/>
            </a:pPr>
            <a:endParaRPr lang="ru-RU" altLang="ru-RU" sz="2800" dirty="0">
              <a:latin typeface="Times New Roman" panose="02020603050405020304" pitchFamily="18" charset="0"/>
              <a:cs typeface="Times New Roman" panose="02020603050405020304" pitchFamily="18" charset="0"/>
              <a:sym typeface="Symbol" pitchFamily="18" charset="2"/>
            </a:endParaRPr>
          </a:p>
        </p:txBody>
      </p:sp>
      <p:graphicFrame>
        <p:nvGraphicFramePr>
          <p:cNvPr id="4" name="Object 1028">
            <a:extLst>
              <a:ext uri="{FF2B5EF4-FFF2-40B4-BE49-F238E27FC236}">
                <a16:creationId xmlns:a16="http://schemas.microsoft.com/office/drawing/2014/main" id="{E802C292-7821-488A-8FB6-AA04AB781BA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09168293"/>
              </p:ext>
            </p:extLst>
          </p:nvPr>
        </p:nvGraphicFramePr>
        <p:xfrm>
          <a:off x="1835696" y="5085184"/>
          <a:ext cx="3816424" cy="98740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ISIS/Draw Sketch" r:id="rId2" imgW="3524040" imgH="914400" progId="ISISServer">
                  <p:embed/>
                </p:oleObj>
              </mc:Choice>
              <mc:Fallback>
                <p:oleObj name="ISIS/Draw Sketch" r:id="rId2" imgW="3524040" imgH="914400" progId="ISISServer">
                  <p:embed/>
                  <p:pic>
                    <p:nvPicPr>
                      <p:cNvPr id="12292" name="Object 10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35696" y="5085184"/>
                        <a:ext cx="3816424" cy="98740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389928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Номер слайда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AFE92856-4C49-4573-98B5-2E230B3AAD6F}" type="slidenum">
              <a:rPr lang="ru-RU" altLang="ru-RU" sz="1400" smtClean="0"/>
              <a:pPr eaLnBrk="1" hangingPunct="1">
                <a:spcBef>
                  <a:spcPct val="0"/>
                </a:spcBef>
                <a:buFontTx/>
                <a:buNone/>
              </a:pPr>
              <a:t>7</a:t>
            </a:fld>
            <a:endParaRPr lang="ru-RU" altLang="ru-RU" sz="1400" dirty="0"/>
          </a:p>
        </p:txBody>
      </p:sp>
      <p:sp>
        <p:nvSpPr>
          <p:cNvPr id="15363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51520" y="136525"/>
            <a:ext cx="8712968" cy="6340475"/>
          </a:xfrm>
        </p:spPr>
        <p:txBody>
          <a:bodyPr>
            <a:normAutofit/>
          </a:bodyPr>
          <a:lstStyle/>
          <a:p>
            <a:pPr algn="ctr" eaLnBrk="1" hangingPunct="1">
              <a:spcBef>
                <a:spcPts val="0"/>
              </a:spcBef>
              <a:buFontTx/>
              <a:buNone/>
            </a:pPr>
            <a:r>
              <a:rPr lang="ru-RU" altLang="ru-RU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Метод Фаянса </a:t>
            </a:r>
          </a:p>
          <a:p>
            <a:pPr eaLnBrk="1" hangingPunct="1">
              <a:spcBef>
                <a:spcPts val="0"/>
              </a:spcBef>
              <a:buFontTx/>
              <a:buNone/>
            </a:pPr>
            <a:r>
              <a:rPr lang="ru-RU" alt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Основан на определении  </a:t>
            </a:r>
            <a:r>
              <a:rPr lang="en-US" alt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Cl</a:t>
            </a:r>
            <a:r>
              <a:rPr lang="en-US" altLang="ru-RU" sz="2800" baseline="300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itchFamily="18" charset="2"/>
              </a:rPr>
              <a:t></a:t>
            </a:r>
            <a:r>
              <a:rPr lang="ru-RU" alt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, </a:t>
            </a:r>
            <a:r>
              <a:rPr lang="en-US" alt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Br</a:t>
            </a:r>
            <a:r>
              <a:rPr lang="en-US" altLang="ru-RU" sz="2800" baseline="300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itchFamily="18" charset="2"/>
              </a:rPr>
              <a:t></a:t>
            </a:r>
            <a:r>
              <a:rPr lang="ru-RU" alt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, </a:t>
            </a:r>
            <a:r>
              <a:rPr lang="en-US" alt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altLang="ru-RU" sz="2800" baseline="300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itchFamily="18" charset="2"/>
              </a:rPr>
              <a:t></a:t>
            </a:r>
            <a:r>
              <a:rPr lang="ru-RU" alt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и </a:t>
            </a:r>
            <a:r>
              <a:rPr lang="en-US" alt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SCN</a:t>
            </a:r>
            <a:r>
              <a:rPr lang="en-US" altLang="ru-RU" sz="2800" baseline="300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itchFamily="18" charset="2"/>
              </a:rPr>
              <a:t></a:t>
            </a:r>
            <a:r>
              <a:rPr lang="ru-RU" alt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ионов прямым титрованием раствором нитрата серебра в присутствии адсорбционных индикаторов (эозинат натрия (эозинат Н), бромфеноловый синий). </a:t>
            </a:r>
          </a:p>
          <a:p>
            <a:pPr eaLnBrk="1" hangingPunct="1">
              <a:spcBef>
                <a:spcPts val="0"/>
              </a:spcBef>
              <a:buFontTx/>
              <a:buNone/>
            </a:pPr>
            <a:r>
              <a:rPr lang="ru-RU" alt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Титрование по эозинату натрия проводят в уксуснокислой среде (определяют </a:t>
            </a:r>
            <a:r>
              <a:rPr lang="en-US" alt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Br</a:t>
            </a:r>
            <a:r>
              <a:rPr lang="en-US" altLang="ru-RU" sz="2800" baseline="300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itchFamily="18" charset="2"/>
              </a:rPr>
              <a:t></a:t>
            </a:r>
            <a:r>
              <a:rPr lang="ru-RU" alt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altLang="ru-RU" sz="2800" baseline="300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itchFamily="18" charset="2"/>
              </a:rPr>
              <a:t></a:t>
            </a:r>
            <a:r>
              <a:rPr lang="ru-RU" alt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SCN</a:t>
            </a:r>
            <a:r>
              <a:rPr lang="en-US" altLang="ru-RU" sz="2800" baseline="300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itchFamily="18" charset="2"/>
              </a:rPr>
              <a:t></a:t>
            </a:r>
            <a:r>
              <a:rPr lang="ru-RU" alt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</a:p>
          <a:p>
            <a:pPr eaLnBrk="1" hangingPunct="1">
              <a:spcBef>
                <a:spcPts val="0"/>
              </a:spcBef>
              <a:buFontTx/>
              <a:buNone/>
            </a:pPr>
            <a:r>
              <a:rPr lang="en-US" alt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Cl</a:t>
            </a:r>
            <a:r>
              <a:rPr lang="en-US" altLang="ru-RU" sz="2800" baseline="300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itchFamily="18" charset="2"/>
              </a:rPr>
              <a:t></a:t>
            </a:r>
            <a:r>
              <a:rPr lang="ru-RU" alt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 эозинату натрия не определяют, так как осадок хлорида серебра адсорбирует анионы эозина еще до достижения точки эквивалентности. </a:t>
            </a:r>
          </a:p>
          <a:p>
            <a:pPr>
              <a:spcBef>
                <a:spcPts val="0"/>
              </a:spcBef>
              <a:buNone/>
            </a:pPr>
            <a:r>
              <a:rPr lang="ru-RU" altLang="ru-RU" sz="2800" b="1" dirty="0">
                <a:solidFill>
                  <a:srgbClr val="7030A0"/>
                </a:solidFill>
                <a:latin typeface="Times New Roman" pitchFamily="18" charset="0"/>
              </a:rPr>
              <a:t>В условиях аптеки </a:t>
            </a:r>
            <a:r>
              <a:rPr lang="ru-RU" altLang="ru-RU" sz="2800" dirty="0">
                <a:latin typeface="Times New Roman" pitchFamily="18" charset="0"/>
              </a:rPr>
              <a:t>кол.определение хлоридов, бромидов и йодидов можно провести м.Фаянса по бромфеноловому синему. </a:t>
            </a:r>
          </a:p>
          <a:p>
            <a:pPr eaLnBrk="1" hangingPunct="1">
              <a:spcBef>
                <a:spcPts val="0"/>
              </a:spcBef>
              <a:buFontTx/>
              <a:buNone/>
            </a:pPr>
            <a:endParaRPr lang="ru-RU" alt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0"/>
              </a:spcBef>
              <a:buNone/>
            </a:pPr>
            <a:endParaRPr lang="ru-RU" alt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684467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Номер слайда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4AFDC9EF-5C75-429A-A202-6E687DCF54F2}" type="slidenum">
              <a:rPr lang="ru-RU" altLang="ru-RU" sz="1400" smtClean="0"/>
              <a:pPr eaLnBrk="1" hangingPunct="1">
                <a:spcBef>
                  <a:spcPct val="0"/>
                </a:spcBef>
                <a:buFontTx/>
                <a:buNone/>
              </a:pPr>
              <a:t>8</a:t>
            </a:fld>
            <a:endParaRPr lang="ru-RU" altLang="ru-RU" sz="1400" dirty="0"/>
          </a:p>
        </p:txBody>
      </p:sp>
      <p:sp>
        <p:nvSpPr>
          <p:cNvPr id="18435" name="Rectangle 1026"/>
          <p:cNvSpPr>
            <a:spLocks noGrp="1" noChangeArrowheads="1"/>
          </p:cNvSpPr>
          <p:nvPr>
            <p:ph type="body" idx="1"/>
          </p:nvPr>
        </p:nvSpPr>
        <p:spPr>
          <a:xfrm>
            <a:off x="228600" y="228600"/>
            <a:ext cx="8686800" cy="64008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Определение иодидов:</a:t>
            </a:r>
          </a:p>
          <a:p>
            <a:pPr algn="ctr" eaLnBrk="1" hangingPunct="1">
              <a:lnSpc>
                <a:spcPct val="60000"/>
              </a:lnSpc>
              <a:buFontTx/>
              <a:buNone/>
            </a:pPr>
            <a:endParaRPr lang="ru-RU" alt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>
              <a:lnSpc>
                <a:spcPct val="60000"/>
              </a:lnSpc>
              <a:buFontTx/>
              <a:buNone/>
            </a:pPr>
            <a:r>
              <a:rPr lang="en-US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NaI + AgNO</a:t>
            </a:r>
            <a:r>
              <a:rPr lang="en-US" altLang="ru-RU" baseline="-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ru-RU" dirty="0">
                <a:latin typeface="Times New Roman" panose="02020603050405020304" pitchFamily="18" charset="0"/>
                <a:cs typeface="Times New Roman" panose="02020603050405020304" pitchFamily="18" charset="0"/>
                <a:sym typeface="Symbol" pitchFamily="18" charset="2"/>
              </a:rPr>
              <a:t></a:t>
            </a:r>
            <a:r>
              <a:rPr lang="en-US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AgI</a:t>
            </a:r>
            <a:r>
              <a:rPr lang="en-US" altLang="ru-RU" dirty="0">
                <a:latin typeface="Times New Roman" panose="02020603050405020304" pitchFamily="18" charset="0"/>
                <a:cs typeface="Times New Roman" panose="02020603050405020304" pitchFamily="18" charset="0"/>
                <a:sym typeface="Symbol" pitchFamily="18" charset="2"/>
              </a:rPr>
              <a:t></a:t>
            </a:r>
            <a:r>
              <a:rPr lang="en-US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 NaNO</a:t>
            </a:r>
            <a:r>
              <a:rPr lang="en-US" altLang="ru-RU" baseline="-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ru-RU" alt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>
              <a:lnSpc>
                <a:spcPct val="60000"/>
              </a:lnSpc>
              <a:buFontTx/>
              <a:buNone/>
            </a:pPr>
            <a:r>
              <a:rPr lang="en-US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</a:t>
            </a: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желтый</a:t>
            </a:r>
          </a:p>
          <a:p>
            <a:pPr algn="ctr" eaLnBrk="1" hangingPunct="1">
              <a:lnSpc>
                <a:spcPct val="80000"/>
              </a:lnSpc>
              <a:buFontTx/>
              <a:buNone/>
            </a:pPr>
            <a:endParaRPr lang="ru-RU" alt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>
              <a:lnSpc>
                <a:spcPct val="110000"/>
              </a:lnSpc>
              <a:buFontTx/>
              <a:buNone/>
            </a:pP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 действия адсорбционных индикаторов</a:t>
            </a:r>
          </a:p>
          <a:p>
            <a:pPr algn="ctr" eaLnBrk="1" hangingPunct="1">
              <a:lnSpc>
                <a:spcPct val="110000"/>
              </a:lnSpc>
              <a:buFontTx/>
              <a:buNone/>
            </a:pPr>
            <a:r>
              <a:rPr lang="en-US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HInd </a:t>
            </a:r>
            <a:r>
              <a:rPr lang="en-US" altLang="ru-RU" dirty="0">
                <a:latin typeface="Times New Roman" panose="02020603050405020304" pitchFamily="18" charset="0"/>
                <a:cs typeface="Times New Roman" panose="02020603050405020304" pitchFamily="18" charset="0"/>
                <a:sym typeface="Symbol" pitchFamily="18" charset="2"/>
              </a:rPr>
              <a:t>  H</a:t>
            </a:r>
            <a:r>
              <a:rPr lang="en-US" altLang="ru-RU" baseline="300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itchFamily="18" charset="2"/>
              </a:rPr>
              <a:t>+</a:t>
            </a:r>
            <a:r>
              <a:rPr lang="en-US" altLang="ru-RU" dirty="0">
                <a:latin typeface="Times New Roman" panose="02020603050405020304" pitchFamily="18" charset="0"/>
                <a:cs typeface="Times New Roman" panose="02020603050405020304" pitchFamily="18" charset="0"/>
                <a:sym typeface="Symbol" pitchFamily="18" charset="2"/>
              </a:rPr>
              <a:t>  + Ind</a:t>
            </a:r>
            <a:r>
              <a:rPr lang="en-US" altLang="ru-RU" baseline="300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itchFamily="18" charset="2"/>
              </a:rPr>
              <a:t></a:t>
            </a:r>
            <a:endParaRPr lang="ru-RU" alt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110000"/>
              </a:lnSpc>
              <a:buFontTx/>
              <a:buNone/>
            </a:pPr>
            <a:r>
              <a:rPr lang="en-US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[AgI · I</a:t>
            </a:r>
            <a:r>
              <a:rPr lang="en-US" altLang="ru-RU" baseline="300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itchFamily="18" charset="2"/>
              </a:rPr>
              <a:t></a:t>
            </a:r>
            <a:r>
              <a:rPr lang="en-US" altLang="ru-RU" dirty="0">
                <a:latin typeface="Times New Roman" panose="02020603050405020304" pitchFamily="18" charset="0"/>
                <a:cs typeface="Times New Roman" panose="02020603050405020304" pitchFamily="18" charset="0"/>
                <a:sym typeface="Symbol" pitchFamily="18" charset="2"/>
              </a:rPr>
              <a:t>]  [AgI]   </a:t>
            </a: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  <a:sym typeface="Symbol" pitchFamily="18" charset="2"/>
              </a:rPr>
              <a:t>        </a:t>
            </a:r>
            <a:r>
              <a:rPr lang="en-US" altLang="ru-RU" dirty="0">
                <a:latin typeface="Times New Roman" panose="02020603050405020304" pitchFamily="18" charset="0"/>
                <a:cs typeface="Times New Roman" panose="02020603050405020304" pitchFamily="18" charset="0"/>
                <a:sym typeface="Symbol" pitchFamily="18" charset="2"/>
              </a:rPr>
              <a:t>  </a:t>
            </a: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  <a:sym typeface="Symbol" pitchFamily="18" charset="2"/>
              </a:rPr>
              <a:t>     </a:t>
            </a:r>
            <a:r>
              <a:rPr lang="en-US" altLang="ru-RU" dirty="0">
                <a:latin typeface="Times New Roman" panose="02020603050405020304" pitchFamily="18" charset="0"/>
                <a:cs typeface="Times New Roman" panose="02020603050405020304" pitchFamily="18" charset="0"/>
                <a:sym typeface="Symbol" pitchFamily="18" charset="2"/>
              </a:rPr>
              <a:t>  [AgI </a:t>
            </a:r>
            <a:r>
              <a:rPr lang="en-US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· Ag</a:t>
            </a:r>
            <a:r>
              <a:rPr lang="en-US" altLang="ru-RU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r>
              <a:rPr lang="en-US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]</a:t>
            </a:r>
          </a:p>
          <a:p>
            <a:pPr eaLnBrk="1" hangingPunct="1">
              <a:lnSpc>
                <a:spcPct val="130000"/>
              </a:lnSpc>
              <a:buFontTx/>
              <a:buNone/>
            </a:pP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до т.э.          т.э.                                   </a:t>
            </a: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  <a:sym typeface="Symbol" pitchFamily="18" charset="2"/>
              </a:rPr>
              <a:t></a:t>
            </a:r>
            <a:endParaRPr lang="ru-RU" alt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40000"/>
              </a:lnSpc>
              <a:buNone/>
            </a:pP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  <a:sym typeface="Symbol" pitchFamily="18" charset="2"/>
              </a:rPr>
              <a:t>                                                             </a:t>
            </a:r>
            <a:r>
              <a:rPr lang="en-US" altLang="ru-RU" dirty="0">
                <a:latin typeface="Times New Roman" panose="02020603050405020304" pitchFamily="18" charset="0"/>
                <a:cs typeface="Times New Roman" panose="02020603050405020304" pitchFamily="18" charset="0"/>
                <a:sym typeface="Symbol" pitchFamily="18" charset="2"/>
              </a:rPr>
              <a:t>Ind</a:t>
            </a:r>
            <a:r>
              <a:rPr lang="en-US" altLang="ru-RU" baseline="300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itchFamily="18" charset="2"/>
              </a:rPr>
              <a:t></a:t>
            </a:r>
            <a:r>
              <a:rPr lang="ru-RU" altLang="ru-RU" baseline="300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itchFamily="18" charset="2"/>
              </a:rPr>
              <a:t>            </a:t>
            </a: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  <a:sym typeface="Symbol" pitchFamily="18" charset="2"/>
              </a:rPr>
              <a:t></a:t>
            </a:r>
          </a:p>
          <a:p>
            <a:pPr eaLnBrk="1" hangingPunct="1">
              <a:lnSpc>
                <a:spcPct val="40000"/>
              </a:lnSpc>
              <a:buFontTx/>
              <a:buNone/>
            </a:pP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  <a:sym typeface="Symbol" pitchFamily="18" charset="2"/>
              </a:rPr>
              <a:t>                                                                        </a:t>
            </a:r>
          </a:p>
          <a:p>
            <a:pPr eaLnBrk="1" hangingPunct="1">
              <a:lnSpc>
                <a:spcPct val="40000"/>
              </a:lnSpc>
              <a:buFontTx/>
              <a:buNone/>
            </a:pPr>
            <a:endParaRPr lang="ru-RU" altLang="ru-RU" dirty="0">
              <a:latin typeface="Times New Roman" panose="02020603050405020304" pitchFamily="18" charset="0"/>
              <a:cs typeface="Times New Roman" panose="02020603050405020304" pitchFamily="18" charset="0"/>
              <a:sym typeface="Symbol" pitchFamily="18" charset="2"/>
            </a:endParaRPr>
          </a:p>
          <a:p>
            <a:pPr algn="ctr" eaLnBrk="1" hangingPunct="1">
              <a:lnSpc>
                <a:spcPct val="40000"/>
              </a:lnSpc>
              <a:buFontTx/>
              <a:buNone/>
            </a:pP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  <a:sym typeface="Symbol" pitchFamily="18" charset="2"/>
              </a:rPr>
              <a:t> цвет индикатора меняется</a:t>
            </a:r>
          </a:p>
          <a:p>
            <a:pPr eaLnBrk="1" hangingPunct="1">
              <a:lnSpc>
                <a:spcPct val="40000"/>
              </a:lnSpc>
              <a:buFontTx/>
              <a:buNone/>
            </a:pPr>
            <a:endParaRPr lang="ru-RU" altLang="ru-RU" baseline="30000" dirty="0">
              <a:sym typeface="Symbol" pitchFamily="18" charset="2"/>
            </a:endParaRPr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62D950A5-9808-4BDD-84B2-EA7E7BB4D1D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75844" y="4221088"/>
            <a:ext cx="992312" cy="6087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765104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Номер слайда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BC9D4553-7041-44BA-BC07-BA8343A5FFF7}" type="slidenum">
              <a:rPr lang="ru-RU" altLang="ru-RU" sz="1400" smtClean="0"/>
              <a:pPr eaLnBrk="1" hangingPunct="1">
                <a:spcBef>
                  <a:spcPct val="0"/>
                </a:spcBef>
                <a:buFontTx/>
                <a:buNone/>
              </a:pPr>
              <a:t>9</a:t>
            </a:fld>
            <a:endParaRPr lang="ru-RU" altLang="ru-RU" sz="1400" dirty="0"/>
          </a:p>
        </p:txBody>
      </p:sp>
      <p:sp>
        <p:nvSpPr>
          <p:cNvPr id="19459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28600" y="304800"/>
            <a:ext cx="8686800" cy="6248400"/>
          </a:xfrm>
        </p:spPr>
        <p:txBody>
          <a:bodyPr>
            <a:normAutofit fontScale="85000" lnSpcReduction="20000"/>
          </a:bodyPr>
          <a:lstStyle/>
          <a:p>
            <a:pPr eaLnBrk="1" hangingPunct="1">
              <a:spcBef>
                <a:spcPts val="0"/>
              </a:spcBef>
              <a:buFontTx/>
              <a:buNone/>
            </a:pPr>
            <a:r>
              <a:rPr lang="ru-RU" altLang="ru-RU" sz="3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Вначале титрования:   </a:t>
            </a:r>
            <a:r>
              <a:rPr lang="ru-RU" alt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растворе иодид-ионы</a:t>
            </a:r>
          </a:p>
          <a:p>
            <a:pPr eaLnBrk="1" hangingPunct="1">
              <a:spcBef>
                <a:spcPts val="0"/>
              </a:spcBef>
              <a:buFontTx/>
              <a:buNone/>
            </a:pPr>
            <a:r>
              <a:rPr lang="ru-RU" altLang="ru-RU" sz="3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 ТЭ: </a:t>
            </a:r>
            <a:r>
              <a:rPr lang="ru-RU" alt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Осадок </a:t>
            </a:r>
            <a:r>
              <a:rPr lang="en-US" alt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AgI</a:t>
            </a:r>
            <a:r>
              <a:rPr lang="ru-RU" alt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 </a:t>
            </a:r>
            <a:r>
              <a:rPr lang="en-US" alt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altLang="ru-RU" sz="3600" baseline="300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itchFamily="18" charset="2"/>
              </a:rPr>
              <a:t></a:t>
            </a:r>
            <a:r>
              <a:rPr lang="ru-RU" altLang="ru-RU" sz="3600" baseline="300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itchFamily="18" charset="2"/>
              </a:rPr>
              <a:t> </a:t>
            </a:r>
            <a:r>
              <a:rPr lang="ru-RU" altLang="ru-RU" sz="36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itchFamily="18" charset="2"/>
              </a:rPr>
              <a:t>. Иодид-ионы адсорбируются на поверхности осадка </a:t>
            </a:r>
            <a:r>
              <a:rPr lang="en-US" alt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AgI</a:t>
            </a:r>
            <a:r>
              <a:rPr lang="ru-RU" alt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 поверхность осадка оказывается отрицатльно заряженной (осадки адсорбируют в первую очередь те ионы, которые входят в их состав). Около поверхности осадка находятся катионы, присутствующие в растворе: </a:t>
            </a:r>
            <a:r>
              <a:rPr lang="en-US" alt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altLang="ru-RU" sz="36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r>
              <a:rPr lang="en-US" alt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H</a:t>
            </a:r>
            <a:r>
              <a:rPr lang="en-US" altLang="ru-RU" sz="36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endParaRPr lang="ru-RU" altLang="ru-RU" sz="3600" baseline="30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ru-RU" altLang="ru-RU" sz="3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ТЭ:</a:t>
            </a:r>
            <a:r>
              <a:rPr lang="ru-RU" alt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осадок </a:t>
            </a:r>
            <a:r>
              <a:rPr lang="en-US" alt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AgI</a:t>
            </a:r>
            <a:r>
              <a:rPr lang="ru-RU" alt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buNone/>
            </a:pPr>
            <a:r>
              <a:rPr lang="ru-RU" altLang="ru-RU" sz="3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 ТЭ:</a:t>
            </a:r>
            <a:r>
              <a:rPr lang="ru-RU" alt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осадок </a:t>
            </a:r>
            <a:r>
              <a:rPr lang="en-US" alt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AgI</a:t>
            </a:r>
            <a:r>
              <a:rPr lang="ru-RU" alt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 </a:t>
            </a:r>
            <a:r>
              <a:rPr lang="en-US" alt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Ag</a:t>
            </a:r>
            <a:r>
              <a:rPr lang="en-US" altLang="ru-RU" sz="36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r>
              <a:rPr lang="en-US" alt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alt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Ионы серебра адсорбируются на поверхности осадка и поверхность осадка оказывается заряженной положительно и на ней сразу же адсорбируются отрицательно заряженные ионы индикатора. Происходит изменение цвета осадка.</a:t>
            </a:r>
          </a:p>
          <a:p>
            <a:pPr eaLnBrk="1" hangingPunct="1">
              <a:spcBef>
                <a:spcPts val="0"/>
              </a:spcBef>
              <a:buFontTx/>
              <a:buNone/>
            </a:pPr>
            <a:endParaRPr lang="ru-RU" alt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9771191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453</TotalTime>
  <Words>1669</Words>
  <Application>Microsoft Office PowerPoint</Application>
  <PresentationFormat>Экран (4:3)</PresentationFormat>
  <Paragraphs>231</Paragraphs>
  <Slides>29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29</vt:i4>
      </vt:variant>
    </vt:vector>
  </HeadingPairs>
  <TitlesOfParts>
    <vt:vector size="34" baseType="lpstr">
      <vt:lpstr>Arial</vt:lpstr>
      <vt:lpstr>Calibri</vt:lpstr>
      <vt:lpstr>Times New Roman</vt:lpstr>
      <vt:lpstr>Тема Office</vt:lpstr>
      <vt:lpstr>ISIS/Draw Sketch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SVETLANA</dc:creator>
  <cp:lastModifiedBy>Svetlana Abdullina</cp:lastModifiedBy>
  <cp:revision>23</cp:revision>
  <dcterms:created xsi:type="dcterms:W3CDTF">2020-10-12T20:30:33Z</dcterms:created>
  <dcterms:modified xsi:type="dcterms:W3CDTF">2021-03-30T06:51:04Z</dcterms:modified>
</cp:coreProperties>
</file>