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1" r:id="rId1"/>
  </p:sldMasterIdLst>
  <p:notesMasterIdLst>
    <p:notesMasterId r:id="rId13"/>
  </p:notesMasterIdLst>
  <p:handoutMasterIdLst>
    <p:handoutMasterId r:id="rId14"/>
  </p:handoutMasterIdLst>
  <p:sldIdLst>
    <p:sldId id="457" r:id="rId2"/>
    <p:sldId id="456" r:id="rId3"/>
    <p:sldId id="446" r:id="rId4"/>
    <p:sldId id="447" r:id="rId5"/>
    <p:sldId id="448" r:id="rId6"/>
    <p:sldId id="449" r:id="rId7"/>
    <p:sldId id="451" r:id="rId8"/>
    <p:sldId id="452" r:id="rId9"/>
    <p:sldId id="453" r:id="rId10"/>
    <p:sldId id="454" r:id="rId11"/>
    <p:sldId id="455" r:id="rId12"/>
  </p:sldIdLst>
  <p:sldSz cx="9144000" cy="6858000" type="screen4x3"/>
  <p:notesSz cx="6858000" cy="9144000"/>
  <p:defaultTextStyle>
    <a:defPPr>
      <a:defRPr lang="ru-RU"/>
    </a:defPPr>
    <a:lvl1pPr algn="ctr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00"/>
    <a:srgbClr val="0000CC"/>
    <a:srgbClr val="366797"/>
    <a:srgbClr val="FFFFFF"/>
    <a:srgbClr val="0066FF"/>
    <a:srgbClr val="1FE9F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95" autoAdjust="0"/>
    <p:restoredTop sz="93237" autoAdjust="0"/>
  </p:normalViewPr>
  <p:slideViewPr>
    <p:cSldViewPr snapToGrid="0" snapToObjects="1">
      <p:cViewPr varScale="1">
        <p:scale>
          <a:sx n="100" d="100"/>
          <a:sy n="100" d="100"/>
        </p:scale>
        <p:origin x="5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F24571-917F-0A4D-B1D9-4D11FBF936CF}" type="doc">
      <dgm:prSet loTypeId="urn:microsoft.com/office/officeart/2008/layout/RadialCluster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BBBF3C-58E5-5E41-A895-B843EE5DAB5B}">
      <dgm:prSet/>
      <dgm:spPr/>
      <dgm:t>
        <a:bodyPr/>
        <a:lstStyle/>
        <a:p>
          <a:pPr rtl="0"/>
          <a:r>
            <a:rPr kumimoji="1" lang="en-US" dirty="0" smtClean="0">
              <a:solidFill>
                <a:schemeClr val="tx2"/>
              </a:solidFill>
            </a:rPr>
            <a:t>SAP</a:t>
          </a:r>
          <a:endParaRPr lang="en-US" dirty="0">
            <a:solidFill>
              <a:schemeClr val="tx2"/>
            </a:solidFill>
          </a:endParaRPr>
        </a:p>
      </dgm:t>
    </dgm:pt>
    <dgm:pt modelId="{1D61307A-F032-7E47-9B82-35B60FACB593}" type="parTrans" cxnId="{EE7B2A16-655A-4844-8E6B-3149C2D4B9B5}">
      <dgm:prSet/>
      <dgm:spPr/>
      <dgm:t>
        <a:bodyPr/>
        <a:lstStyle/>
        <a:p>
          <a:endParaRPr lang="ru-RU"/>
        </a:p>
      </dgm:t>
    </dgm:pt>
    <dgm:pt modelId="{E9985AE2-5EEF-A34B-8F84-2FE9581CA901}" type="sibTrans" cxnId="{EE7B2A16-655A-4844-8E6B-3149C2D4B9B5}">
      <dgm:prSet/>
      <dgm:spPr/>
      <dgm:t>
        <a:bodyPr/>
        <a:lstStyle/>
        <a:p>
          <a:endParaRPr lang="ru-RU"/>
        </a:p>
      </dgm:t>
    </dgm:pt>
    <dgm:pt modelId="{2B058CD8-66A0-664E-9F06-E578ED01D16F}">
      <dgm:prSet custT="1"/>
      <dgm:spPr/>
      <dgm:t>
        <a:bodyPr/>
        <a:lstStyle/>
        <a:p>
          <a:pPr algn="l" rtl="0"/>
          <a:r>
            <a:rPr kumimoji="1" lang="ru-RU" sz="1100" dirty="0" smtClean="0"/>
            <a:t>РР </a:t>
          </a:r>
          <a:r>
            <a:rPr kumimoji="1" lang="en-US" sz="1100" dirty="0" smtClean="0"/>
            <a:t>– </a:t>
          </a:r>
          <a:r>
            <a:rPr kumimoji="1" lang="ru-RU" sz="1100" dirty="0" smtClean="0"/>
            <a:t>Система управления производством</a:t>
          </a:r>
          <a:endParaRPr lang="ru-RU" sz="1100" dirty="0"/>
        </a:p>
      </dgm:t>
    </dgm:pt>
    <dgm:pt modelId="{61679D90-E82A-2A43-A2AD-8D63800324BE}" type="parTrans" cxnId="{57BF9106-03DA-894D-922E-5679B42AB282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94C6AE21-9B15-9D40-8BFB-5D0BA6EC2F71}" type="sibTrans" cxnId="{57BF9106-03DA-894D-922E-5679B42AB282}">
      <dgm:prSet/>
      <dgm:spPr/>
      <dgm:t>
        <a:bodyPr/>
        <a:lstStyle/>
        <a:p>
          <a:endParaRPr lang="ru-RU"/>
        </a:p>
      </dgm:t>
    </dgm:pt>
    <dgm:pt modelId="{5999DE65-EC01-2A43-901D-CB6AD5D490EF}">
      <dgm:prSet custT="1"/>
      <dgm:spPr/>
      <dgm:t>
        <a:bodyPr/>
        <a:lstStyle/>
        <a:p>
          <a:pPr algn="l" rtl="0"/>
          <a:r>
            <a:rPr kumimoji="1" lang="en-US" sz="1100" dirty="0" smtClean="0"/>
            <a:t>FI – </a:t>
          </a:r>
          <a:r>
            <a:rPr kumimoji="1" lang="ru-RU" sz="1100" dirty="0" smtClean="0"/>
            <a:t>Система бухгалтерского учёта</a:t>
          </a:r>
          <a:endParaRPr lang="ru-RU" sz="1100" dirty="0"/>
        </a:p>
      </dgm:t>
    </dgm:pt>
    <dgm:pt modelId="{BA33A5E1-200C-9E47-80F4-2AABC9E36AC6}" type="parTrans" cxnId="{8C6280A0-244A-2047-89A6-F18272F3D990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88CBE6F2-F7FE-2E46-B432-3A06487F6808}" type="sibTrans" cxnId="{8C6280A0-244A-2047-89A6-F18272F3D990}">
      <dgm:prSet/>
      <dgm:spPr/>
      <dgm:t>
        <a:bodyPr/>
        <a:lstStyle/>
        <a:p>
          <a:endParaRPr lang="ru-RU"/>
        </a:p>
      </dgm:t>
    </dgm:pt>
    <dgm:pt modelId="{44D236F5-5158-4643-B0A9-4C2BEEBEE319}">
      <dgm:prSet custT="1"/>
      <dgm:spPr/>
      <dgm:t>
        <a:bodyPr/>
        <a:lstStyle/>
        <a:p>
          <a:pPr algn="l" rtl="0"/>
          <a:r>
            <a:rPr kumimoji="1" lang="en-US" sz="1100" dirty="0" smtClean="0"/>
            <a:t>MM – </a:t>
          </a:r>
          <a:r>
            <a:rPr kumimoji="1" lang="ru-RU" sz="1100" dirty="0" smtClean="0"/>
            <a:t>Система управления материалами</a:t>
          </a:r>
          <a:endParaRPr lang="ru-RU" sz="1100" dirty="0"/>
        </a:p>
      </dgm:t>
    </dgm:pt>
    <dgm:pt modelId="{FA0A023B-AEDA-C54E-A5CB-76621396BCBB}" type="parTrans" cxnId="{5FBF6A72-7F4F-FE41-81C4-88A1ED8F764C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ECE0D5F4-8230-7E4E-972F-031E01344FCF}" type="sibTrans" cxnId="{5FBF6A72-7F4F-FE41-81C4-88A1ED8F764C}">
      <dgm:prSet/>
      <dgm:spPr/>
      <dgm:t>
        <a:bodyPr/>
        <a:lstStyle/>
        <a:p>
          <a:endParaRPr lang="ru-RU"/>
        </a:p>
      </dgm:t>
    </dgm:pt>
    <dgm:pt modelId="{80FDB811-AA3A-7C4F-BD1D-41E75BECFD30}">
      <dgm:prSet custT="1"/>
      <dgm:spPr/>
      <dgm:t>
        <a:bodyPr/>
        <a:lstStyle/>
        <a:p>
          <a:pPr algn="ctr" rtl="0"/>
          <a:r>
            <a:rPr kumimoji="1" lang="ru-RU" sz="1600" dirty="0" smtClean="0"/>
            <a:t>Отчётность и аналитика</a:t>
          </a:r>
          <a:endParaRPr lang="ru-RU" sz="1600" dirty="0"/>
        </a:p>
      </dgm:t>
    </dgm:pt>
    <dgm:pt modelId="{E5ECCFE5-C9B4-DB47-A315-04FD32EAED60}" type="parTrans" cxnId="{D5B421F5-A172-B440-BB3F-2470D50F6B17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1933ABAA-EA3A-9C40-839C-31F407F9A721}" type="sibTrans" cxnId="{D5B421F5-A172-B440-BB3F-2470D50F6B17}">
      <dgm:prSet/>
      <dgm:spPr/>
      <dgm:t>
        <a:bodyPr/>
        <a:lstStyle/>
        <a:p>
          <a:endParaRPr lang="ru-RU"/>
        </a:p>
      </dgm:t>
    </dgm:pt>
    <dgm:pt modelId="{101037DC-281A-9F47-92A5-8771E9A8612E}">
      <dgm:prSet custT="1"/>
      <dgm:spPr/>
      <dgm:t>
        <a:bodyPr/>
        <a:lstStyle/>
        <a:p>
          <a:pPr algn="l" rtl="0"/>
          <a:r>
            <a:rPr kumimoji="1" lang="en-US" sz="1100" dirty="0" smtClean="0"/>
            <a:t>SRM - </a:t>
          </a:r>
          <a:r>
            <a:rPr kumimoji="1" lang="ru-RU" sz="1100" dirty="0" smtClean="0"/>
            <a:t>Система управления закупками</a:t>
          </a:r>
          <a:endParaRPr lang="ru-RU" sz="1100" dirty="0"/>
        </a:p>
      </dgm:t>
    </dgm:pt>
    <dgm:pt modelId="{CFAB4B1E-1397-844C-BFF2-08003F531F3F}" type="parTrans" cxnId="{5D6D2C36-CB45-AB46-BAB6-5E7F00E31D77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05F77C79-8F40-C141-A663-EFF80BAF64CB}" type="sibTrans" cxnId="{5D6D2C36-CB45-AB46-BAB6-5E7F00E31D77}">
      <dgm:prSet/>
      <dgm:spPr/>
      <dgm:t>
        <a:bodyPr/>
        <a:lstStyle/>
        <a:p>
          <a:endParaRPr lang="ru-RU"/>
        </a:p>
      </dgm:t>
    </dgm:pt>
    <dgm:pt modelId="{30EDD01E-872A-A64B-8BAD-B0B6E1B0BFFE}">
      <dgm:prSet custT="1"/>
      <dgm:spPr/>
      <dgm:t>
        <a:bodyPr/>
        <a:lstStyle/>
        <a:p>
          <a:pPr algn="l" rtl="0"/>
          <a:r>
            <a:rPr kumimoji="1" lang="ru-RU" sz="1100" dirty="0" smtClean="0"/>
            <a:t>РМ - Система управления ТОиР</a:t>
          </a:r>
          <a:endParaRPr lang="ru-RU" sz="1100" dirty="0"/>
        </a:p>
      </dgm:t>
    </dgm:pt>
    <dgm:pt modelId="{3EFD3F2B-5A32-2A47-A31E-FF833E0FA44A}" type="sibTrans" cxnId="{18D56878-7D60-7549-A6C4-63E9B60D3BCF}">
      <dgm:prSet/>
      <dgm:spPr/>
      <dgm:t>
        <a:bodyPr/>
        <a:lstStyle/>
        <a:p>
          <a:endParaRPr lang="ru-RU"/>
        </a:p>
      </dgm:t>
    </dgm:pt>
    <dgm:pt modelId="{EE4FA115-04C4-3346-8C36-099421F848BD}" type="parTrans" cxnId="{18D56878-7D60-7549-A6C4-63E9B60D3BCF}">
      <dgm:prSet/>
      <dgm:spPr>
        <a:ln>
          <a:solidFill>
            <a:srgbClr val="97C63C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FB20A74E-6E16-5247-BC3A-7885788B127D}">
      <dgm:prSet custT="1"/>
      <dgm:spPr/>
      <dgm:t>
        <a:bodyPr/>
        <a:lstStyle/>
        <a:p>
          <a:pPr algn="l" rtl="0"/>
          <a:r>
            <a:rPr kumimoji="1" lang="en-US" sz="1100" dirty="0" smtClean="0"/>
            <a:t>SM – </a:t>
          </a:r>
          <a:r>
            <a:rPr kumimoji="1" lang="ru-RU" sz="1100" dirty="0" smtClean="0"/>
            <a:t>Система управления персоналом</a:t>
          </a:r>
          <a:endParaRPr lang="ru-RU" sz="1100" dirty="0"/>
        </a:p>
      </dgm:t>
    </dgm:pt>
    <dgm:pt modelId="{BF3DC861-6483-9248-B407-333987F45BF3}" type="parTrans" cxnId="{9097A624-F455-F74B-B370-B3CB98C31F8E}">
      <dgm:prSet/>
      <dgm:spPr>
        <a:ln>
          <a:solidFill>
            <a:srgbClr val="87BD36"/>
          </a:solidFill>
          <a:headEnd type="triangle"/>
          <a:tailEnd type="triangle"/>
        </a:ln>
      </dgm:spPr>
      <dgm:t>
        <a:bodyPr/>
        <a:lstStyle/>
        <a:p>
          <a:endParaRPr lang="ru-RU"/>
        </a:p>
      </dgm:t>
    </dgm:pt>
    <dgm:pt modelId="{949E179E-39F5-A443-BC4F-A2638DF7AC05}" type="sibTrans" cxnId="{9097A624-F455-F74B-B370-B3CB98C31F8E}">
      <dgm:prSet/>
      <dgm:spPr/>
      <dgm:t>
        <a:bodyPr/>
        <a:lstStyle/>
        <a:p>
          <a:endParaRPr lang="ru-RU"/>
        </a:p>
      </dgm:t>
    </dgm:pt>
    <dgm:pt modelId="{F7F0AE60-03DC-0F44-AB97-0357FC53602E}" type="pres">
      <dgm:prSet presAssocID="{5EF24571-917F-0A4D-B1D9-4D11FBF936C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4FCAC9E-8515-FC4A-B617-9426C03079CA}" type="pres">
      <dgm:prSet presAssocID="{B8BBBF3C-58E5-5E41-A895-B843EE5DAB5B}" presName="singleCycle" presStyleCnt="0"/>
      <dgm:spPr/>
    </dgm:pt>
    <dgm:pt modelId="{F3F128E8-3FE6-CB42-9ECD-712F5C87CC50}" type="pres">
      <dgm:prSet presAssocID="{B8BBBF3C-58E5-5E41-A895-B843EE5DAB5B}" presName="singleCenter" presStyleLbl="node1" presStyleIdx="0" presStyleCnt="8" custLinFactNeighborX="-10520" custLinFactNeighborY="-4117">
        <dgm:presLayoutVars>
          <dgm:chMax val="7"/>
          <dgm:chPref val="7"/>
        </dgm:presLayoutVars>
      </dgm:prSet>
      <dgm:spPr/>
      <dgm:t>
        <a:bodyPr/>
        <a:lstStyle/>
        <a:p>
          <a:endParaRPr lang="ru-RU"/>
        </a:p>
      </dgm:t>
    </dgm:pt>
    <dgm:pt modelId="{C9012197-A18D-AB47-8823-B10977B17B8F}" type="pres">
      <dgm:prSet presAssocID="{E5ECCFE5-C9B4-DB47-A315-04FD32EAED60}" presName="Name56" presStyleLbl="parChTrans1D2" presStyleIdx="0" presStyleCnt="7"/>
      <dgm:spPr/>
      <dgm:t>
        <a:bodyPr/>
        <a:lstStyle/>
        <a:p>
          <a:endParaRPr lang="ru-RU"/>
        </a:p>
      </dgm:t>
    </dgm:pt>
    <dgm:pt modelId="{4D85490D-30DA-3D4E-A367-278D304687B7}" type="pres">
      <dgm:prSet presAssocID="{80FDB811-AA3A-7C4F-BD1D-41E75BECFD30}" presName="text0" presStyleLbl="node1" presStyleIdx="1" presStyleCnt="8" custScaleX="149967" custScaleY="68272" custRadScaleRad="102546" custRadScaleInc="-582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F9BF51-DAB4-1E43-B996-81EB1F1B4522}" type="pres">
      <dgm:prSet presAssocID="{EE4FA115-04C4-3346-8C36-099421F848BD}" presName="Name56" presStyleLbl="parChTrans1D2" presStyleIdx="1" presStyleCnt="7"/>
      <dgm:spPr/>
      <dgm:t>
        <a:bodyPr/>
        <a:lstStyle/>
        <a:p>
          <a:endParaRPr lang="ru-RU"/>
        </a:p>
      </dgm:t>
    </dgm:pt>
    <dgm:pt modelId="{B1FAE085-A67D-9C41-82EB-C6B082FA6F6F}" type="pres">
      <dgm:prSet presAssocID="{30EDD01E-872A-A64B-8BAD-B0B6E1B0BFFE}" presName="text0" presStyleLbl="node1" presStyleIdx="2" presStyleCnt="8" custScaleX="150163" custScaleY="53887" custRadScaleRad="70472" custRadScaleInc="61572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1C3438-2C7A-694C-878A-DE2C60DAA6B4}" type="pres">
      <dgm:prSet presAssocID="{BF3DC861-6483-9248-B407-333987F45BF3}" presName="Name56" presStyleLbl="parChTrans1D2" presStyleIdx="2" presStyleCnt="7"/>
      <dgm:spPr/>
      <dgm:t>
        <a:bodyPr/>
        <a:lstStyle/>
        <a:p>
          <a:endParaRPr lang="ru-RU"/>
        </a:p>
      </dgm:t>
    </dgm:pt>
    <dgm:pt modelId="{0314328B-9114-F64D-A693-F2DBA8721B58}" type="pres">
      <dgm:prSet presAssocID="{FB20A74E-6E16-5247-BC3A-7885788B127D}" presName="text0" presStyleLbl="node1" presStyleIdx="3" presStyleCnt="8" custScaleX="114198" custScaleY="57408" custRadScaleRad="153501" custRadScaleInc="-591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CCDC9C-3F07-1444-AF73-3637F182AA67}" type="pres">
      <dgm:prSet presAssocID="{61679D90-E82A-2A43-A2AD-8D63800324BE}" presName="Name56" presStyleLbl="parChTrans1D2" presStyleIdx="3" presStyleCnt="7"/>
      <dgm:spPr/>
      <dgm:t>
        <a:bodyPr/>
        <a:lstStyle/>
        <a:p>
          <a:endParaRPr lang="ru-RU"/>
        </a:p>
      </dgm:t>
    </dgm:pt>
    <dgm:pt modelId="{EEDF218B-73B3-9247-97AF-C620A360B017}" type="pres">
      <dgm:prSet presAssocID="{2B058CD8-66A0-664E-9F06-E578ED01D16F}" presName="text0" presStyleLbl="node1" presStyleIdx="4" presStyleCnt="8" custScaleX="115216" custScaleY="55121" custRadScaleRad="115088" custRadScaleInc="4740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B45EDB-5DAE-CE48-BB99-DBCE0251DFC7}" type="pres">
      <dgm:prSet presAssocID="{BA33A5E1-200C-9E47-80F4-2AABC9E36AC6}" presName="Name56" presStyleLbl="parChTrans1D2" presStyleIdx="4" presStyleCnt="7"/>
      <dgm:spPr/>
      <dgm:t>
        <a:bodyPr/>
        <a:lstStyle/>
        <a:p>
          <a:endParaRPr lang="ru-RU"/>
        </a:p>
      </dgm:t>
    </dgm:pt>
    <dgm:pt modelId="{82BE3CDF-0F6A-A84E-BBF6-B4EDF791FB0E}" type="pres">
      <dgm:prSet presAssocID="{5999DE65-EC01-2A43-901D-CB6AD5D490EF}" presName="text0" presStyleLbl="node1" presStyleIdx="5" presStyleCnt="8" custScaleX="115678" custScaleY="53324" custRadScaleRad="124210" custRadScaleInc="1355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3B4A2-FAD2-874C-9BB2-EBAC050998A7}" type="pres">
      <dgm:prSet presAssocID="{FA0A023B-AEDA-C54E-A5CB-76621396BCBB}" presName="Name56" presStyleLbl="parChTrans1D2" presStyleIdx="5" presStyleCnt="7"/>
      <dgm:spPr/>
      <dgm:t>
        <a:bodyPr/>
        <a:lstStyle/>
        <a:p>
          <a:endParaRPr lang="ru-RU"/>
        </a:p>
      </dgm:t>
    </dgm:pt>
    <dgm:pt modelId="{413163DA-BDE2-ED46-B1AE-7CC0CFBC4CE0}" type="pres">
      <dgm:prSet presAssocID="{44D236F5-5158-4643-B0A9-4C2BEEBEE319}" presName="text0" presStyleLbl="node1" presStyleIdx="6" presStyleCnt="8" custScaleX="115217" custScaleY="58871" custRadScaleRad="125272" custRadScaleInc="1434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CDE76A-A90D-F34A-B09F-8066C9CECB9E}" type="pres">
      <dgm:prSet presAssocID="{CFAB4B1E-1397-844C-BFF2-08003F531F3F}" presName="Name56" presStyleLbl="parChTrans1D2" presStyleIdx="6" presStyleCnt="7"/>
      <dgm:spPr/>
      <dgm:t>
        <a:bodyPr/>
        <a:lstStyle/>
        <a:p>
          <a:endParaRPr lang="ru-RU"/>
        </a:p>
      </dgm:t>
    </dgm:pt>
    <dgm:pt modelId="{AE4B3C03-7660-474F-A668-FC98C1628715}" type="pres">
      <dgm:prSet presAssocID="{101037DC-281A-9F47-92A5-8771E9A8612E}" presName="text0" presStyleLbl="node1" presStyleIdx="7" presStyleCnt="8" custScaleX="114344" custScaleY="55626" custRadScaleRad="116898" custRadScaleInc="-193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A86060-0B32-4A38-A48E-43B3FBDB178B}" type="presOf" srcId="{BA33A5E1-200C-9E47-80F4-2AABC9E36AC6}" destId="{7BB45EDB-5DAE-CE48-BB99-DBCE0251DFC7}" srcOrd="0" destOrd="0" presId="urn:microsoft.com/office/officeart/2008/layout/RadialCluster"/>
    <dgm:cxn modelId="{6BE12825-10D7-49CC-AFAB-611DFE67567D}" type="presOf" srcId="{61679D90-E82A-2A43-A2AD-8D63800324BE}" destId="{9FCCDC9C-3F07-1444-AF73-3637F182AA67}" srcOrd="0" destOrd="0" presId="urn:microsoft.com/office/officeart/2008/layout/RadialCluster"/>
    <dgm:cxn modelId="{9B3D0F51-32D8-46F0-99F7-C5558829E4B9}" type="presOf" srcId="{EE4FA115-04C4-3346-8C36-099421F848BD}" destId="{DAF9BF51-DAB4-1E43-B996-81EB1F1B4522}" srcOrd="0" destOrd="0" presId="urn:microsoft.com/office/officeart/2008/layout/RadialCluster"/>
    <dgm:cxn modelId="{5D6D2C36-CB45-AB46-BAB6-5E7F00E31D77}" srcId="{B8BBBF3C-58E5-5E41-A895-B843EE5DAB5B}" destId="{101037DC-281A-9F47-92A5-8771E9A8612E}" srcOrd="6" destOrd="0" parTransId="{CFAB4B1E-1397-844C-BFF2-08003F531F3F}" sibTransId="{05F77C79-8F40-C141-A663-EFF80BAF64CB}"/>
    <dgm:cxn modelId="{40037509-2C84-4856-B3D0-7907D166B929}" type="presOf" srcId="{80FDB811-AA3A-7C4F-BD1D-41E75BECFD30}" destId="{4D85490D-30DA-3D4E-A367-278D304687B7}" srcOrd="0" destOrd="0" presId="urn:microsoft.com/office/officeart/2008/layout/RadialCluster"/>
    <dgm:cxn modelId="{AE54EB48-DA2F-476B-9D38-A0BE222B38B4}" type="presOf" srcId="{FA0A023B-AEDA-C54E-A5CB-76621396BCBB}" destId="{D2E3B4A2-FAD2-874C-9BB2-EBAC050998A7}" srcOrd="0" destOrd="0" presId="urn:microsoft.com/office/officeart/2008/layout/RadialCluster"/>
    <dgm:cxn modelId="{2A22E00D-3986-4AAB-824B-C9718C96544A}" type="presOf" srcId="{FB20A74E-6E16-5247-BC3A-7885788B127D}" destId="{0314328B-9114-F64D-A693-F2DBA8721B58}" srcOrd="0" destOrd="0" presId="urn:microsoft.com/office/officeart/2008/layout/RadialCluster"/>
    <dgm:cxn modelId="{F4818044-44F5-4560-9DA1-FF414127CD54}" type="presOf" srcId="{2B058CD8-66A0-664E-9F06-E578ED01D16F}" destId="{EEDF218B-73B3-9247-97AF-C620A360B017}" srcOrd="0" destOrd="0" presId="urn:microsoft.com/office/officeart/2008/layout/RadialCluster"/>
    <dgm:cxn modelId="{85725B70-55C8-4E31-80A0-363A489C649C}" type="presOf" srcId="{5999DE65-EC01-2A43-901D-CB6AD5D490EF}" destId="{82BE3CDF-0F6A-A84E-BBF6-B4EDF791FB0E}" srcOrd="0" destOrd="0" presId="urn:microsoft.com/office/officeart/2008/layout/RadialCluster"/>
    <dgm:cxn modelId="{4F879C72-E3E5-43D8-8D23-6627B274420C}" type="presOf" srcId="{30EDD01E-872A-A64B-8BAD-B0B6E1B0BFFE}" destId="{B1FAE085-A67D-9C41-82EB-C6B082FA6F6F}" srcOrd="0" destOrd="0" presId="urn:microsoft.com/office/officeart/2008/layout/RadialCluster"/>
    <dgm:cxn modelId="{D5B421F5-A172-B440-BB3F-2470D50F6B17}" srcId="{B8BBBF3C-58E5-5E41-A895-B843EE5DAB5B}" destId="{80FDB811-AA3A-7C4F-BD1D-41E75BECFD30}" srcOrd="0" destOrd="0" parTransId="{E5ECCFE5-C9B4-DB47-A315-04FD32EAED60}" sibTransId="{1933ABAA-EA3A-9C40-839C-31F407F9A721}"/>
    <dgm:cxn modelId="{18D56878-7D60-7549-A6C4-63E9B60D3BCF}" srcId="{B8BBBF3C-58E5-5E41-A895-B843EE5DAB5B}" destId="{30EDD01E-872A-A64B-8BAD-B0B6E1B0BFFE}" srcOrd="1" destOrd="0" parTransId="{EE4FA115-04C4-3346-8C36-099421F848BD}" sibTransId="{3EFD3F2B-5A32-2A47-A31E-FF833E0FA44A}"/>
    <dgm:cxn modelId="{9097A624-F455-F74B-B370-B3CB98C31F8E}" srcId="{B8BBBF3C-58E5-5E41-A895-B843EE5DAB5B}" destId="{FB20A74E-6E16-5247-BC3A-7885788B127D}" srcOrd="2" destOrd="0" parTransId="{BF3DC861-6483-9248-B407-333987F45BF3}" sibTransId="{949E179E-39F5-A443-BC4F-A2638DF7AC05}"/>
    <dgm:cxn modelId="{B6590100-50B3-41E8-9DCB-493FB04E1907}" type="presOf" srcId="{CFAB4B1E-1397-844C-BFF2-08003F531F3F}" destId="{09CDE76A-A90D-F34A-B09F-8066C9CECB9E}" srcOrd="0" destOrd="0" presId="urn:microsoft.com/office/officeart/2008/layout/RadialCluster"/>
    <dgm:cxn modelId="{8F6F0178-FFDD-4403-AD64-860F5B185FEB}" type="presOf" srcId="{BF3DC861-6483-9248-B407-333987F45BF3}" destId="{881C3438-2C7A-694C-878A-DE2C60DAA6B4}" srcOrd="0" destOrd="0" presId="urn:microsoft.com/office/officeart/2008/layout/RadialCluster"/>
    <dgm:cxn modelId="{D04775E1-1FE9-47FB-822F-6D945570C405}" type="presOf" srcId="{101037DC-281A-9F47-92A5-8771E9A8612E}" destId="{AE4B3C03-7660-474F-A668-FC98C1628715}" srcOrd="0" destOrd="0" presId="urn:microsoft.com/office/officeart/2008/layout/RadialCluster"/>
    <dgm:cxn modelId="{EE7B2A16-655A-4844-8E6B-3149C2D4B9B5}" srcId="{5EF24571-917F-0A4D-B1D9-4D11FBF936CF}" destId="{B8BBBF3C-58E5-5E41-A895-B843EE5DAB5B}" srcOrd="0" destOrd="0" parTransId="{1D61307A-F032-7E47-9B82-35B60FACB593}" sibTransId="{E9985AE2-5EEF-A34B-8F84-2FE9581CA901}"/>
    <dgm:cxn modelId="{B8018401-574C-44B6-AEE3-EC63EDD1C6A8}" type="presOf" srcId="{E5ECCFE5-C9B4-DB47-A315-04FD32EAED60}" destId="{C9012197-A18D-AB47-8823-B10977B17B8F}" srcOrd="0" destOrd="0" presId="urn:microsoft.com/office/officeart/2008/layout/RadialCluster"/>
    <dgm:cxn modelId="{1C0CE89E-70DD-4555-AD57-D0798433EEFF}" type="presOf" srcId="{B8BBBF3C-58E5-5E41-A895-B843EE5DAB5B}" destId="{F3F128E8-3FE6-CB42-9ECD-712F5C87CC50}" srcOrd="0" destOrd="0" presId="urn:microsoft.com/office/officeart/2008/layout/RadialCluster"/>
    <dgm:cxn modelId="{5FBF6A72-7F4F-FE41-81C4-88A1ED8F764C}" srcId="{B8BBBF3C-58E5-5E41-A895-B843EE5DAB5B}" destId="{44D236F5-5158-4643-B0A9-4C2BEEBEE319}" srcOrd="5" destOrd="0" parTransId="{FA0A023B-AEDA-C54E-A5CB-76621396BCBB}" sibTransId="{ECE0D5F4-8230-7E4E-972F-031E01344FCF}"/>
    <dgm:cxn modelId="{8C6280A0-244A-2047-89A6-F18272F3D990}" srcId="{B8BBBF3C-58E5-5E41-A895-B843EE5DAB5B}" destId="{5999DE65-EC01-2A43-901D-CB6AD5D490EF}" srcOrd="4" destOrd="0" parTransId="{BA33A5E1-200C-9E47-80F4-2AABC9E36AC6}" sibTransId="{88CBE6F2-F7FE-2E46-B432-3A06487F6808}"/>
    <dgm:cxn modelId="{22E2B874-7350-4BB4-B9C9-0483A176DE6D}" type="presOf" srcId="{44D236F5-5158-4643-B0A9-4C2BEEBEE319}" destId="{413163DA-BDE2-ED46-B1AE-7CC0CFBC4CE0}" srcOrd="0" destOrd="0" presId="urn:microsoft.com/office/officeart/2008/layout/RadialCluster"/>
    <dgm:cxn modelId="{07C1749E-1A05-4410-8175-CC7A951B92FD}" type="presOf" srcId="{5EF24571-917F-0A4D-B1D9-4D11FBF936CF}" destId="{F7F0AE60-03DC-0F44-AB97-0357FC53602E}" srcOrd="0" destOrd="0" presId="urn:microsoft.com/office/officeart/2008/layout/RadialCluster"/>
    <dgm:cxn modelId="{57BF9106-03DA-894D-922E-5679B42AB282}" srcId="{B8BBBF3C-58E5-5E41-A895-B843EE5DAB5B}" destId="{2B058CD8-66A0-664E-9F06-E578ED01D16F}" srcOrd="3" destOrd="0" parTransId="{61679D90-E82A-2A43-A2AD-8D63800324BE}" sibTransId="{94C6AE21-9B15-9D40-8BFB-5D0BA6EC2F71}"/>
    <dgm:cxn modelId="{BE9471AA-AC37-4271-88F1-09C2B00747E5}" type="presParOf" srcId="{F7F0AE60-03DC-0F44-AB97-0357FC53602E}" destId="{04FCAC9E-8515-FC4A-B617-9426C03079CA}" srcOrd="0" destOrd="0" presId="urn:microsoft.com/office/officeart/2008/layout/RadialCluster"/>
    <dgm:cxn modelId="{AE82C52F-0210-4792-919E-E59F67D1E0E8}" type="presParOf" srcId="{04FCAC9E-8515-FC4A-B617-9426C03079CA}" destId="{F3F128E8-3FE6-CB42-9ECD-712F5C87CC50}" srcOrd="0" destOrd="0" presId="urn:microsoft.com/office/officeart/2008/layout/RadialCluster"/>
    <dgm:cxn modelId="{B7D14ED3-103B-4C8B-B596-10667F9458B7}" type="presParOf" srcId="{04FCAC9E-8515-FC4A-B617-9426C03079CA}" destId="{C9012197-A18D-AB47-8823-B10977B17B8F}" srcOrd="1" destOrd="0" presId="urn:microsoft.com/office/officeart/2008/layout/RadialCluster"/>
    <dgm:cxn modelId="{43996C60-BCBB-4154-9F10-B4343B807ABB}" type="presParOf" srcId="{04FCAC9E-8515-FC4A-B617-9426C03079CA}" destId="{4D85490D-30DA-3D4E-A367-278D304687B7}" srcOrd="2" destOrd="0" presId="urn:microsoft.com/office/officeart/2008/layout/RadialCluster"/>
    <dgm:cxn modelId="{C59E36E1-C5C5-40A7-9DD4-BB3019ABD9EA}" type="presParOf" srcId="{04FCAC9E-8515-FC4A-B617-9426C03079CA}" destId="{DAF9BF51-DAB4-1E43-B996-81EB1F1B4522}" srcOrd="3" destOrd="0" presId="urn:microsoft.com/office/officeart/2008/layout/RadialCluster"/>
    <dgm:cxn modelId="{7AAD8EE7-75E7-4A50-8485-E7957424B0C0}" type="presParOf" srcId="{04FCAC9E-8515-FC4A-B617-9426C03079CA}" destId="{B1FAE085-A67D-9C41-82EB-C6B082FA6F6F}" srcOrd="4" destOrd="0" presId="urn:microsoft.com/office/officeart/2008/layout/RadialCluster"/>
    <dgm:cxn modelId="{3A254C38-D6BF-468C-97BD-08FA456D6C9A}" type="presParOf" srcId="{04FCAC9E-8515-FC4A-B617-9426C03079CA}" destId="{881C3438-2C7A-694C-878A-DE2C60DAA6B4}" srcOrd="5" destOrd="0" presId="urn:microsoft.com/office/officeart/2008/layout/RadialCluster"/>
    <dgm:cxn modelId="{765DB6A0-4D6C-47C9-AD72-81D102A124A5}" type="presParOf" srcId="{04FCAC9E-8515-FC4A-B617-9426C03079CA}" destId="{0314328B-9114-F64D-A693-F2DBA8721B58}" srcOrd="6" destOrd="0" presId="urn:microsoft.com/office/officeart/2008/layout/RadialCluster"/>
    <dgm:cxn modelId="{17309257-817F-4251-BD16-8416290B40FE}" type="presParOf" srcId="{04FCAC9E-8515-FC4A-B617-9426C03079CA}" destId="{9FCCDC9C-3F07-1444-AF73-3637F182AA67}" srcOrd="7" destOrd="0" presId="urn:microsoft.com/office/officeart/2008/layout/RadialCluster"/>
    <dgm:cxn modelId="{875CDC7D-7E19-4124-AF0C-221A0E7209B9}" type="presParOf" srcId="{04FCAC9E-8515-FC4A-B617-9426C03079CA}" destId="{EEDF218B-73B3-9247-97AF-C620A360B017}" srcOrd="8" destOrd="0" presId="urn:microsoft.com/office/officeart/2008/layout/RadialCluster"/>
    <dgm:cxn modelId="{A8898900-95EF-4EB2-832F-88FB4BE8A114}" type="presParOf" srcId="{04FCAC9E-8515-FC4A-B617-9426C03079CA}" destId="{7BB45EDB-5DAE-CE48-BB99-DBCE0251DFC7}" srcOrd="9" destOrd="0" presId="urn:microsoft.com/office/officeart/2008/layout/RadialCluster"/>
    <dgm:cxn modelId="{CB19FEC1-A3B0-4E77-A574-ADB1F34BD663}" type="presParOf" srcId="{04FCAC9E-8515-FC4A-B617-9426C03079CA}" destId="{82BE3CDF-0F6A-A84E-BBF6-B4EDF791FB0E}" srcOrd="10" destOrd="0" presId="urn:microsoft.com/office/officeart/2008/layout/RadialCluster"/>
    <dgm:cxn modelId="{BF5BAC63-6A7B-45F0-8520-B2C6046814AB}" type="presParOf" srcId="{04FCAC9E-8515-FC4A-B617-9426C03079CA}" destId="{D2E3B4A2-FAD2-874C-9BB2-EBAC050998A7}" srcOrd="11" destOrd="0" presId="urn:microsoft.com/office/officeart/2008/layout/RadialCluster"/>
    <dgm:cxn modelId="{659C597C-180B-4BBE-A25E-73B816101D64}" type="presParOf" srcId="{04FCAC9E-8515-FC4A-B617-9426C03079CA}" destId="{413163DA-BDE2-ED46-B1AE-7CC0CFBC4CE0}" srcOrd="12" destOrd="0" presId="urn:microsoft.com/office/officeart/2008/layout/RadialCluster"/>
    <dgm:cxn modelId="{04D11693-1607-4968-9FDF-90D41F583FE2}" type="presParOf" srcId="{04FCAC9E-8515-FC4A-B617-9426C03079CA}" destId="{09CDE76A-A90D-F34A-B09F-8066C9CECB9E}" srcOrd="13" destOrd="0" presId="urn:microsoft.com/office/officeart/2008/layout/RadialCluster"/>
    <dgm:cxn modelId="{1F6DE7C9-FCC5-4A38-B50F-6C71EF0EAA36}" type="presParOf" srcId="{04FCAC9E-8515-FC4A-B617-9426C03079CA}" destId="{AE4B3C03-7660-474F-A668-FC98C1628715}" srcOrd="14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17E124-90D9-EB44-B755-C393EB521981}" type="doc">
      <dgm:prSet loTypeId="urn:microsoft.com/office/officeart/2005/8/layout/vList2" loCatId="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C331B2DC-0554-7443-9FC1-BC538E26E363}">
      <dgm:prSet/>
      <dgm:spPr>
        <a:solidFill>
          <a:schemeClr val="accent1"/>
        </a:solidFill>
      </dgm:spPr>
      <dgm:t>
        <a:bodyPr/>
        <a:lstStyle/>
        <a:p>
          <a:pPr algn="ctr" rtl="0"/>
          <a:r>
            <a:rPr kumimoji="1" lang="ru-RU" dirty="0" smtClean="0"/>
            <a:t>Сбор и распределение данных в единой точке интеграции</a:t>
          </a:r>
          <a:endParaRPr lang="ru-RU" dirty="0"/>
        </a:p>
      </dgm:t>
    </dgm:pt>
    <dgm:pt modelId="{58EE4E69-FF6B-3A41-82A4-F3C9FE0095E4}" type="parTrans" cxnId="{BC574D96-2DAE-ED4A-9CAE-E8536F4DC229}">
      <dgm:prSet/>
      <dgm:spPr/>
      <dgm:t>
        <a:bodyPr/>
        <a:lstStyle/>
        <a:p>
          <a:endParaRPr lang="ru-RU"/>
        </a:p>
      </dgm:t>
    </dgm:pt>
    <dgm:pt modelId="{538ED0A9-9FCC-624F-BAD7-55832FE1F6DF}" type="sibTrans" cxnId="{BC574D96-2DAE-ED4A-9CAE-E8536F4DC229}">
      <dgm:prSet/>
      <dgm:spPr/>
      <dgm:t>
        <a:bodyPr/>
        <a:lstStyle/>
        <a:p>
          <a:endParaRPr lang="ru-RU"/>
        </a:p>
      </dgm:t>
    </dgm:pt>
    <dgm:pt modelId="{A05C9AF6-F49D-9542-9BBB-8E86F49BBFB9}" type="pres">
      <dgm:prSet presAssocID="{9117E124-90D9-EB44-B755-C393EB5219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9B384B-EBF8-054F-BB40-B62F3A0CD893}" type="pres">
      <dgm:prSet presAssocID="{C331B2DC-0554-7443-9FC1-BC538E26E363}" presName="parentText" presStyleLbl="node1" presStyleIdx="0" presStyleCnt="1" custScaleY="11951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574D96-2DAE-ED4A-9CAE-E8536F4DC229}" srcId="{9117E124-90D9-EB44-B755-C393EB521981}" destId="{C331B2DC-0554-7443-9FC1-BC538E26E363}" srcOrd="0" destOrd="0" parTransId="{58EE4E69-FF6B-3A41-82A4-F3C9FE0095E4}" sibTransId="{538ED0A9-9FCC-624F-BAD7-55832FE1F6DF}"/>
    <dgm:cxn modelId="{402DFFF9-AC45-4EB4-977A-6B5549F666D6}" type="presOf" srcId="{C331B2DC-0554-7443-9FC1-BC538E26E363}" destId="{3F9B384B-EBF8-054F-BB40-B62F3A0CD893}" srcOrd="0" destOrd="0" presId="urn:microsoft.com/office/officeart/2005/8/layout/vList2"/>
    <dgm:cxn modelId="{05E5F498-FC1F-4D6F-A2C3-368995F08DEC}" type="presOf" srcId="{9117E124-90D9-EB44-B755-C393EB521981}" destId="{A05C9AF6-F49D-9542-9BBB-8E86F49BBFB9}" srcOrd="0" destOrd="0" presId="urn:microsoft.com/office/officeart/2005/8/layout/vList2"/>
    <dgm:cxn modelId="{5D028D31-7FE1-4259-89F6-73ACF7BF4F8C}" type="presParOf" srcId="{A05C9AF6-F49D-9542-9BBB-8E86F49BBFB9}" destId="{3F9B384B-EBF8-054F-BB40-B62F3A0CD89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1F2AA57-5E1A-A449-BEB8-7B86DCD87A9D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4B18C6-AED1-9F45-996D-B4FDBF9E3CD7}">
      <dgm:prSet/>
      <dgm:spPr>
        <a:solidFill>
          <a:srgbClr val="D44725"/>
        </a:solidFill>
      </dgm:spPr>
      <dgm:t>
        <a:bodyPr/>
        <a:lstStyle/>
        <a:p>
          <a:pPr algn="ctr" rtl="0"/>
          <a:r>
            <a:rPr kumimoji="1" lang="ru-RU" dirty="0" smtClean="0"/>
            <a:t>Контроль и управление оценкой условий труда</a:t>
          </a:r>
          <a:endParaRPr lang="ru-RU" dirty="0"/>
        </a:p>
      </dgm:t>
    </dgm:pt>
    <dgm:pt modelId="{66571CA0-E37B-EA4C-9F26-E8FF1BB55C36}" type="parTrans" cxnId="{B1DA521E-87AF-ED4D-AC45-E11F6E61E8E0}">
      <dgm:prSet/>
      <dgm:spPr/>
      <dgm:t>
        <a:bodyPr/>
        <a:lstStyle/>
        <a:p>
          <a:endParaRPr lang="ru-RU"/>
        </a:p>
      </dgm:t>
    </dgm:pt>
    <dgm:pt modelId="{EADCD219-9D72-A244-9F1C-F5A4D4F2FA77}" type="sibTrans" cxnId="{B1DA521E-87AF-ED4D-AC45-E11F6E61E8E0}">
      <dgm:prSet/>
      <dgm:spPr/>
      <dgm:t>
        <a:bodyPr/>
        <a:lstStyle/>
        <a:p>
          <a:endParaRPr lang="ru-RU"/>
        </a:p>
      </dgm:t>
    </dgm:pt>
    <dgm:pt modelId="{7052CA26-3C70-684A-92B2-7A04E8818982}" type="pres">
      <dgm:prSet presAssocID="{51F2AA57-5E1A-A449-BEB8-7B86DCD87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A3A687-045F-0A45-B661-CF4BCD986296}" type="pres">
      <dgm:prSet presAssocID="{624B18C6-AED1-9F45-996D-B4FDBF9E3CD7}" presName="parentText" presStyleLbl="node1" presStyleIdx="0" presStyleCnt="1" custScaleY="167773" custLinFactNeighborY="516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F742F5-2994-4070-A9F9-B67330CA82B2}" type="presOf" srcId="{624B18C6-AED1-9F45-996D-B4FDBF9E3CD7}" destId="{91A3A687-045F-0A45-B661-CF4BCD986296}" srcOrd="0" destOrd="0" presId="urn:microsoft.com/office/officeart/2005/8/layout/vList2"/>
    <dgm:cxn modelId="{6BE1A96B-DF1A-461C-8BF9-1BA21FCD5A67}" type="presOf" srcId="{51F2AA57-5E1A-A449-BEB8-7B86DCD87A9D}" destId="{7052CA26-3C70-684A-92B2-7A04E8818982}" srcOrd="0" destOrd="0" presId="urn:microsoft.com/office/officeart/2005/8/layout/vList2"/>
    <dgm:cxn modelId="{B1DA521E-87AF-ED4D-AC45-E11F6E61E8E0}" srcId="{51F2AA57-5E1A-A449-BEB8-7B86DCD87A9D}" destId="{624B18C6-AED1-9F45-996D-B4FDBF9E3CD7}" srcOrd="0" destOrd="0" parTransId="{66571CA0-E37B-EA4C-9F26-E8FF1BB55C36}" sibTransId="{EADCD219-9D72-A244-9F1C-F5A4D4F2FA77}"/>
    <dgm:cxn modelId="{B23E5A02-5B4B-449E-AB3F-EFD5FA9889E1}" type="presParOf" srcId="{7052CA26-3C70-684A-92B2-7A04E8818982}" destId="{91A3A687-045F-0A45-B661-CF4BCD98629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1F2AA57-5E1A-A449-BEB8-7B86DCD87A9D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24B18C6-AED1-9F45-996D-B4FDBF9E3CD7}">
      <dgm:prSet/>
      <dgm:spPr>
        <a:solidFill>
          <a:srgbClr val="E1A327"/>
        </a:solidFill>
      </dgm:spPr>
      <dgm:t>
        <a:bodyPr/>
        <a:lstStyle/>
        <a:p>
          <a:pPr algn="ctr" rtl="0"/>
          <a:r>
            <a:rPr lang="ru-RU" dirty="0" smtClean="0"/>
            <a:t>Проведение оценок и измерений</a:t>
          </a:r>
          <a:endParaRPr lang="ru-RU" dirty="0"/>
        </a:p>
      </dgm:t>
    </dgm:pt>
    <dgm:pt modelId="{66571CA0-E37B-EA4C-9F26-E8FF1BB55C36}" type="parTrans" cxnId="{B1DA521E-87AF-ED4D-AC45-E11F6E61E8E0}">
      <dgm:prSet/>
      <dgm:spPr/>
      <dgm:t>
        <a:bodyPr/>
        <a:lstStyle/>
        <a:p>
          <a:endParaRPr lang="ru-RU"/>
        </a:p>
      </dgm:t>
    </dgm:pt>
    <dgm:pt modelId="{EADCD219-9D72-A244-9F1C-F5A4D4F2FA77}" type="sibTrans" cxnId="{B1DA521E-87AF-ED4D-AC45-E11F6E61E8E0}">
      <dgm:prSet/>
      <dgm:spPr/>
      <dgm:t>
        <a:bodyPr/>
        <a:lstStyle/>
        <a:p>
          <a:endParaRPr lang="ru-RU"/>
        </a:p>
      </dgm:t>
    </dgm:pt>
    <dgm:pt modelId="{7052CA26-3C70-684A-92B2-7A04E8818982}" type="pres">
      <dgm:prSet presAssocID="{51F2AA57-5E1A-A449-BEB8-7B86DCD87A9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A3A687-045F-0A45-B661-CF4BCD986296}" type="pres">
      <dgm:prSet presAssocID="{624B18C6-AED1-9F45-996D-B4FDBF9E3CD7}" presName="parentText" presStyleLbl="node1" presStyleIdx="0" presStyleCnt="1" custScaleY="123792" custLinFactNeighborY="516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95EB68-71A4-44CF-B2B0-701EA5478D6A}" type="presOf" srcId="{624B18C6-AED1-9F45-996D-B4FDBF9E3CD7}" destId="{91A3A687-045F-0A45-B661-CF4BCD986296}" srcOrd="0" destOrd="0" presId="urn:microsoft.com/office/officeart/2005/8/layout/vList2"/>
    <dgm:cxn modelId="{B1DA521E-87AF-ED4D-AC45-E11F6E61E8E0}" srcId="{51F2AA57-5E1A-A449-BEB8-7B86DCD87A9D}" destId="{624B18C6-AED1-9F45-996D-B4FDBF9E3CD7}" srcOrd="0" destOrd="0" parTransId="{66571CA0-E37B-EA4C-9F26-E8FF1BB55C36}" sibTransId="{EADCD219-9D72-A244-9F1C-F5A4D4F2FA77}"/>
    <dgm:cxn modelId="{DF60CEE6-4D64-416F-8369-21735BFF3471}" type="presOf" srcId="{51F2AA57-5E1A-A449-BEB8-7B86DCD87A9D}" destId="{7052CA26-3C70-684A-92B2-7A04E8818982}" srcOrd="0" destOrd="0" presId="urn:microsoft.com/office/officeart/2005/8/layout/vList2"/>
    <dgm:cxn modelId="{E0A41F55-A25C-4E70-8C0D-750002A05FE2}" type="presParOf" srcId="{7052CA26-3C70-684A-92B2-7A04E8818982}" destId="{91A3A687-045F-0A45-B661-CF4BCD98629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F23A18-0104-46ED-B811-E3F66A5601B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1B78719-14D7-4472-9D56-D0DC599B4ED9}">
      <dgm:prSet/>
      <dgm:spPr/>
      <dgm:t>
        <a:bodyPr/>
        <a:lstStyle/>
        <a:p>
          <a:pPr rtl="0"/>
          <a:r>
            <a:rPr kumimoji="1" lang="ru-RU" smtClean="0"/>
            <a:t>Виды контроля качества:</a:t>
          </a:r>
          <a:endParaRPr lang="ru-RU"/>
        </a:p>
      </dgm:t>
    </dgm:pt>
    <dgm:pt modelId="{CDCEE798-A05E-4504-AAF8-AB27B7465C81}" type="parTrans" cxnId="{91BCE91B-5C2D-4FDD-83B9-0CCF952D7E00}">
      <dgm:prSet/>
      <dgm:spPr/>
      <dgm:t>
        <a:bodyPr/>
        <a:lstStyle/>
        <a:p>
          <a:endParaRPr lang="ru-RU"/>
        </a:p>
      </dgm:t>
    </dgm:pt>
    <dgm:pt modelId="{021DD4A2-A30C-499D-8F16-12EA975B5266}" type="sibTrans" cxnId="{91BCE91B-5C2D-4FDD-83B9-0CCF952D7E00}">
      <dgm:prSet/>
      <dgm:spPr/>
      <dgm:t>
        <a:bodyPr/>
        <a:lstStyle/>
        <a:p>
          <a:endParaRPr lang="ru-RU"/>
        </a:p>
      </dgm:t>
    </dgm:pt>
    <dgm:pt modelId="{997F9EC9-814F-4C31-9223-FCF167AB7E5B}">
      <dgm:prSet/>
      <dgm:spPr/>
      <dgm:t>
        <a:bodyPr/>
        <a:lstStyle/>
        <a:p>
          <a:pPr rtl="0"/>
          <a:r>
            <a:rPr kumimoji="1" lang="ru-RU" smtClean="0"/>
            <a:t>Информационно-аналитические системы, осуществляющие контроль качества;</a:t>
          </a:r>
          <a:endParaRPr lang="ru-RU"/>
        </a:p>
      </dgm:t>
    </dgm:pt>
    <dgm:pt modelId="{657877D4-2C1B-429D-9698-8B4821FD4A94}" type="parTrans" cxnId="{DB3CB046-0770-4AB0-B2A6-503074347F45}">
      <dgm:prSet/>
      <dgm:spPr/>
      <dgm:t>
        <a:bodyPr/>
        <a:lstStyle/>
        <a:p>
          <a:endParaRPr lang="ru-RU"/>
        </a:p>
      </dgm:t>
    </dgm:pt>
    <dgm:pt modelId="{D25F349F-0C1B-4251-8928-07DCA2B54117}" type="sibTrans" cxnId="{DB3CB046-0770-4AB0-B2A6-503074347F45}">
      <dgm:prSet/>
      <dgm:spPr/>
      <dgm:t>
        <a:bodyPr/>
        <a:lstStyle/>
        <a:p>
          <a:endParaRPr lang="ru-RU"/>
        </a:p>
      </dgm:t>
    </dgm:pt>
    <dgm:pt modelId="{60EB454A-58AF-4662-8421-AC6D4AEB4732}">
      <dgm:prSet/>
      <dgm:spPr/>
      <dgm:t>
        <a:bodyPr/>
        <a:lstStyle/>
        <a:p>
          <a:pPr rtl="0"/>
          <a:r>
            <a:rPr kumimoji="1" lang="ru-RU" smtClean="0"/>
            <a:t>Алгоритмы контроля качества результатов специальной оценки условий труда.</a:t>
          </a:r>
          <a:endParaRPr lang="ru-RU"/>
        </a:p>
      </dgm:t>
    </dgm:pt>
    <dgm:pt modelId="{29BC1E36-4D0D-4151-B847-55D5B6A6C058}" type="parTrans" cxnId="{1414F147-D7A5-44AA-9D43-6F9AFBE89DEB}">
      <dgm:prSet/>
      <dgm:spPr/>
      <dgm:t>
        <a:bodyPr/>
        <a:lstStyle/>
        <a:p>
          <a:endParaRPr lang="ru-RU"/>
        </a:p>
      </dgm:t>
    </dgm:pt>
    <dgm:pt modelId="{0BEAF970-292E-4CA9-8F9E-78C938D61228}" type="sibTrans" cxnId="{1414F147-D7A5-44AA-9D43-6F9AFBE89DEB}">
      <dgm:prSet/>
      <dgm:spPr/>
      <dgm:t>
        <a:bodyPr/>
        <a:lstStyle/>
        <a:p>
          <a:endParaRPr lang="ru-RU"/>
        </a:p>
      </dgm:t>
    </dgm:pt>
    <dgm:pt modelId="{685E04AF-37CC-4852-8DDD-D9483FD4AB38}" type="pres">
      <dgm:prSet presAssocID="{ECF23A18-0104-46ED-B811-E3F66A5601B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500461-4537-4B7D-9615-BA96191DA796}" type="pres">
      <dgm:prSet presAssocID="{E1B78719-14D7-4472-9D56-D0DC599B4ED9}" presName="parentLin" presStyleCnt="0"/>
      <dgm:spPr/>
    </dgm:pt>
    <dgm:pt modelId="{1C723AF3-E87B-48E7-A18A-4EA033C49FDB}" type="pres">
      <dgm:prSet presAssocID="{E1B78719-14D7-4472-9D56-D0DC599B4ED9}" presName="parentLeftMargin" presStyleLbl="node1" presStyleIdx="0" presStyleCnt="1"/>
      <dgm:spPr/>
      <dgm:t>
        <a:bodyPr/>
        <a:lstStyle/>
        <a:p>
          <a:endParaRPr lang="ru-RU"/>
        </a:p>
      </dgm:t>
    </dgm:pt>
    <dgm:pt modelId="{6174D244-802D-4410-B9D7-557EAF5EFD17}" type="pres">
      <dgm:prSet presAssocID="{E1B78719-14D7-4472-9D56-D0DC599B4E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59202-9C38-4DDD-90D3-5872D7C95E4E}" type="pres">
      <dgm:prSet presAssocID="{E1B78719-14D7-4472-9D56-D0DC599B4ED9}" presName="negativeSpace" presStyleCnt="0"/>
      <dgm:spPr/>
    </dgm:pt>
    <dgm:pt modelId="{2899F2CC-AD2C-47CF-B016-F54BB85B08A8}" type="pres">
      <dgm:prSet presAssocID="{E1B78719-14D7-4472-9D56-D0DC599B4ED9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4A95E3-62FC-492F-9E48-0E1875FAB250}" type="presOf" srcId="{60EB454A-58AF-4662-8421-AC6D4AEB4732}" destId="{2899F2CC-AD2C-47CF-B016-F54BB85B08A8}" srcOrd="0" destOrd="1" presId="urn:microsoft.com/office/officeart/2005/8/layout/list1"/>
    <dgm:cxn modelId="{2D7CF8AF-7CA2-4420-9F78-9A9166F01708}" type="presOf" srcId="{ECF23A18-0104-46ED-B811-E3F66A5601B5}" destId="{685E04AF-37CC-4852-8DDD-D9483FD4AB38}" srcOrd="0" destOrd="0" presId="urn:microsoft.com/office/officeart/2005/8/layout/list1"/>
    <dgm:cxn modelId="{D584ECB8-0D03-45B3-92B4-0F8B89C519CC}" type="presOf" srcId="{997F9EC9-814F-4C31-9223-FCF167AB7E5B}" destId="{2899F2CC-AD2C-47CF-B016-F54BB85B08A8}" srcOrd="0" destOrd="0" presId="urn:microsoft.com/office/officeart/2005/8/layout/list1"/>
    <dgm:cxn modelId="{DB2A78D3-D18F-42BE-A75E-0102FB844309}" type="presOf" srcId="{E1B78719-14D7-4472-9D56-D0DC599B4ED9}" destId="{1C723AF3-E87B-48E7-A18A-4EA033C49FDB}" srcOrd="0" destOrd="0" presId="urn:microsoft.com/office/officeart/2005/8/layout/list1"/>
    <dgm:cxn modelId="{91BCE91B-5C2D-4FDD-83B9-0CCF952D7E00}" srcId="{ECF23A18-0104-46ED-B811-E3F66A5601B5}" destId="{E1B78719-14D7-4472-9D56-D0DC599B4ED9}" srcOrd="0" destOrd="0" parTransId="{CDCEE798-A05E-4504-AAF8-AB27B7465C81}" sibTransId="{021DD4A2-A30C-499D-8F16-12EA975B5266}"/>
    <dgm:cxn modelId="{DB3CB046-0770-4AB0-B2A6-503074347F45}" srcId="{E1B78719-14D7-4472-9D56-D0DC599B4ED9}" destId="{997F9EC9-814F-4C31-9223-FCF167AB7E5B}" srcOrd="0" destOrd="0" parTransId="{657877D4-2C1B-429D-9698-8B4821FD4A94}" sibTransId="{D25F349F-0C1B-4251-8928-07DCA2B54117}"/>
    <dgm:cxn modelId="{99A13E5F-86E7-44EF-AAA7-B03E5131E91A}" type="presOf" srcId="{E1B78719-14D7-4472-9D56-D0DC599B4ED9}" destId="{6174D244-802D-4410-B9D7-557EAF5EFD17}" srcOrd="1" destOrd="0" presId="urn:microsoft.com/office/officeart/2005/8/layout/list1"/>
    <dgm:cxn modelId="{1414F147-D7A5-44AA-9D43-6F9AFBE89DEB}" srcId="{E1B78719-14D7-4472-9D56-D0DC599B4ED9}" destId="{60EB454A-58AF-4662-8421-AC6D4AEB4732}" srcOrd="1" destOrd="0" parTransId="{29BC1E36-4D0D-4151-B847-55D5B6A6C058}" sibTransId="{0BEAF970-292E-4CA9-8F9E-78C938D61228}"/>
    <dgm:cxn modelId="{DF403E4F-9488-4248-8327-B12AFCF25D40}" type="presParOf" srcId="{685E04AF-37CC-4852-8DDD-D9483FD4AB38}" destId="{FC500461-4537-4B7D-9615-BA96191DA796}" srcOrd="0" destOrd="0" presId="urn:microsoft.com/office/officeart/2005/8/layout/list1"/>
    <dgm:cxn modelId="{D5D01E60-F33B-4340-A75D-90C47C3FBECD}" type="presParOf" srcId="{FC500461-4537-4B7D-9615-BA96191DA796}" destId="{1C723AF3-E87B-48E7-A18A-4EA033C49FDB}" srcOrd="0" destOrd="0" presId="urn:microsoft.com/office/officeart/2005/8/layout/list1"/>
    <dgm:cxn modelId="{03BB5FD5-9B36-495D-8068-0D0E8E2A43E7}" type="presParOf" srcId="{FC500461-4537-4B7D-9615-BA96191DA796}" destId="{6174D244-802D-4410-B9D7-557EAF5EFD17}" srcOrd="1" destOrd="0" presId="urn:microsoft.com/office/officeart/2005/8/layout/list1"/>
    <dgm:cxn modelId="{9856891B-B22C-4A99-8CCA-BC8D99A7BA7A}" type="presParOf" srcId="{685E04AF-37CC-4852-8DDD-D9483FD4AB38}" destId="{5E259202-9C38-4DDD-90D3-5872D7C95E4E}" srcOrd="1" destOrd="0" presId="urn:microsoft.com/office/officeart/2005/8/layout/list1"/>
    <dgm:cxn modelId="{54CD473D-1868-43E3-83BF-8E25F612D30F}" type="presParOf" srcId="{685E04AF-37CC-4852-8DDD-D9483FD4AB38}" destId="{2899F2CC-AD2C-47CF-B016-F54BB85B08A8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499DC5-9F47-1E4F-B3DB-BA16C1DAFE7B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DE73F96-EC17-2449-B087-0834BA8241DB}">
      <dgm:prSet custT="1"/>
      <dgm:spPr/>
      <dgm:t>
        <a:bodyPr/>
        <a:lstStyle/>
        <a:p>
          <a:pPr rtl="0"/>
          <a:r>
            <a:rPr lang="ru-RU" sz="1600" dirty="0" smtClean="0"/>
            <a:t>Разработка в АС АКОТ механизма проверки данных, полученных от Аккредитованной организации </a:t>
          </a:r>
          <a:endParaRPr lang="ru-RU" sz="1600" dirty="0"/>
        </a:p>
      </dgm:t>
    </dgm:pt>
    <dgm:pt modelId="{69784875-4AA3-684B-8D06-FDF0D23032BA}" type="parTrans" cxnId="{1636C328-4E75-AB44-84FC-020455007E63}">
      <dgm:prSet/>
      <dgm:spPr/>
      <dgm:t>
        <a:bodyPr/>
        <a:lstStyle/>
        <a:p>
          <a:endParaRPr lang="ru-RU"/>
        </a:p>
      </dgm:t>
    </dgm:pt>
    <dgm:pt modelId="{CE6C0739-72DC-AA45-984A-A84C25E42CF6}" type="sibTrans" cxnId="{1636C328-4E75-AB44-84FC-020455007E63}">
      <dgm:prSet/>
      <dgm:spPr/>
      <dgm:t>
        <a:bodyPr/>
        <a:lstStyle/>
        <a:p>
          <a:endParaRPr lang="ru-RU"/>
        </a:p>
      </dgm:t>
    </dgm:pt>
    <dgm:pt modelId="{CF761855-8FA7-F74C-B0CD-725AEAB76CD0}" type="pres">
      <dgm:prSet presAssocID="{81499DC5-9F47-1E4F-B3DB-BA16C1DAFE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953478-01DE-6846-A0B1-B5156F8010DD}" type="pres">
      <dgm:prSet presAssocID="{2DE73F96-EC17-2449-B087-0834BA8241DB}" presName="parentText" presStyleLbl="node1" presStyleIdx="0" presStyleCnt="1" custLinFactY="200000" custLinFactNeighborX="-7165" custLinFactNeighborY="2098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7766C1-A3D6-432B-BE13-0A87B490D7B7}" type="presOf" srcId="{2DE73F96-EC17-2449-B087-0834BA8241DB}" destId="{06953478-01DE-6846-A0B1-B5156F8010DD}" srcOrd="0" destOrd="0" presId="urn:microsoft.com/office/officeart/2005/8/layout/vList2"/>
    <dgm:cxn modelId="{60769522-F50F-4962-B553-F7BB2DEC3374}" type="presOf" srcId="{81499DC5-9F47-1E4F-B3DB-BA16C1DAFE7B}" destId="{CF761855-8FA7-F74C-B0CD-725AEAB76CD0}" srcOrd="0" destOrd="0" presId="urn:microsoft.com/office/officeart/2005/8/layout/vList2"/>
    <dgm:cxn modelId="{1636C328-4E75-AB44-84FC-020455007E63}" srcId="{81499DC5-9F47-1E4F-B3DB-BA16C1DAFE7B}" destId="{2DE73F96-EC17-2449-B087-0834BA8241DB}" srcOrd="0" destOrd="0" parTransId="{69784875-4AA3-684B-8D06-FDF0D23032BA}" sibTransId="{CE6C0739-72DC-AA45-984A-A84C25E42CF6}"/>
    <dgm:cxn modelId="{BFDC2107-D52E-4F36-9D06-09FD8C2E46D7}" type="presParOf" srcId="{CF761855-8FA7-F74C-B0CD-725AEAB76CD0}" destId="{06953478-01DE-6846-A0B1-B5156F8010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7212AE1-C020-5647-9A08-DBB4476C234D}" type="doc">
      <dgm:prSet loTypeId="urn:microsoft.com/office/officeart/2005/8/layout/vList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B99A39-E433-334C-9DA7-A1935975D6D9}">
      <dgm:prSet/>
      <dgm:spPr/>
      <dgm:t>
        <a:bodyPr/>
        <a:lstStyle/>
        <a:p>
          <a:pPr rtl="0"/>
          <a:r>
            <a:rPr kumimoji="1" lang="ru-RU" dirty="0" smtClean="0"/>
            <a:t>Контроль результатов АРМ – это более 100 алгоритмов проверки, позволяющих оценить качество проведенной аттестации и корректность ее результатов </a:t>
          </a:r>
          <a:endParaRPr lang="ru-RU" dirty="0"/>
        </a:p>
      </dgm:t>
    </dgm:pt>
    <dgm:pt modelId="{2CFA59E2-F0B2-B747-BFD2-1CF5DE35F360}" type="parTrans" cxnId="{EEC4714C-3165-C741-BADF-95958E18785E}">
      <dgm:prSet/>
      <dgm:spPr/>
      <dgm:t>
        <a:bodyPr/>
        <a:lstStyle/>
        <a:p>
          <a:endParaRPr lang="ru-RU"/>
        </a:p>
      </dgm:t>
    </dgm:pt>
    <dgm:pt modelId="{23F4DF5B-7756-8243-9C91-61FE3564BB59}" type="sibTrans" cxnId="{EEC4714C-3165-C741-BADF-95958E18785E}">
      <dgm:prSet/>
      <dgm:spPr/>
      <dgm:t>
        <a:bodyPr/>
        <a:lstStyle/>
        <a:p>
          <a:endParaRPr lang="ru-RU"/>
        </a:p>
      </dgm:t>
    </dgm:pt>
    <dgm:pt modelId="{ED66B7FB-0057-6749-BD04-441BB7B1F09D}" type="pres">
      <dgm:prSet presAssocID="{B7212AE1-C020-5647-9A08-DBB4476C23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8896A0C-28CA-9A40-AACE-1CD7B19CC900}" type="pres">
      <dgm:prSet presAssocID="{18B99A39-E433-334C-9DA7-A1935975D6D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08EF06-419E-4813-B283-C0D747722590}" type="presOf" srcId="{18B99A39-E433-334C-9DA7-A1935975D6D9}" destId="{98896A0C-28CA-9A40-AACE-1CD7B19CC900}" srcOrd="0" destOrd="0" presId="urn:microsoft.com/office/officeart/2005/8/layout/vList2"/>
    <dgm:cxn modelId="{EEC4714C-3165-C741-BADF-95958E18785E}" srcId="{B7212AE1-C020-5647-9A08-DBB4476C234D}" destId="{18B99A39-E433-334C-9DA7-A1935975D6D9}" srcOrd="0" destOrd="0" parTransId="{2CFA59E2-F0B2-B747-BFD2-1CF5DE35F360}" sibTransId="{23F4DF5B-7756-8243-9C91-61FE3564BB59}"/>
    <dgm:cxn modelId="{FC4D8212-DC18-448C-927E-A34773E5D3B8}" type="presOf" srcId="{B7212AE1-C020-5647-9A08-DBB4476C234D}" destId="{ED66B7FB-0057-6749-BD04-441BB7B1F09D}" srcOrd="0" destOrd="0" presId="urn:microsoft.com/office/officeart/2005/8/layout/vList2"/>
    <dgm:cxn modelId="{21B8C5C3-CEA6-44F4-B849-38E9DFEAE57D}" type="presParOf" srcId="{ED66B7FB-0057-6749-BD04-441BB7B1F09D}" destId="{98896A0C-28CA-9A40-AACE-1CD7B19CC9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F128E8-3FE6-CB42-9ECD-712F5C87CC50}">
      <dsp:nvSpPr>
        <dsp:cNvPr id="0" name=""/>
        <dsp:cNvSpPr/>
      </dsp:nvSpPr>
      <dsp:spPr>
        <a:xfrm>
          <a:off x="1760166" y="1731819"/>
          <a:ext cx="1513998" cy="15139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3600" kern="1200" dirty="0" smtClean="0">
              <a:solidFill>
                <a:schemeClr val="tx2"/>
              </a:solidFill>
            </a:rPr>
            <a:t>SAP</a:t>
          </a:r>
          <a:endParaRPr lang="en-US" sz="3600" kern="1200" dirty="0">
            <a:solidFill>
              <a:schemeClr val="tx2"/>
            </a:solidFill>
          </a:endParaRPr>
        </a:p>
      </dsp:txBody>
      <dsp:txXfrm>
        <a:off x="1834073" y="1805726"/>
        <a:ext cx="1366184" cy="1366184"/>
      </dsp:txXfrm>
    </dsp:sp>
    <dsp:sp modelId="{C9012197-A18D-AB47-8823-B10977B17B8F}">
      <dsp:nvSpPr>
        <dsp:cNvPr id="0" name=""/>
        <dsp:cNvSpPr/>
      </dsp:nvSpPr>
      <dsp:spPr>
        <a:xfrm rot="15993875">
          <a:off x="2060465" y="1344510"/>
          <a:ext cx="7760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76011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85490D-30DA-3D4E-A367-278D304687B7}">
      <dsp:nvSpPr>
        <dsp:cNvPr id="0" name=""/>
        <dsp:cNvSpPr/>
      </dsp:nvSpPr>
      <dsp:spPr>
        <a:xfrm>
          <a:off x="1643817" y="264664"/>
          <a:ext cx="1521234" cy="6925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600" kern="1200" dirty="0" smtClean="0"/>
            <a:t>Отчётность и аналитика</a:t>
          </a:r>
          <a:endParaRPr lang="ru-RU" sz="1600" kern="1200" dirty="0"/>
        </a:p>
      </dsp:txBody>
      <dsp:txXfrm>
        <a:off x="1677624" y="298471"/>
        <a:ext cx="1453620" cy="624923"/>
      </dsp:txXfrm>
    </dsp:sp>
    <dsp:sp modelId="{DAF9BF51-DAB4-1E43-B996-81EB1F1B4522}">
      <dsp:nvSpPr>
        <dsp:cNvPr id="0" name=""/>
        <dsp:cNvSpPr/>
      </dsp:nvSpPr>
      <dsp:spPr>
        <a:xfrm rot="6081223">
          <a:off x="2118100" y="3448204"/>
          <a:ext cx="4128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12852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FAE085-A67D-9C41-82EB-C6B082FA6F6F}">
      <dsp:nvSpPr>
        <dsp:cNvPr id="0" name=""/>
        <dsp:cNvSpPr/>
      </dsp:nvSpPr>
      <dsp:spPr>
        <a:xfrm>
          <a:off x="1467398" y="3650590"/>
          <a:ext cx="1523222" cy="5466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100" kern="1200" dirty="0" smtClean="0"/>
            <a:t>РМ - Система управления ТОиР</a:t>
          </a:r>
          <a:endParaRPr lang="ru-RU" sz="1100" kern="1200" dirty="0"/>
        </a:p>
      </dsp:txBody>
      <dsp:txXfrm>
        <a:off x="1494082" y="3677274"/>
        <a:ext cx="1469854" cy="493250"/>
      </dsp:txXfrm>
    </dsp:sp>
    <dsp:sp modelId="{881C3438-2C7A-694C-878A-DE2C60DAA6B4}">
      <dsp:nvSpPr>
        <dsp:cNvPr id="0" name=""/>
        <dsp:cNvSpPr/>
      </dsp:nvSpPr>
      <dsp:spPr>
        <a:xfrm rot="13465253">
          <a:off x="699484" y="1313887"/>
          <a:ext cx="123751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37511" y="0"/>
              </a:lnTo>
            </a:path>
          </a:pathLst>
        </a:custGeom>
        <a:noFill/>
        <a:ln w="11429" cap="flat" cmpd="sng" algn="ctr">
          <a:solidFill>
            <a:srgbClr val="87BD36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4328B-9114-F64D-A693-F2DBA8721B58}">
      <dsp:nvSpPr>
        <dsp:cNvPr id="0" name=""/>
        <dsp:cNvSpPr/>
      </dsp:nvSpPr>
      <dsp:spPr>
        <a:xfrm>
          <a:off x="0" y="298470"/>
          <a:ext cx="1158400" cy="5823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1100" kern="1200" dirty="0" smtClean="0"/>
            <a:t>SM – </a:t>
          </a:r>
          <a:r>
            <a:rPr kumimoji="1" lang="ru-RU" sz="1100" kern="1200" dirty="0" smtClean="0"/>
            <a:t>Система управления персоналом</a:t>
          </a:r>
          <a:endParaRPr lang="ru-RU" sz="1100" kern="1200" dirty="0"/>
        </a:p>
      </dsp:txBody>
      <dsp:txXfrm>
        <a:off x="28427" y="326897"/>
        <a:ext cx="1101546" cy="525480"/>
      </dsp:txXfrm>
    </dsp:sp>
    <dsp:sp modelId="{9FCCDC9C-3F07-1444-AF73-3637F182AA67}">
      <dsp:nvSpPr>
        <dsp:cNvPr id="0" name=""/>
        <dsp:cNvSpPr/>
      </dsp:nvSpPr>
      <dsp:spPr>
        <a:xfrm rot="10954052">
          <a:off x="1170731" y="2441664"/>
          <a:ext cx="58973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9731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DF218B-73B3-9247-97AF-C620A360B017}">
      <dsp:nvSpPr>
        <dsp:cNvPr id="0" name=""/>
        <dsp:cNvSpPr/>
      </dsp:nvSpPr>
      <dsp:spPr>
        <a:xfrm>
          <a:off x="2300" y="2122683"/>
          <a:ext cx="1168727" cy="5591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100" kern="1200" dirty="0" smtClean="0"/>
            <a:t>РР </a:t>
          </a:r>
          <a:r>
            <a:rPr kumimoji="1" lang="en-US" sz="1100" kern="1200" dirty="0" smtClean="0"/>
            <a:t>– </a:t>
          </a:r>
          <a:r>
            <a:rPr kumimoji="1" lang="ru-RU" sz="1100" kern="1200" dirty="0" smtClean="0"/>
            <a:t>Система управления производством</a:t>
          </a:r>
          <a:endParaRPr lang="ru-RU" sz="1100" kern="1200" dirty="0"/>
        </a:p>
      </dsp:txBody>
      <dsp:txXfrm>
        <a:off x="29595" y="2149978"/>
        <a:ext cx="1114137" cy="504545"/>
      </dsp:txXfrm>
    </dsp:sp>
    <dsp:sp modelId="{7BB45EDB-5DAE-CE48-BB99-DBCE0251DFC7}">
      <dsp:nvSpPr>
        <dsp:cNvPr id="0" name=""/>
        <dsp:cNvSpPr/>
      </dsp:nvSpPr>
      <dsp:spPr>
        <a:xfrm rot="8490997">
          <a:off x="958109" y="3370565"/>
          <a:ext cx="89977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99777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BE3CDF-0F6A-A84E-BBF6-B4EDF791FB0E}">
      <dsp:nvSpPr>
        <dsp:cNvPr id="0" name=""/>
        <dsp:cNvSpPr/>
      </dsp:nvSpPr>
      <dsp:spPr>
        <a:xfrm>
          <a:off x="128914" y="3650525"/>
          <a:ext cx="1173413" cy="5409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1100" kern="1200" dirty="0" smtClean="0"/>
            <a:t>FI – </a:t>
          </a:r>
          <a:r>
            <a:rPr kumimoji="1" lang="ru-RU" sz="1100" kern="1200" dirty="0" smtClean="0"/>
            <a:t>Система бухгалтерского учёта</a:t>
          </a:r>
          <a:endParaRPr lang="ru-RU" sz="1100" kern="1200" dirty="0"/>
        </a:p>
      </dsp:txBody>
      <dsp:txXfrm>
        <a:off x="155319" y="3676930"/>
        <a:ext cx="1120603" cy="488097"/>
      </dsp:txXfrm>
    </dsp:sp>
    <dsp:sp modelId="{D2E3B4A2-FAD2-874C-9BB2-EBAC050998A7}">
      <dsp:nvSpPr>
        <dsp:cNvPr id="0" name=""/>
        <dsp:cNvSpPr/>
      </dsp:nvSpPr>
      <dsp:spPr>
        <a:xfrm rot="12276784">
          <a:off x="1141590" y="2007083"/>
          <a:ext cx="64801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8015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3163DA-BDE2-ED46-B1AE-7CC0CFBC4CE0}">
      <dsp:nvSpPr>
        <dsp:cNvPr id="0" name=""/>
        <dsp:cNvSpPr/>
      </dsp:nvSpPr>
      <dsp:spPr>
        <a:xfrm>
          <a:off x="2292" y="1305844"/>
          <a:ext cx="1168737" cy="5971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1100" kern="1200" dirty="0" smtClean="0"/>
            <a:t>MM – </a:t>
          </a:r>
          <a:r>
            <a:rPr kumimoji="1" lang="ru-RU" sz="1100" kern="1200" dirty="0" smtClean="0"/>
            <a:t>Система управления материалами</a:t>
          </a:r>
          <a:endParaRPr lang="ru-RU" sz="1100" kern="1200" dirty="0"/>
        </a:p>
      </dsp:txBody>
      <dsp:txXfrm>
        <a:off x="31444" y="1334996"/>
        <a:ext cx="1110433" cy="538871"/>
      </dsp:txXfrm>
    </dsp:sp>
    <dsp:sp modelId="{09CDE76A-A90D-F34A-B09F-8066C9CECB9E}">
      <dsp:nvSpPr>
        <dsp:cNvPr id="0" name=""/>
        <dsp:cNvSpPr/>
      </dsp:nvSpPr>
      <dsp:spPr>
        <a:xfrm rot="9695470">
          <a:off x="1146049" y="2840282"/>
          <a:ext cx="6302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30242" y="0"/>
              </a:lnTo>
            </a:path>
          </a:pathLst>
        </a:custGeom>
        <a:noFill/>
        <a:ln w="11429" cap="flat" cmpd="sng" algn="ctr">
          <a:solidFill>
            <a:srgbClr val="97C63C"/>
          </a:solidFill>
          <a:prstDash val="sysDash"/>
          <a:headEnd type="triangle"/>
          <a:tailEnd type="triangle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B3C03-7660-474F-A668-FC98C1628715}">
      <dsp:nvSpPr>
        <dsp:cNvPr id="0" name=""/>
        <dsp:cNvSpPr/>
      </dsp:nvSpPr>
      <dsp:spPr>
        <a:xfrm>
          <a:off x="2293" y="2850686"/>
          <a:ext cx="1159881" cy="5642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1100" kern="1200" dirty="0" smtClean="0"/>
            <a:t>SRM - </a:t>
          </a:r>
          <a:r>
            <a:rPr kumimoji="1" lang="ru-RU" sz="1100" kern="1200" dirty="0" smtClean="0"/>
            <a:t>Система управления закупками</a:t>
          </a:r>
          <a:endParaRPr lang="ru-RU" sz="1100" kern="1200" dirty="0"/>
        </a:p>
      </dsp:txBody>
      <dsp:txXfrm>
        <a:off x="29838" y="2878231"/>
        <a:ext cx="1104791" cy="509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9B384B-EBF8-054F-BB40-B62F3A0CD893}">
      <dsp:nvSpPr>
        <dsp:cNvPr id="0" name=""/>
        <dsp:cNvSpPr/>
      </dsp:nvSpPr>
      <dsp:spPr>
        <a:xfrm>
          <a:off x="0" y="5837"/>
          <a:ext cx="3313275" cy="715960"/>
        </a:xfrm>
        <a:prstGeom prst="roundRect">
          <a:avLst/>
        </a:prstGeom>
        <a:solidFill>
          <a:schemeClr val="accent1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600" kern="1200" dirty="0" smtClean="0"/>
            <a:t>Сбор и распределение данных в единой точке интеграции</a:t>
          </a:r>
          <a:endParaRPr lang="ru-RU" sz="1600" kern="1200" dirty="0"/>
        </a:p>
      </dsp:txBody>
      <dsp:txXfrm>
        <a:off x="0" y="5837"/>
        <a:ext cx="3313275" cy="7159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3A687-045F-0A45-B661-CF4BCD986296}">
      <dsp:nvSpPr>
        <dsp:cNvPr id="0" name=""/>
        <dsp:cNvSpPr/>
      </dsp:nvSpPr>
      <dsp:spPr>
        <a:xfrm>
          <a:off x="0" y="37551"/>
          <a:ext cx="1944723" cy="753770"/>
        </a:xfrm>
        <a:prstGeom prst="roundRect">
          <a:avLst/>
        </a:prstGeom>
        <a:solidFill>
          <a:srgbClr val="D44725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200" kern="1200" dirty="0" smtClean="0"/>
            <a:t>Контроль и управление оценкой условий труда</a:t>
          </a:r>
          <a:endParaRPr lang="ru-RU" sz="1200" kern="1200" dirty="0"/>
        </a:p>
      </dsp:txBody>
      <dsp:txXfrm>
        <a:off x="0" y="37551"/>
        <a:ext cx="1944723" cy="7537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3A687-045F-0A45-B661-CF4BCD986296}">
      <dsp:nvSpPr>
        <dsp:cNvPr id="0" name=""/>
        <dsp:cNvSpPr/>
      </dsp:nvSpPr>
      <dsp:spPr>
        <a:xfrm>
          <a:off x="0" y="89795"/>
          <a:ext cx="1872142" cy="648868"/>
        </a:xfrm>
        <a:prstGeom prst="roundRect">
          <a:avLst/>
        </a:prstGeom>
        <a:solidFill>
          <a:srgbClr val="E1A327"/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Проведение оценок и измерений</a:t>
          </a:r>
          <a:endParaRPr lang="ru-RU" sz="1400" kern="1200" dirty="0"/>
        </a:p>
      </dsp:txBody>
      <dsp:txXfrm>
        <a:off x="0" y="89795"/>
        <a:ext cx="1872142" cy="6488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99F2CC-AD2C-47CF-B016-F54BB85B08A8}">
      <dsp:nvSpPr>
        <dsp:cNvPr id="0" name=""/>
        <dsp:cNvSpPr/>
      </dsp:nvSpPr>
      <dsp:spPr>
        <a:xfrm>
          <a:off x="0" y="435621"/>
          <a:ext cx="8061325" cy="2497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48" tIns="541528" rIns="625648" bIns="184912" numCol="1" spcCol="1270" anchor="t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ru-RU" sz="2600" kern="1200" smtClean="0"/>
            <a:t>Информационно-аналитические системы, осуществляющие контроль качества;</a:t>
          </a:r>
          <a:endParaRPr lang="ru-RU" sz="2600" kern="120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ru-RU" sz="2600" kern="1200" smtClean="0"/>
            <a:t>Алгоритмы контроля качества результатов специальной оценки условий труда.</a:t>
          </a:r>
          <a:endParaRPr lang="ru-RU" sz="2600" kern="1200"/>
        </a:p>
      </dsp:txBody>
      <dsp:txXfrm>
        <a:off x="0" y="435621"/>
        <a:ext cx="8061325" cy="2497950"/>
      </dsp:txXfrm>
    </dsp:sp>
    <dsp:sp modelId="{6174D244-802D-4410-B9D7-557EAF5EFD17}">
      <dsp:nvSpPr>
        <dsp:cNvPr id="0" name=""/>
        <dsp:cNvSpPr/>
      </dsp:nvSpPr>
      <dsp:spPr>
        <a:xfrm>
          <a:off x="403066" y="51861"/>
          <a:ext cx="5642927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289" tIns="0" rIns="213289" bIns="0" numCol="1" spcCol="1270" anchor="ctr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2600" kern="1200" smtClean="0"/>
            <a:t>Виды контроля качества:</a:t>
          </a:r>
          <a:endParaRPr lang="ru-RU" sz="2600" kern="1200"/>
        </a:p>
      </dsp:txBody>
      <dsp:txXfrm>
        <a:off x="403066" y="51861"/>
        <a:ext cx="5642927" cy="767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953478-01DE-6846-A0B1-B5156F8010DD}">
      <dsp:nvSpPr>
        <dsp:cNvPr id="0" name=""/>
        <dsp:cNvSpPr/>
      </dsp:nvSpPr>
      <dsp:spPr>
        <a:xfrm>
          <a:off x="0" y="7259"/>
          <a:ext cx="5544777" cy="71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Разработка в АС АКОТ механизма проверки данных, полученных от Аккредитованной организации </a:t>
          </a:r>
          <a:endParaRPr lang="ru-RU" sz="1600" kern="1200" dirty="0"/>
        </a:p>
      </dsp:txBody>
      <dsp:txXfrm>
        <a:off x="0" y="7259"/>
        <a:ext cx="5544777" cy="7113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896A0C-28CA-9A40-AACE-1CD7B19CC900}">
      <dsp:nvSpPr>
        <dsp:cNvPr id="0" name=""/>
        <dsp:cNvSpPr/>
      </dsp:nvSpPr>
      <dsp:spPr>
        <a:xfrm>
          <a:off x="0" y="82473"/>
          <a:ext cx="2128717" cy="27845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ru-RU" sz="1700" kern="1200" dirty="0" smtClean="0"/>
            <a:t>Контроль результатов АРМ – это более 100 алгоритмов проверки, позволяющих оценить качество проведенной аттестации и корректность ее результатов </a:t>
          </a:r>
          <a:endParaRPr lang="ru-RU" sz="1700" kern="1200" dirty="0"/>
        </a:p>
      </dsp:txBody>
      <dsp:txXfrm>
        <a:off x="0" y="82473"/>
        <a:ext cx="2128717" cy="27845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3653D0D-346F-46B3-B241-11FF74A37242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DADCD7F-35CE-41D4-BFE1-28503C0421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6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B90DFFD-2327-4BE4-B494-FB504B6D4079}" type="datetimeFigureOut">
              <a:rPr lang="ru-RU"/>
              <a:pPr>
                <a:defRPr/>
              </a:pPr>
              <a:t>01.02.2022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EFC52AF-7868-4933-B460-FC2D03C4BE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1748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Arial" charset="0"/>
        <a:cs typeface="Arial" pitchFamily="34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smtClean="0">
              <a:cs typeface="Arial" charset="0"/>
            </a:endParaRPr>
          </a:p>
        </p:txBody>
      </p:sp>
      <p:sp>
        <p:nvSpPr>
          <p:cNvPr id="64516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30DE4DA4-D426-4B7B-8AC4-894E9047724C}" type="slidenum">
              <a:rPr kumimoji="0" lang="ru-RU" sz="1200">
                <a:latin typeface="Calibri" pitchFamily="34" charset="0"/>
              </a:rPr>
              <a:pPr algn="r" eaLnBrk="1" hangingPunct="1"/>
              <a:t>8</a:t>
            </a:fld>
            <a:endParaRPr kumimoji="0" lang="ru-R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defTabSz="914400"/>
            <a:r>
              <a:rPr lang="ru-RU" smtClean="0">
                <a:solidFill>
                  <a:srgbClr val="000000"/>
                </a:solidFill>
                <a:cs typeface="Arial" charset="0"/>
              </a:rPr>
              <a:t>Перечень контролирующих органов, имеющих отношение к результатам и данным специальной оценки условий труда. Состав общих данных с контролирующими органами.</a:t>
            </a:r>
          </a:p>
          <a:p>
            <a:pPr algn="just" defTabSz="914400"/>
            <a:r>
              <a:rPr lang="ru-RU" smtClean="0">
                <a:solidFill>
                  <a:srgbClr val="000000"/>
                </a:solidFill>
                <a:cs typeface="Arial" charset="0"/>
              </a:rPr>
              <a:t>Меры, способы и мероприятия по защите результатов специальной оценки условий труда перед контролирующими органами. Роль организации, осуществляющей специальную оценку условий труда, в защите результатов оценки.</a:t>
            </a:r>
          </a:p>
          <a:p>
            <a:pPr defTabSz="914400"/>
            <a:endParaRPr lang="ru-RU" smtClean="0">
              <a:cs typeface="Arial" charset="0"/>
            </a:endParaRPr>
          </a:p>
        </p:txBody>
      </p:sp>
      <p:sp>
        <p:nvSpPr>
          <p:cNvPr id="634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26F4E4F-4D02-420F-92A9-50F4CE34CEE0}" type="slidenum">
              <a:rPr kumimoji="0" lang="ru-RU" smtClean="0">
                <a:latin typeface="Calibri" pitchFamily="34" charset="0"/>
              </a:rPr>
              <a:pPr eaLnBrk="1" hangingPunct="1"/>
              <a:t>11</a:t>
            </a:fld>
            <a:endParaRPr kumimoji="0"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5E1428E-90E5-4E00-8830-E5AB1F4C65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C4142-1A96-4769-8E4D-B01CC67EF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1F0C4142-1A96-4769-8E4D-B01CC67EF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51ED1D38-E8DC-4217-BA9A-82A33DAC16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A2AFD73-2BF0-4EA2-B23F-654EBD7A62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9E856A-DE0C-4D73-A38D-6752E3B473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AFCF5C7-6E1B-4EF7-9A6F-C8E68F6CA35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90DF2809-0C7E-4995-8629-C82ABC3EE4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F0C4142-1A96-4769-8E4D-B01CC67EF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759C853-6277-44AE-9F57-7324BF71D68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8F43B6C1-0CB2-408A-A9F9-1B7D63284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ru-RU" smtClean="0"/>
              <a:t>Министерство здравоохранения и социального развития Российской Федерации </a:t>
            </a: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F0C4142-1A96-4769-8E4D-B01CC67EFB4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13" Type="http://schemas.openxmlformats.org/officeDocument/2006/relationships/image" Target="../media/image8.jpeg"/><Relationship Id="rId3" Type="http://schemas.openxmlformats.org/officeDocument/2006/relationships/image" Target="../media/image12.png"/><Relationship Id="rId7" Type="http://schemas.openxmlformats.org/officeDocument/2006/relationships/diagramData" Target="../diagrams/data7.xml"/><Relationship Id="rId12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microsoft.com/office/2007/relationships/diagramDrawing" Target="../diagrams/drawing7.xml"/><Relationship Id="rId5" Type="http://schemas.openxmlformats.org/officeDocument/2006/relationships/image" Target="../media/image14.png"/><Relationship Id="rId10" Type="http://schemas.openxmlformats.org/officeDocument/2006/relationships/diagramColors" Target="../diagrams/colors7.xml"/><Relationship Id="rId4" Type="http://schemas.openxmlformats.org/officeDocument/2006/relationships/image" Target="../media/image13.png"/><Relationship Id="rId9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diagramLayout" Target="../diagrams/layout1.xml"/><Relationship Id="rId21" Type="http://schemas.openxmlformats.org/officeDocument/2006/relationships/diagramQuickStyle" Target="../diagrams/quickStyle4.xml"/><Relationship Id="rId7" Type="http://schemas.openxmlformats.org/officeDocument/2006/relationships/image" Target="../media/image5.png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5" Type="http://schemas.openxmlformats.org/officeDocument/2006/relationships/image" Target="../media/image8.jpeg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diagramQuickStyle" Target="../diagrams/quickStyle2.xml"/><Relationship Id="rId24" Type="http://schemas.openxmlformats.org/officeDocument/2006/relationships/image" Target="../media/image7.emf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QuickStyle" Target="../diagrams/quickStyle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4213" y="476250"/>
            <a:ext cx="8253412" cy="4321175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50000"/>
              </a:lnSpc>
              <a:defRPr/>
            </a:pPr>
            <a:endParaRPr lang="ru-RU" sz="2800" dirty="0">
              <a:solidFill>
                <a:srgbClr val="7B9899"/>
              </a:solidFill>
              <a:ea typeface="+mj-ea"/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1C4B90"/>
                </a:solidFill>
                <a:ea typeface="+mj-ea"/>
              </a:rPr>
              <a:t>Кафедра профилактической медицины и экологии человека ФПК и ППС</a:t>
            </a:r>
            <a:br>
              <a:rPr lang="ru-RU" sz="2400" b="1" dirty="0">
                <a:solidFill>
                  <a:srgbClr val="1C4B90"/>
                </a:solidFill>
                <a:ea typeface="+mj-ea"/>
              </a:rPr>
            </a:br>
            <a:r>
              <a:rPr lang="ru-RU" sz="2400" b="1" dirty="0">
                <a:solidFill>
                  <a:srgbClr val="1C4B90"/>
                </a:solidFill>
                <a:ea typeface="+mj-ea"/>
              </a:rPr>
              <a:t> ФГБОУ ВО «Казанский государственный медицинский университет» </a:t>
            </a:r>
          </a:p>
          <a:p>
            <a:pPr algn="ctr">
              <a:lnSpc>
                <a:spcPct val="150000"/>
              </a:lnSpc>
              <a:defRPr/>
            </a:pPr>
            <a:r>
              <a:rPr lang="ru-RU" sz="2400" b="1" dirty="0">
                <a:solidFill>
                  <a:srgbClr val="1C4B90"/>
                </a:solidFill>
                <a:ea typeface="+mj-ea"/>
              </a:rPr>
              <a:t>Министерства здравоохранения </a:t>
            </a:r>
            <a:br>
              <a:rPr lang="ru-RU" sz="2400" b="1" dirty="0">
                <a:solidFill>
                  <a:srgbClr val="1C4B90"/>
                </a:solidFill>
                <a:ea typeface="+mj-ea"/>
              </a:rPr>
            </a:br>
            <a:r>
              <a:rPr lang="ru-RU" sz="2400" b="1" dirty="0">
                <a:solidFill>
                  <a:srgbClr val="1C4B90"/>
                </a:solidFill>
                <a:ea typeface="+mj-ea"/>
              </a:rPr>
              <a:t>Российской Федерации</a:t>
            </a:r>
            <a:br>
              <a:rPr lang="ru-RU" sz="2400" b="1" dirty="0">
                <a:solidFill>
                  <a:srgbClr val="1C4B90"/>
                </a:solidFill>
                <a:ea typeface="+mj-ea"/>
              </a:rPr>
            </a:br>
            <a:endParaRPr lang="ru-RU" sz="2400" b="1" dirty="0">
              <a:solidFill>
                <a:srgbClr val="1C4B90"/>
              </a:solidFill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8"/>
          <p:cNvSpPr txBox="1">
            <a:spLocks noChangeArrowheads="1"/>
          </p:cNvSpPr>
          <p:nvPr/>
        </p:nvSpPr>
        <p:spPr bwMode="auto">
          <a:xfrm>
            <a:off x="1195388" y="80963"/>
            <a:ext cx="6861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kumimoji="0" lang="ru-RU" dirty="0">
                <a:solidFill>
                  <a:srgbClr val="FF0000"/>
                </a:solidFill>
              </a:rPr>
              <a:t>Автоматизированная система анализа и контроля в области охраны труда - АС АКОТ</a:t>
            </a:r>
          </a:p>
        </p:txBody>
      </p:sp>
      <p:sp>
        <p:nvSpPr>
          <p:cNvPr id="9220" name="Прямоугольник 2"/>
          <p:cNvSpPr>
            <a:spLocks noChangeArrowheads="1"/>
          </p:cNvSpPr>
          <p:nvPr/>
        </p:nvSpPr>
        <p:spPr bwMode="auto">
          <a:xfrm>
            <a:off x="585788" y="1109663"/>
            <a:ext cx="5627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kumimoji="0" lang="ru-RU" sz="1800">
                <a:solidFill>
                  <a:srgbClr val="336699"/>
                </a:solidFill>
              </a:rPr>
              <a:t>Модернизация АС АКОТ в части контроля кадровых ресурсов и средств измерений </a:t>
            </a:r>
          </a:p>
        </p:txBody>
      </p:sp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6383338" y="1162050"/>
            <a:ext cx="2466975" cy="213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1" eaLnBrk="1" hangingPunct="1">
              <a:spcAft>
                <a:spcPts val="600"/>
              </a:spcAft>
            </a:pPr>
            <a:r>
              <a:rPr kumimoji="0" lang="ru-RU" sz="1600">
                <a:solidFill>
                  <a:srgbClr val="1F9997"/>
                </a:solidFill>
              </a:rPr>
              <a:t>Кадры организации, проводящей СОУТ</a:t>
            </a:r>
          </a:p>
          <a:p>
            <a:pPr marL="0" lvl="2" eaLnBrk="1" hangingPunct="1"/>
            <a:r>
              <a:rPr kumimoji="0" lang="ru-RU" sz="1200"/>
              <a:t>Ведение аккредитованной организацией в режиме он-лайн на ресурсах АС «АКОТ» кадрового учета работников, непосредственно занятых в специальной оценке (ФИО,СНИЛС, квалификация, условия занятости)</a:t>
            </a:r>
          </a:p>
        </p:txBody>
      </p:sp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6383338" y="3598863"/>
            <a:ext cx="2584450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1" eaLnBrk="1" hangingPunct="1">
              <a:spcAft>
                <a:spcPts val="600"/>
              </a:spcAft>
            </a:pPr>
            <a:r>
              <a:rPr kumimoji="0" lang="ru-RU" sz="1600">
                <a:solidFill>
                  <a:srgbClr val="1F9997"/>
                </a:solidFill>
              </a:rPr>
              <a:t>Средства измерения аккредитованной организации</a:t>
            </a:r>
          </a:p>
          <a:p>
            <a:pPr marL="0" lvl="2" eaLnBrk="1" hangingPunct="1"/>
            <a:r>
              <a:rPr kumimoji="0" lang="ru-RU" sz="1200"/>
              <a:t>Ведение аккредитованной организацией в режиме он-лайн на ресурсах АС «АКОТ» учета средств измерений (заводской номер, номер Госреестра, сведения о поверке, балансовая принадлежность)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53530" y="5758668"/>
          <a:ext cx="5544778" cy="718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224" name="Изображение 8" descr="200613-крнтроль кадров и СИ.pd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1768475"/>
            <a:ext cx="5240338" cy="391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198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Изображение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7163" y="1401763"/>
            <a:ext cx="3959225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643572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FF0000"/>
                </a:solidFill>
              </a:rPr>
              <a:t>Контроль качества и достоверности</a:t>
            </a:r>
          </a:p>
        </p:txBody>
      </p:sp>
      <p:grpSp>
        <p:nvGrpSpPr>
          <p:cNvPr id="35845" name="Группа 15"/>
          <p:cNvGrpSpPr>
            <a:grpSpLocks/>
          </p:cNvGrpSpPr>
          <p:nvPr/>
        </p:nvGrpSpPr>
        <p:grpSpPr bwMode="auto">
          <a:xfrm>
            <a:off x="274638" y="1193800"/>
            <a:ext cx="2016125" cy="1503363"/>
            <a:chOff x="3275856" y="476672"/>
            <a:chExt cx="2016224" cy="1502689"/>
          </a:xfrm>
        </p:grpSpPr>
        <p:cxnSp>
          <p:nvCxnSpPr>
            <p:cNvPr id="17" name="Прямая соединительная линия 16"/>
            <p:cNvCxnSpPr/>
            <p:nvPr/>
          </p:nvCxnSpPr>
          <p:spPr>
            <a:xfrm>
              <a:off x="3275856" y="476672"/>
              <a:ext cx="1871754" cy="0"/>
            </a:xfrm>
            <a:prstGeom prst="line">
              <a:avLst/>
            </a:prstGeom>
            <a:ln w="38100" cmpd="sng">
              <a:solidFill>
                <a:srgbClr val="DB442C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866" name="TextBox 17"/>
            <p:cNvSpPr txBox="1">
              <a:spLocks noChangeArrowheads="1"/>
            </p:cNvSpPr>
            <p:nvPr/>
          </p:nvSpPr>
          <p:spPr bwMode="auto">
            <a:xfrm>
              <a:off x="3275856" y="548200"/>
              <a:ext cx="2016224" cy="1431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Aft>
                  <a:spcPts val="600"/>
                </a:spcAft>
              </a:pPr>
              <a:r>
                <a:rPr lang="ru-RU" sz="1600"/>
                <a:t>Управление СОУТ</a:t>
              </a:r>
            </a:p>
            <a:p>
              <a:pPr eaLnBrk="1" hangingPunct="1"/>
              <a:r>
                <a:rPr lang="ru-RU" sz="1100">
                  <a:solidFill>
                    <a:schemeClr val="accent2"/>
                  </a:solidFill>
                </a:rPr>
                <a:t>Информационные панели</a:t>
              </a:r>
            </a:p>
            <a:p>
              <a:pPr eaLnBrk="1" hangingPunct="1"/>
              <a:r>
                <a:rPr lang="ru-RU" sz="1100">
                  <a:solidFill>
                    <a:schemeClr val="accent2"/>
                  </a:solidFill>
                </a:rPr>
                <a:t>Просмотр результатов СОУТ</a:t>
              </a:r>
            </a:p>
            <a:p>
              <a:pPr eaLnBrk="1" hangingPunct="1"/>
              <a:r>
                <a:rPr lang="ru-RU" sz="1100">
                  <a:solidFill>
                    <a:srgbClr val="FF0000"/>
                  </a:solidFill>
                </a:rPr>
                <a:t>Проверка результатов СОУТ</a:t>
              </a:r>
            </a:p>
            <a:p>
              <a:pPr eaLnBrk="1" hangingPunct="1"/>
              <a:r>
                <a:rPr lang="ru-RU" sz="1100">
                  <a:solidFill>
                    <a:schemeClr val="accent2"/>
                  </a:solidFill>
                </a:rPr>
                <a:t>Анализ результатов СОУТ</a:t>
              </a:r>
            </a:p>
          </p:txBody>
        </p:sp>
      </p:grpSp>
      <p:grpSp>
        <p:nvGrpSpPr>
          <p:cNvPr id="35846" name="Группа 7"/>
          <p:cNvGrpSpPr>
            <a:grpSpLocks/>
          </p:cNvGrpSpPr>
          <p:nvPr/>
        </p:nvGrpSpPr>
        <p:grpSpPr bwMode="auto">
          <a:xfrm>
            <a:off x="482600" y="4954588"/>
            <a:ext cx="1752600" cy="973137"/>
            <a:chOff x="4544802" y="4075289"/>
            <a:chExt cx="2159000" cy="1241425"/>
          </a:xfrm>
        </p:grpSpPr>
        <p:pic>
          <p:nvPicPr>
            <p:cNvPr id="35863" name="Picture 26" descr="http://psdmania.ru/uploads/posts/2011-05/thumbs/1305031403_psd-check-and-cross-icons12802151024-px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5035" t="11259" r="3314" b="17844"/>
            <a:stretch>
              <a:fillRect/>
            </a:stretch>
          </p:blipFill>
          <p:spPr bwMode="auto">
            <a:xfrm>
              <a:off x="4676299" y="4313616"/>
              <a:ext cx="577572" cy="624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" name="Скругленная прямоугольная выноска 33"/>
            <p:cNvSpPr/>
            <p:nvPr/>
          </p:nvSpPr>
          <p:spPr>
            <a:xfrm>
              <a:off x="4544802" y="4075289"/>
              <a:ext cx="2159000" cy="1241425"/>
            </a:xfrm>
            <a:prstGeom prst="wedgeRoundRectCallout">
              <a:avLst>
                <a:gd name="adj1" fmla="val 25578"/>
                <a:gd name="adj2" fmla="val -40497"/>
                <a:gd name="adj3" fmla="val 16667"/>
              </a:avLst>
            </a:prstGeom>
            <a:noFill/>
            <a:ln w="6350">
              <a:solidFill>
                <a:srgbClr val="FB8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676275">
                <a:defRPr/>
              </a:pPr>
              <a:r>
                <a:rPr lang="ru-RU" sz="1100">
                  <a:solidFill>
                    <a:srgbClr val="7F7F7F"/>
                  </a:solidFill>
                  <a:latin typeface="Calibri" pitchFamily="34" charset="0"/>
                  <a:cs typeface="Arial" pitchFamily="34" charset="0"/>
                </a:rPr>
                <a:t>Ошибка!</a:t>
              </a:r>
            </a:p>
            <a:p>
              <a:pPr marL="676275">
                <a:defRPr/>
              </a:pPr>
              <a:r>
                <a:rPr lang="ru-RU" sz="1100">
                  <a:solidFill>
                    <a:srgbClr val="7F7F7F"/>
                  </a:solidFill>
                  <a:latin typeface="Calibri" pitchFamily="34" charset="0"/>
                  <a:cs typeface="Arial" pitchFamily="34" charset="0"/>
                </a:rPr>
                <a:t>Данные некорректны или </a:t>
              </a:r>
            </a:p>
            <a:p>
              <a:pPr marL="676275">
                <a:defRPr/>
              </a:pPr>
              <a:r>
                <a:rPr lang="ru-RU" sz="1100">
                  <a:solidFill>
                    <a:srgbClr val="7F7F7F"/>
                  </a:solidFill>
                  <a:latin typeface="Calibri" pitchFamily="34" charset="0"/>
                  <a:cs typeface="Arial" pitchFamily="34" charset="0"/>
                </a:rPr>
                <a:t>не введены</a:t>
              </a:r>
            </a:p>
          </p:txBody>
        </p:sp>
      </p:grpSp>
      <p:grpSp>
        <p:nvGrpSpPr>
          <p:cNvPr id="35847" name="Группа 6"/>
          <p:cNvGrpSpPr>
            <a:grpSpLocks/>
          </p:cNvGrpSpPr>
          <p:nvPr/>
        </p:nvGrpSpPr>
        <p:grpSpPr bwMode="auto">
          <a:xfrm>
            <a:off x="482600" y="2944813"/>
            <a:ext cx="1752600" cy="649287"/>
            <a:chOff x="4598988" y="908050"/>
            <a:chExt cx="1753217" cy="649288"/>
          </a:xfrm>
        </p:grpSpPr>
        <p:pic>
          <p:nvPicPr>
            <p:cNvPr id="35861" name="Picture 26" descr="http://psdmania.ru/uploads/posts/2011-05/thumbs/1305031403_psd-check-and-cross-icons12802151024-px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5" t="11259" r="43462" b="17844"/>
            <a:stretch>
              <a:fillRect/>
            </a:stretch>
          </p:blipFill>
          <p:spPr bwMode="auto">
            <a:xfrm>
              <a:off x="4632325" y="958034"/>
              <a:ext cx="542463" cy="524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Скругленная прямоугольная выноска 36"/>
            <p:cNvSpPr/>
            <p:nvPr/>
          </p:nvSpPr>
          <p:spPr>
            <a:xfrm>
              <a:off x="4598988" y="908050"/>
              <a:ext cx="1753217" cy="649288"/>
            </a:xfrm>
            <a:prstGeom prst="wedgeRoundRectCallout">
              <a:avLst>
                <a:gd name="adj1" fmla="val 23179"/>
                <a:gd name="adj2" fmla="val -37836"/>
                <a:gd name="adj3" fmla="val 16667"/>
              </a:avLst>
            </a:prstGeom>
            <a:noFill/>
            <a:ln w="6350">
              <a:solidFill>
                <a:srgbClr val="FB8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809625">
                <a:defRPr/>
              </a:pPr>
              <a:r>
                <a:rPr lang="ru-RU" sz="1100">
                  <a:solidFill>
                    <a:srgbClr val="7F7F7F"/>
                  </a:solidFill>
                  <a:latin typeface="Calibri" pitchFamily="34" charset="0"/>
                  <a:cs typeface="Arial" pitchFamily="34" charset="0"/>
                </a:rPr>
                <a:t>Данные корректны</a:t>
              </a:r>
            </a:p>
          </p:txBody>
        </p:sp>
      </p:grpSp>
      <p:grpSp>
        <p:nvGrpSpPr>
          <p:cNvPr id="35848" name="Группа 2"/>
          <p:cNvGrpSpPr>
            <a:grpSpLocks/>
          </p:cNvGrpSpPr>
          <p:nvPr/>
        </p:nvGrpSpPr>
        <p:grpSpPr bwMode="auto">
          <a:xfrm>
            <a:off x="482600" y="3841750"/>
            <a:ext cx="1752600" cy="887413"/>
            <a:chOff x="6443663" y="2433638"/>
            <a:chExt cx="2160587" cy="1219200"/>
          </a:xfrm>
        </p:grpSpPr>
        <p:pic>
          <p:nvPicPr>
            <p:cNvPr id="35859" name="Picture 2" descr="http://simventure.co.uk/sites/default/files/Problem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6688" y="2687638"/>
              <a:ext cx="549078" cy="489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" name="Скругленная прямоугольная выноска 39"/>
            <p:cNvSpPr/>
            <p:nvPr/>
          </p:nvSpPr>
          <p:spPr>
            <a:xfrm>
              <a:off x="6443663" y="2433638"/>
              <a:ext cx="2160587" cy="1219200"/>
            </a:xfrm>
            <a:prstGeom prst="wedgeRoundRectCallout">
              <a:avLst>
                <a:gd name="adj1" fmla="val 46997"/>
                <a:gd name="adj2" fmla="val -20000"/>
                <a:gd name="adj3" fmla="val 16667"/>
              </a:avLst>
            </a:prstGeom>
            <a:noFill/>
            <a:ln w="6350">
              <a:solidFill>
                <a:srgbClr val="FB8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714375">
                <a:defRPr/>
              </a:pPr>
              <a:r>
                <a:rPr lang="ru-RU" sz="1100">
                  <a:solidFill>
                    <a:srgbClr val="7F7F7F"/>
                  </a:solidFill>
                  <a:latin typeface="Calibri" pitchFamily="34" charset="0"/>
                  <a:cs typeface="Arial" pitchFamily="34" charset="0"/>
                </a:rPr>
                <a:t>Обратите внимание! Возможно есть ошибка</a:t>
              </a:r>
            </a:p>
          </p:txBody>
        </p:sp>
      </p:grpSp>
      <p:sp>
        <p:nvSpPr>
          <p:cNvPr id="41" name="Выгнутая влево стрелка 40"/>
          <p:cNvSpPr/>
          <p:nvPr/>
        </p:nvSpPr>
        <p:spPr>
          <a:xfrm rot="20765559">
            <a:off x="2620963" y="5176838"/>
            <a:ext cx="428625" cy="1144587"/>
          </a:xfrm>
          <a:prstGeom prst="curvedRightArrow">
            <a:avLst/>
          </a:prstGeom>
          <a:solidFill>
            <a:srgbClr val="1F999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70213" y="4694238"/>
            <a:ext cx="1706562" cy="522287"/>
          </a:xfrm>
          <a:prstGeom prst="rect">
            <a:avLst/>
          </a:prstGeom>
          <a:solidFill>
            <a:srgbClr val="FFFFFF"/>
          </a:solidFill>
          <a:ln>
            <a:solidFill>
              <a:schemeClr val="tx1">
                <a:lumMod val="40000"/>
                <a:lumOff val="60000"/>
              </a:schemeClr>
            </a:solidFill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defRPr/>
            </a:pPr>
            <a:r>
              <a:rPr lang="ru-RU" sz="1400" u="sng" smtClean="0">
                <a:solidFill>
                  <a:srgbClr val="336699"/>
                </a:solidFill>
              </a:rPr>
              <a:t>Машинист крана (крановщик)  </a:t>
            </a:r>
          </a:p>
        </p:txBody>
      </p:sp>
      <p:sp>
        <p:nvSpPr>
          <p:cNvPr id="35851" name="TextBox 1"/>
          <p:cNvSpPr txBox="1">
            <a:spLocks noChangeArrowheads="1"/>
          </p:cNvSpPr>
          <p:nvPr/>
        </p:nvSpPr>
        <p:spPr bwMode="auto">
          <a:xfrm>
            <a:off x="3282950" y="5894388"/>
            <a:ext cx="4016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/>
              <a:t>Интерактивный переход к карте РМ</a:t>
            </a:r>
          </a:p>
        </p:txBody>
      </p:sp>
      <p:graphicFrame>
        <p:nvGraphicFramePr>
          <p:cNvPr id="43" name="Схема 42"/>
          <p:cNvGraphicFramePr/>
          <p:nvPr/>
        </p:nvGraphicFramePr>
        <p:xfrm>
          <a:off x="6875850" y="2733707"/>
          <a:ext cx="2128717" cy="29495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35853" name="Группа 44"/>
          <p:cNvGrpSpPr>
            <a:grpSpLocks/>
          </p:cNvGrpSpPr>
          <p:nvPr/>
        </p:nvGrpSpPr>
        <p:grpSpPr bwMode="auto">
          <a:xfrm>
            <a:off x="8085138" y="1171575"/>
            <a:ext cx="777875" cy="781050"/>
            <a:chOff x="6958436" y="3111174"/>
            <a:chExt cx="1500187" cy="1506825"/>
          </a:xfrm>
        </p:grpSpPr>
        <p:sp>
          <p:nvSpPr>
            <p:cNvPr id="46" name="Скругленный прямоугольник 45"/>
            <p:cNvSpPr/>
            <p:nvPr/>
          </p:nvSpPr>
          <p:spPr bwMode="auto">
            <a:xfrm>
              <a:off x="6958436" y="3111174"/>
              <a:ext cx="1500187" cy="1506825"/>
            </a:xfrm>
            <a:prstGeom prst="roundRect">
              <a:avLst/>
            </a:prstGeom>
            <a:ln w="19050" cmpd="sng">
              <a:solidFill>
                <a:srgbClr val="D4472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>
                <a:solidFill>
                  <a:srgbClr val="336699"/>
                </a:solidFill>
              </a:endParaRPr>
            </a:p>
          </p:txBody>
        </p:sp>
        <p:sp>
          <p:nvSpPr>
            <p:cNvPr id="35855" name="Прямоугольник 28"/>
            <p:cNvSpPr>
              <a:spLocks noChangeArrowheads="1"/>
            </p:cNvSpPr>
            <p:nvPr/>
          </p:nvSpPr>
          <p:spPr bwMode="auto">
            <a:xfrm>
              <a:off x="7011575" y="4185251"/>
              <a:ext cx="1393910" cy="356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ru-RU" sz="600" b="1">
                  <a:solidFill>
                    <a:srgbClr val="D44725"/>
                  </a:solidFill>
                </a:rPr>
                <a:t>УПРАВЛЕНИЕ</a:t>
              </a:r>
            </a:p>
          </p:txBody>
        </p:sp>
        <p:sp>
          <p:nvSpPr>
            <p:cNvPr id="35856" name="TextBox 23"/>
            <p:cNvSpPr txBox="1">
              <a:spLocks noChangeArrowheads="1"/>
            </p:cNvSpPr>
            <p:nvPr/>
          </p:nvSpPr>
          <p:spPr bwMode="auto">
            <a:xfrm>
              <a:off x="7111516" y="3319434"/>
              <a:ext cx="768462" cy="3277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ru-RU" sz="500">
                  <a:solidFill>
                    <a:srgbClr val="A6A6A6"/>
                  </a:solidFill>
                </a:rPr>
                <a:t>КИОУТ</a:t>
              </a:r>
            </a:p>
          </p:txBody>
        </p:sp>
        <p:pic>
          <p:nvPicPr>
            <p:cNvPr id="35857" name="Изображение 44" descr="new.eps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1" t="19633" r="6693" b="25679"/>
            <a:stretch>
              <a:fillRect/>
            </a:stretch>
          </p:blipFill>
          <p:spPr bwMode="auto">
            <a:xfrm>
              <a:off x="7007944" y="3595935"/>
              <a:ext cx="1309344" cy="628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5858" name="Изображение 21" descr="ols1.jp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1448" y="3220759"/>
              <a:ext cx="545830" cy="490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3204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C4142-1A96-4769-8E4D-B01CC67EFB4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531813" y="1871663"/>
            <a:ext cx="8151812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/>
            <a:r>
              <a:rPr lang="ru-RU" sz="3200" dirty="0" smtClean="0"/>
              <a:t>Организационное (документальное) обеспечение СОУТ, программное обеспечение оформления документов по результатам СОУТ</a:t>
            </a:r>
            <a:endParaRPr kumimoji="0"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cons.iconarchive.com/icons/oxygen-icons.org/oxygen/256/Actions-view-calendar-month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" y="1517528"/>
            <a:ext cx="1656108" cy="1656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376E114-C322-4FFA-91A5-B52918FEAB4F}" type="slidenum">
              <a:rPr kumimoji="0" lang="ru-RU" smtClean="0">
                <a:solidFill>
                  <a:srgbClr val="A0A0A0"/>
                </a:solidFill>
              </a:rPr>
              <a:pPr eaLnBrk="1" hangingPunct="1"/>
              <a:t>3</a:t>
            </a:fld>
            <a:endParaRPr kumimoji="0" lang="ru-RU" dirty="0" smtClean="0">
              <a:solidFill>
                <a:srgbClr val="A0A0A0"/>
              </a:solidFill>
            </a:endParaRPr>
          </a:p>
        </p:txBody>
      </p:sp>
      <p:sp>
        <p:nvSpPr>
          <p:cNvPr id="9221" name="Прямоугольник 6"/>
          <p:cNvSpPr>
            <a:spLocks noChangeArrowheads="1"/>
          </p:cNvSpPr>
          <p:nvPr/>
        </p:nvSpPr>
        <p:spPr bwMode="auto">
          <a:xfrm>
            <a:off x="1219200" y="450056"/>
            <a:ext cx="703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914400"/>
            <a:r>
              <a:rPr lang="ru-RU" dirty="0">
                <a:solidFill>
                  <a:srgbClr val="FF0000"/>
                </a:solidFill>
              </a:rPr>
              <a:t>Процедура информирования работников. Информационное обеспечение данной процедуры.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489200" y="1191420"/>
            <a:ext cx="62261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Информирование работника о </a:t>
            </a:r>
            <a:r>
              <a:rPr lang="ru-RU" sz="1600" u="sng" dirty="0">
                <a:solidFill>
                  <a:schemeClr val="tx1">
                    <a:lumMod val="50000"/>
                  </a:schemeClr>
                </a:solidFill>
              </a:rPr>
              <a:t>проведении</a:t>
            </a:r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 специальной оценки условий труда осуществляется путем реализации его права:</a:t>
            </a:r>
          </a:p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1) присутствовать при проведении специальной оценки условий труда на его рабочем месте);</a:t>
            </a:r>
          </a:p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2) обращаться к работодателю, организации, проводящей специальную оценку условий труда, эксперту за получением разъяснений по вопросам проведения специальной оценки условий труда на его рабочем месте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ru-RU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3900" y="3854440"/>
            <a:ext cx="79914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Ознакомление работника с результатами специальной оценки условий труда проводится работодателем в течение 30 календарных дней с момента утверждения отчета комиссией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en-US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l"/>
            <a:endParaRPr lang="ru-RU" sz="1600" dirty="0">
              <a:solidFill>
                <a:schemeClr val="tx1">
                  <a:lumMod val="50000"/>
                </a:schemeClr>
              </a:solidFill>
            </a:endParaRPr>
          </a:p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Работник обязан ознакомиться с результатами специальной оценки условий труда на его рабочем месте</a:t>
            </a:r>
            <a:r>
              <a:rPr lang="ru-RU" sz="16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en-US" sz="1600" dirty="0" smtClean="0">
              <a:solidFill>
                <a:schemeClr val="tx1">
                  <a:lumMod val="50000"/>
                </a:schemeClr>
              </a:solidFill>
            </a:endParaRPr>
          </a:p>
          <a:p>
            <a:pPr algn="l"/>
            <a:endParaRPr lang="ru-RU" sz="1600" dirty="0">
              <a:solidFill>
                <a:schemeClr val="tx1">
                  <a:lumMod val="50000"/>
                </a:schemeClr>
              </a:solidFill>
            </a:endParaRPr>
          </a:p>
          <a:p>
            <a:pPr algn="l"/>
            <a:r>
              <a:rPr lang="ru-RU" sz="1600" dirty="0">
                <a:solidFill>
                  <a:schemeClr val="tx1">
                    <a:lumMod val="50000"/>
                  </a:schemeClr>
                </a:solidFill>
              </a:rPr>
              <a:t>Работник вправе обжаловать результаты проведения специальной оценки условий труда на его рабочем месте.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омер слайда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6C3E52-A785-4190-A1CE-F307298EF3A9}" type="slidenum">
              <a:rPr kumimoji="0" lang="ru-RU" smtClean="0">
                <a:solidFill>
                  <a:srgbClr val="A0A0A0"/>
                </a:solidFill>
              </a:rPr>
              <a:pPr eaLnBrk="1" hangingPunct="1"/>
              <a:t>4</a:t>
            </a:fld>
            <a:endParaRPr kumimoji="0" lang="ru-RU" smtClean="0">
              <a:solidFill>
                <a:srgbClr val="A0A0A0"/>
              </a:solidFill>
            </a:endParaRPr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1257300" y="438944"/>
            <a:ext cx="6223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defTabSz="914400"/>
            <a:r>
              <a:rPr lang="ru-RU" dirty="0">
                <a:solidFill>
                  <a:srgbClr val="FF0000"/>
                </a:solidFill>
              </a:rPr>
              <a:t>Обеспечение единых подходов к оценке факторов производственной среды и трудового процесса.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05300" y="1557338"/>
            <a:ext cx="4152900" cy="2308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defTabSz="914400">
              <a:defRPr/>
            </a:pPr>
            <a:r>
              <a:rPr lang="ru-RU" dirty="0">
                <a:solidFill>
                  <a:schemeClr val="bg1">
                    <a:lumMod val="65000"/>
                  </a:schemeClr>
                </a:solidFill>
              </a:rPr>
              <a:t>Обеспечение единых подходов к оценке факторов производственной среды и трудового процесса осуществляется за счет использования подходов согласно Методики проведения специальной оценки условий труда.</a:t>
            </a:r>
          </a:p>
          <a:p>
            <a:pPr algn="just" defTabSz="914400">
              <a:defRPr/>
            </a:pPr>
            <a:endParaRPr lang="ru-RU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50" y="1346200"/>
            <a:ext cx="3198813" cy="4476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56419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rgbClr val="FF0000"/>
                </a:solidFill>
              </a:rPr>
              <a:t>SAP EHSM-</a:t>
            </a:r>
            <a:r>
              <a:rPr lang="en-US" sz="2000" dirty="0">
                <a:solidFill>
                  <a:srgbClr val="FF0000"/>
                </a:solidFill>
              </a:rPr>
              <a:t>TEU –</a:t>
            </a:r>
            <a:r>
              <a:rPr lang="ru-RU" sz="2000" dirty="0">
                <a:solidFill>
                  <a:srgbClr val="FF0000"/>
                </a:solidFill>
              </a:rPr>
              <a:t> интеграционное решение  для специальной оценки условий труда</a:t>
            </a:r>
          </a:p>
        </p:txBody>
      </p:sp>
      <p:sp>
        <p:nvSpPr>
          <p:cNvPr id="11268" name="Прямоугольник 2"/>
          <p:cNvSpPr>
            <a:spLocks noChangeArrowheads="1"/>
          </p:cNvSpPr>
          <p:nvPr/>
        </p:nvSpPr>
        <p:spPr bwMode="auto">
          <a:xfrm>
            <a:off x="536575" y="1633538"/>
            <a:ext cx="5119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ru-RU" sz="1600">
                <a:solidFill>
                  <a:schemeClr val="accent1"/>
                </a:solidFill>
              </a:rPr>
              <a:t>корпоративное интеграционное решение на платформе SAP EHSM  и программного обеспечения семейства </a:t>
            </a:r>
            <a:r>
              <a:rPr kumimoji="0" lang="en-US" sz="1600">
                <a:solidFill>
                  <a:schemeClr val="accent1"/>
                </a:solidFill>
              </a:rPr>
              <a:t>TRUD-EXPERT</a:t>
            </a:r>
            <a:endParaRPr kumimoji="0" lang="ru-RU" sz="1600">
              <a:solidFill>
                <a:schemeClr val="accent1"/>
              </a:solidFill>
            </a:endParaRPr>
          </a:p>
        </p:txBody>
      </p:sp>
      <p:grpSp>
        <p:nvGrpSpPr>
          <p:cNvPr id="11269" name="Группа 2"/>
          <p:cNvGrpSpPr>
            <a:grpSpLocks/>
          </p:cNvGrpSpPr>
          <p:nvPr/>
        </p:nvGrpSpPr>
        <p:grpSpPr bwMode="auto">
          <a:xfrm>
            <a:off x="6958013" y="1244600"/>
            <a:ext cx="1500187" cy="1506538"/>
            <a:chOff x="6958436" y="1243820"/>
            <a:chExt cx="1500187" cy="1506537"/>
          </a:xfrm>
        </p:grpSpPr>
        <p:sp>
          <p:nvSpPr>
            <p:cNvPr id="40" name="Скругленный прямоугольник 39"/>
            <p:cNvSpPr/>
            <p:nvPr/>
          </p:nvSpPr>
          <p:spPr bwMode="auto">
            <a:xfrm>
              <a:off x="6958436" y="1243820"/>
              <a:ext cx="1500187" cy="1506537"/>
            </a:xfrm>
            <a:prstGeom prst="roundRect">
              <a:avLst/>
            </a:prstGeom>
            <a:ln w="38100" cmpd="sng">
              <a:solidFill>
                <a:srgbClr val="97C63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/>
            </a:p>
          </p:txBody>
        </p:sp>
        <p:pic>
          <p:nvPicPr>
            <p:cNvPr id="11286" name="Изображение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3489" y="1756633"/>
              <a:ext cx="1193109" cy="549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7" name="Изображение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3490" y="1290791"/>
              <a:ext cx="1052157" cy="430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88" name="Прямоугольник 5"/>
            <p:cNvSpPr>
              <a:spLocks noChangeArrowheads="1"/>
            </p:cNvSpPr>
            <p:nvPr/>
          </p:nvSpPr>
          <p:spPr bwMode="auto">
            <a:xfrm>
              <a:off x="7072096" y="2258675"/>
              <a:ext cx="1193108" cy="371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en-US" b="1">
                  <a:solidFill>
                    <a:srgbClr val="97C63C"/>
                  </a:solidFill>
                </a:rPr>
                <a:t>EHSM</a:t>
              </a:r>
              <a:endParaRPr kumimoji="0" lang="ru-RU" b="1">
                <a:solidFill>
                  <a:srgbClr val="97C63C"/>
                </a:solidFill>
              </a:endParaRPr>
            </a:p>
          </p:txBody>
        </p:sp>
      </p:grpSp>
      <p:grpSp>
        <p:nvGrpSpPr>
          <p:cNvPr id="11270" name="Группа 3"/>
          <p:cNvGrpSpPr>
            <a:grpSpLocks/>
          </p:cNvGrpSpPr>
          <p:nvPr/>
        </p:nvGrpSpPr>
        <p:grpSpPr bwMode="auto">
          <a:xfrm>
            <a:off x="6958013" y="3111500"/>
            <a:ext cx="1500187" cy="1506538"/>
            <a:chOff x="6958436" y="3111174"/>
            <a:chExt cx="1500187" cy="1506825"/>
          </a:xfrm>
        </p:grpSpPr>
        <p:sp>
          <p:nvSpPr>
            <p:cNvPr id="55" name="Скругленный прямоугольник 54"/>
            <p:cNvSpPr/>
            <p:nvPr/>
          </p:nvSpPr>
          <p:spPr bwMode="auto">
            <a:xfrm>
              <a:off x="6958436" y="3111174"/>
              <a:ext cx="1500187" cy="1506825"/>
            </a:xfrm>
            <a:prstGeom prst="roundRect">
              <a:avLst/>
            </a:prstGeom>
            <a:ln w="38100" cmpd="sng">
              <a:solidFill>
                <a:srgbClr val="D4472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>
                <a:solidFill>
                  <a:srgbClr val="336699"/>
                </a:solidFill>
              </a:endParaRPr>
            </a:p>
          </p:txBody>
        </p:sp>
        <p:sp>
          <p:nvSpPr>
            <p:cNvPr id="11281" name="Прямоугольник 28"/>
            <p:cNvSpPr>
              <a:spLocks noChangeArrowheads="1"/>
            </p:cNvSpPr>
            <p:nvPr/>
          </p:nvSpPr>
          <p:spPr bwMode="auto">
            <a:xfrm>
              <a:off x="7011574" y="4185250"/>
              <a:ext cx="1393910" cy="289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ru-RU" sz="1200" b="1">
                  <a:solidFill>
                    <a:srgbClr val="D44725"/>
                  </a:solidFill>
                </a:rPr>
                <a:t>УПРАВЛЕНИЕ</a:t>
              </a:r>
            </a:p>
          </p:txBody>
        </p:sp>
        <p:sp>
          <p:nvSpPr>
            <p:cNvPr id="11282" name="TextBox 23"/>
            <p:cNvSpPr txBox="1">
              <a:spLocks noChangeArrowheads="1"/>
            </p:cNvSpPr>
            <p:nvPr/>
          </p:nvSpPr>
          <p:spPr bwMode="auto">
            <a:xfrm>
              <a:off x="7112423" y="3319177"/>
              <a:ext cx="768350" cy="276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ru-RU" sz="1200">
                  <a:solidFill>
                    <a:srgbClr val="A6A6A6"/>
                  </a:solidFill>
                </a:rPr>
                <a:t>КИОУТ</a:t>
              </a:r>
            </a:p>
          </p:txBody>
        </p:sp>
        <p:pic>
          <p:nvPicPr>
            <p:cNvPr id="11283" name="Изображение 44" descr="new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1" t="19633" r="6693" b="25679"/>
            <a:stretch>
              <a:fillRect/>
            </a:stretch>
          </p:blipFill>
          <p:spPr bwMode="auto">
            <a:xfrm>
              <a:off x="7007944" y="3595935"/>
              <a:ext cx="1309344" cy="6289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84" name="Изображение 21" descr="ols1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1448" y="3220759"/>
              <a:ext cx="545830" cy="490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271" name="Группа 4"/>
          <p:cNvGrpSpPr>
            <a:grpSpLocks/>
          </p:cNvGrpSpPr>
          <p:nvPr/>
        </p:nvGrpSpPr>
        <p:grpSpPr bwMode="auto">
          <a:xfrm>
            <a:off x="6958013" y="4981575"/>
            <a:ext cx="1500187" cy="1508125"/>
            <a:chOff x="6958436" y="4980871"/>
            <a:chExt cx="1500187" cy="1508485"/>
          </a:xfrm>
        </p:grpSpPr>
        <p:sp>
          <p:nvSpPr>
            <p:cNvPr id="57" name="Скругленный прямоугольник 56"/>
            <p:cNvSpPr/>
            <p:nvPr/>
          </p:nvSpPr>
          <p:spPr>
            <a:xfrm>
              <a:off x="6958436" y="4980871"/>
              <a:ext cx="1500187" cy="1508485"/>
            </a:xfrm>
            <a:prstGeom prst="roundRect">
              <a:avLst/>
            </a:prstGeom>
            <a:ln w="38100" cmpd="sng">
              <a:solidFill>
                <a:srgbClr val="EFAF2B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>
                <a:solidFill>
                  <a:srgbClr val="336699"/>
                </a:solidFill>
              </a:endParaRPr>
            </a:p>
          </p:txBody>
        </p:sp>
        <p:pic>
          <p:nvPicPr>
            <p:cNvPr id="11276" name="Изображение 44" descr="new.eps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61" t="19633" r="6693" b="25679"/>
            <a:stretch>
              <a:fillRect/>
            </a:stretch>
          </p:blipFill>
          <p:spPr bwMode="auto">
            <a:xfrm>
              <a:off x="7051038" y="5424681"/>
              <a:ext cx="1252537" cy="601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7" name="Прямоугольник 45"/>
            <p:cNvSpPr>
              <a:spLocks noChangeArrowheads="1"/>
            </p:cNvSpPr>
            <p:nvPr/>
          </p:nvSpPr>
          <p:spPr bwMode="auto">
            <a:xfrm>
              <a:off x="7191582" y="5920504"/>
              <a:ext cx="10736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ru-RU" sz="2000">
                  <a:solidFill>
                    <a:srgbClr val="EFAF2B"/>
                  </a:solidFill>
                </a:rPr>
                <a:t>СОУТ</a:t>
              </a:r>
            </a:p>
          </p:txBody>
        </p:sp>
        <p:pic>
          <p:nvPicPr>
            <p:cNvPr id="11278" name="Изображение 21" descr="ols1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0169" y="5095326"/>
              <a:ext cx="522149" cy="468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9" name="TextBox 23"/>
            <p:cNvSpPr txBox="1">
              <a:spLocks noChangeArrowheads="1"/>
            </p:cNvSpPr>
            <p:nvPr/>
          </p:nvSpPr>
          <p:spPr bwMode="auto">
            <a:xfrm>
              <a:off x="7171161" y="5158713"/>
              <a:ext cx="768350" cy="276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algn="ctr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r" eaLnBrk="1" hangingPunct="1"/>
              <a:r>
                <a:rPr lang="ru-RU" sz="1200">
                  <a:solidFill>
                    <a:srgbClr val="A6A6A6"/>
                  </a:solidFill>
                </a:rPr>
                <a:t>КИОУТ</a:t>
              </a:r>
            </a:p>
          </p:txBody>
        </p:sp>
      </p:grpSp>
      <p:sp>
        <p:nvSpPr>
          <p:cNvPr id="11272" name="Прямоугольник 1"/>
          <p:cNvSpPr>
            <a:spLocks noChangeArrowheads="1"/>
          </p:cNvSpPr>
          <p:nvPr/>
        </p:nvSpPr>
        <p:spPr bwMode="auto">
          <a:xfrm>
            <a:off x="536575" y="2763838"/>
            <a:ext cx="55229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ru-RU" sz="1600">
                <a:solidFill>
                  <a:srgbClr val="7F7F7F"/>
                </a:solidFill>
              </a:rPr>
              <a:t>Решение предназначено для автоматизации задач по планированию, проведению и управлению результатами </a:t>
            </a:r>
          </a:p>
          <a:p>
            <a:r>
              <a:rPr kumimoji="0" lang="ru-RU">
                <a:solidFill>
                  <a:srgbClr val="1F9997"/>
                </a:solidFill>
              </a:rPr>
              <a:t>специальной оценки условий труда</a:t>
            </a:r>
          </a:p>
        </p:txBody>
      </p:sp>
      <p:sp>
        <p:nvSpPr>
          <p:cNvPr id="11273" name="Прямоугольник 5"/>
          <p:cNvSpPr>
            <a:spLocks noChangeArrowheads="1"/>
          </p:cNvSpPr>
          <p:nvPr/>
        </p:nvSpPr>
        <p:spPr bwMode="auto">
          <a:xfrm>
            <a:off x="536575" y="1169988"/>
            <a:ext cx="3206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ru-RU">
                <a:solidFill>
                  <a:srgbClr val="476394"/>
                </a:solidFill>
              </a:rPr>
              <a:t>SAP EHSM-</a:t>
            </a:r>
            <a:r>
              <a:rPr kumimoji="0" lang="en-US">
                <a:solidFill>
                  <a:srgbClr val="476394"/>
                </a:solidFill>
              </a:rPr>
              <a:t>TEU</a:t>
            </a:r>
            <a:endParaRPr kumimoji="0" lang="ru-RU">
              <a:solidFill>
                <a:srgbClr val="476394"/>
              </a:solidFill>
            </a:endParaRPr>
          </a:p>
        </p:txBody>
      </p:sp>
      <p:sp>
        <p:nvSpPr>
          <p:cNvPr id="11274" name="Прямоугольник 3"/>
          <p:cNvSpPr>
            <a:spLocks noChangeArrowheads="1"/>
          </p:cNvSpPr>
          <p:nvPr/>
        </p:nvSpPr>
        <p:spPr bwMode="auto">
          <a:xfrm>
            <a:off x="496888" y="4721225"/>
            <a:ext cx="491331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ru-RU" sz="1600">
                <a:solidFill>
                  <a:srgbClr val="476394"/>
                </a:solidFill>
              </a:rPr>
              <a:t>SAP EHSM-</a:t>
            </a:r>
            <a:r>
              <a:rPr kumimoji="0" lang="en-US" sz="1600">
                <a:solidFill>
                  <a:srgbClr val="476394"/>
                </a:solidFill>
              </a:rPr>
              <a:t>TEU </a:t>
            </a:r>
            <a:r>
              <a:rPr kumimoji="0" lang="ru-RU" sz="1600">
                <a:solidFill>
                  <a:srgbClr val="7F7F7F"/>
                </a:solidFill>
              </a:rPr>
              <a:t>разработан с учетом требований федерального закона «О специальной оценке условий труда» и соответствующих подзаконных актов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58213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FF0000"/>
                </a:solidFill>
              </a:rPr>
              <a:t>Автоматизация бизнес-процессов в области охраны труда </a:t>
            </a:r>
          </a:p>
        </p:txBody>
      </p:sp>
      <p:sp>
        <p:nvSpPr>
          <p:cNvPr id="12292" name="Прямоугольник 1"/>
          <p:cNvSpPr>
            <a:spLocks noChangeArrowheads="1"/>
          </p:cNvSpPr>
          <p:nvPr/>
        </p:nvSpPr>
        <p:spPr bwMode="auto">
          <a:xfrm>
            <a:off x="334963" y="2001838"/>
            <a:ext cx="6067425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планирование и подготовка проведения СОУТ и оценки профессиональных рисков;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оценка условий на рабочих местах;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определение уровня профессиональных рисков на рабочих местах;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улучшение условий труда и снижение уровня профессиональных рисков на рабочих местах;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обеспечение защищенности работников от ОВПФ и выявленных опасностей средствами индивидуальной и коллективной защиты;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определение объема и учет льгот, гарантий и компенсаций работникам, занятым во вредных условиях труда;</a:t>
            </a:r>
          </a:p>
          <a:p>
            <a:pPr marL="647700" indent="-323850">
              <a:spcBef>
                <a:spcPts val="1200"/>
              </a:spcBef>
              <a:buClr>
                <a:schemeClr val="accent1"/>
              </a:buClr>
              <a:buFont typeface="Wingdings" pitchFamily="2" charset="2"/>
              <a:buChar char="ü"/>
            </a:pPr>
            <a:r>
              <a:rPr kumimoji="0" lang="ru-RU" sz="1400">
                <a:solidFill>
                  <a:srgbClr val="7F7F7F"/>
                </a:solidFill>
              </a:rPr>
              <a:t>определение объема и учет отчислений во внебюджетные фонды (ФСС, ПФР), связанных с наличием рабочих мест с вредными условиями труда.</a:t>
            </a:r>
          </a:p>
        </p:txBody>
      </p:sp>
      <p:sp>
        <p:nvSpPr>
          <p:cNvPr id="12293" name="Прямоугольник 2"/>
          <p:cNvSpPr>
            <a:spLocks noChangeArrowheads="1"/>
          </p:cNvSpPr>
          <p:nvPr/>
        </p:nvSpPr>
        <p:spPr bwMode="auto">
          <a:xfrm>
            <a:off x="539750" y="1211263"/>
            <a:ext cx="6165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kumimoji="0" lang="ru-RU">
                <a:solidFill>
                  <a:srgbClr val="476394"/>
                </a:solidFill>
              </a:rPr>
              <a:t>SAP EHSM-</a:t>
            </a:r>
            <a:r>
              <a:rPr kumimoji="0" lang="en-US">
                <a:solidFill>
                  <a:srgbClr val="476394"/>
                </a:solidFill>
              </a:rPr>
              <a:t>TEU </a:t>
            </a:r>
            <a:r>
              <a:rPr kumimoji="0" lang="ru-RU">
                <a:solidFill>
                  <a:srgbClr val="476394"/>
                </a:solidFill>
              </a:rPr>
              <a:t>обеспечивает автоматизацию следующих бизнес-процессов: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/>
        </p:nvPicPr>
        <p:blipFill>
          <a:blip r:embed="rId2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608089" y="1856835"/>
            <a:ext cx="2193288" cy="31519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1223963" y="188913"/>
            <a:ext cx="6656387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400" dirty="0">
                <a:solidFill>
                  <a:srgbClr val="FF0000"/>
                </a:solidFill>
              </a:rPr>
              <a:t>SAP EHSM-</a:t>
            </a:r>
            <a:r>
              <a:rPr lang="en-US" sz="2400" dirty="0">
                <a:solidFill>
                  <a:srgbClr val="FF0000"/>
                </a:solidFill>
              </a:rPr>
              <a:t>TEU –</a:t>
            </a:r>
            <a:r>
              <a:rPr lang="ru-RU" sz="2400" dirty="0">
                <a:solidFill>
                  <a:srgbClr val="FF0000"/>
                </a:solidFill>
              </a:rPr>
              <a:t> интеграция автоматизированных систем для СОУТ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554788" y="1466850"/>
            <a:ext cx="2447925" cy="5108575"/>
          </a:xfrm>
          <a:prstGeom prst="roundRect">
            <a:avLst>
              <a:gd name="adj" fmla="val 8355"/>
            </a:avLst>
          </a:prstGeom>
          <a:noFill/>
          <a:ln>
            <a:solidFill>
              <a:srgbClr val="008000"/>
            </a:solidFill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 dirty="0"/>
          </a:p>
        </p:txBody>
      </p:sp>
      <p:grpSp>
        <p:nvGrpSpPr>
          <p:cNvPr id="14341" name="Группа 11"/>
          <p:cNvGrpSpPr>
            <a:grpSpLocks/>
          </p:cNvGrpSpPr>
          <p:nvPr/>
        </p:nvGrpSpPr>
        <p:grpSpPr bwMode="auto">
          <a:xfrm>
            <a:off x="508000" y="1330325"/>
            <a:ext cx="5899150" cy="5046663"/>
            <a:chOff x="132294" y="1375900"/>
            <a:chExt cx="5900315" cy="5047170"/>
          </a:xfrm>
        </p:grpSpPr>
        <p:graphicFrame>
          <p:nvGraphicFramePr>
            <p:cNvPr id="10" name="Схема 9"/>
            <p:cNvGraphicFramePr/>
            <p:nvPr/>
          </p:nvGraphicFramePr>
          <p:xfrm>
            <a:off x="132294" y="1375900"/>
            <a:ext cx="5900315" cy="504717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1" name="Скругленный прямоугольник 10"/>
            <p:cNvSpPr/>
            <p:nvPr/>
          </p:nvSpPr>
          <p:spPr>
            <a:xfrm>
              <a:off x="1899531" y="3088985"/>
              <a:ext cx="1500483" cy="1506688"/>
            </a:xfrm>
            <a:prstGeom prst="roundRect">
              <a:avLst/>
            </a:prstGeom>
            <a:ln w="38100" cmpd="sng">
              <a:solidFill>
                <a:srgbClr val="97C63C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/>
            </a:p>
          </p:txBody>
        </p:sp>
        <p:pic>
          <p:nvPicPr>
            <p:cNvPr id="14363" name="Изображение 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4624" y="3601850"/>
              <a:ext cx="1193345" cy="5500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64" name="Изображение 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04625" y="3135961"/>
              <a:ext cx="1052365" cy="430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65" name="Прямоугольник 5"/>
            <p:cNvSpPr>
              <a:spLocks noChangeArrowheads="1"/>
            </p:cNvSpPr>
            <p:nvPr/>
          </p:nvSpPr>
          <p:spPr bwMode="auto">
            <a:xfrm>
              <a:off x="2013213" y="4103942"/>
              <a:ext cx="1193344" cy="3717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en-US" b="1">
                  <a:solidFill>
                    <a:srgbClr val="97C63C"/>
                  </a:solidFill>
                </a:rPr>
                <a:t>EHSM</a:t>
              </a:r>
              <a:endParaRPr kumimoji="0" lang="ru-RU" b="1">
                <a:solidFill>
                  <a:srgbClr val="97C63C"/>
                </a:solidFill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4055782" y="3115975"/>
              <a:ext cx="1435383" cy="1441595"/>
            </a:xfrm>
            <a:prstGeom prst="roundRect">
              <a:avLst/>
            </a:prstGeom>
            <a:ln w="38100" cmpd="sng">
              <a:solidFill>
                <a:srgbClr val="D44725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ru-RU">
                <a:solidFill>
                  <a:srgbClr val="336699"/>
                </a:solidFill>
              </a:endParaRPr>
            </a:p>
          </p:txBody>
        </p:sp>
        <p:sp>
          <p:nvSpPr>
            <p:cNvPr id="14367" name="Прямоугольник 28"/>
            <p:cNvSpPr>
              <a:spLocks noChangeArrowheads="1"/>
            </p:cNvSpPr>
            <p:nvPr/>
          </p:nvSpPr>
          <p:spPr bwMode="auto">
            <a:xfrm>
              <a:off x="4097446" y="4103942"/>
              <a:ext cx="133369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kumimoji="0" lang="ru-RU" sz="1200" b="1">
                  <a:solidFill>
                    <a:srgbClr val="D44725"/>
                  </a:solidFill>
                </a:rPr>
                <a:t>УПРАВЛЕНИЕ</a:t>
              </a:r>
            </a:p>
          </p:txBody>
        </p:sp>
      </p:grpSp>
      <p:sp>
        <p:nvSpPr>
          <p:cNvPr id="18" name="Скругленный прямоугольник 17"/>
          <p:cNvSpPr/>
          <p:nvPr/>
        </p:nvSpPr>
        <p:spPr>
          <a:xfrm>
            <a:off x="257175" y="1236663"/>
            <a:ext cx="6080125" cy="5332412"/>
          </a:xfrm>
          <a:prstGeom prst="roundRect">
            <a:avLst>
              <a:gd name="adj" fmla="val 8355"/>
            </a:avLst>
          </a:prstGeom>
          <a:noFill/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 dirty="0"/>
          </a:p>
        </p:txBody>
      </p:sp>
      <p:sp>
        <p:nvSpPr>
          <p:cNvPr id="14343" name="TextBox 23"/>
          <p:cNvSpPr txBox="1">
            <a:spLocks noChangeArrowheads="1"/>
          </p:cNvSpPr>
          <p:nvPr/>
        </p:nvSpPr>
        <p:spPr bwMode="auto">
          <a:xfrm>
            <a:off x="4608513" y="3144838"/>
            <a:ext cx="6191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sz="1000">
                <a:solidFill>
                  <a:srgbClr val="7F7F7F"/>
                </a:solidFill>
              </a:rPr>
              <a:t>КИОУТ</a:t>
            </a:r>
          </a:p>
        </p:txBody>
      </p:sp>
      <p:sp>
        <p:nvSpPr>
          <p:cNvPr id="22" name="Стрелка вправо 21"/>
          <p:cNvSpPr/>
          <p:nvPr/>
        </p:nvSpPr>
        <p:spPr>
          <a:xfrm flipV="1">
            <a:off x="3822700" y="3373438"/>
            <a:ext cx="568325" cy="152400"/>
          </a:xfrm>
          <a:prstGeom prst="rightArrow">
            <a:avLst/>
          </a:prstGeom>
          <a:solidFill>
            <a:srgbClr val="97C63C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/>
          </a:p>
        </p:txBody>
      </p:sp>
      <p:sp>
        <p:nvSpPr>
          <p:cNvPr id="23" name="Стрелка вправо 22"/>
          <p:cNvSpPr/>
          <p:nvPr/>
        </p:nvSpPr>
        <p:spPr>
          <a:xfrm flipV="1">
            <a:off x="5940425" y="3373438"/>
            <a:ext cx="1057275" cy="152400"/>
          </a:xfrm>
          <a:prstGeom prst="rightArrow">
            <a:avLst/>
          </a:prstGeom>
          <a:solidFill>
            <a:srgbClr val="D4472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/>
          </a:p>
        </p:txBody>
      </p:sp>
      <p:sp>
        <p:nvSpPr>
          <p:cNvPr id="24" name="Стрелка вправо 23"/>
          <p:cNvSpPr/>
          <p:nvPr/>
        </p:nvSpPr>
        <p:spPr>
          <a:xfrm flipH="1" flipV="1">
            <a:off x="3810000" y="4111625"/>
            <a:ext cx="566738" cy="153988"/>
          </a:xfrm>
          <a:prstGeom prst="rightArrow">
            <a:avLst/>
          </a:prstGeom>
          <a:solidFill>
            <a:srgbClr val="D4472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/>
          </a:p>
        </p:txBody>
      </p:sp>
      <p:sp>
        <p:nvSpPr>
          <p:cNvPr id="25" name="Стрелка вправо 24"/>
          <p:cNvSpPr/>
          <p:nvPr/>
        </p:nvSpPr>
        <p:spPr>
          <a:xfrm flipH="1" flipV="1">
            <a:off x="5940425" y="4111625"/>
            <a:ext cx="1057275" cy="153988"/>
          </a:xfrm>
          <a:prstGeom prst="rightArrow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/>
          </a:p>
        </p:txBody>
      </p:sp>
      <p:graphicFrame>
        <p:nvGraphicFramePr>
          <p:cNvPr id="26" name="Схема 25"/>
          <p:cNvGraphicFramePr/>
          <p:nvPr/>
        </p:nvGraphicFramePr>
        <p:xfrm>
          <a:off x="497111" y="5697492"/>
          <a:ext cx="3313275" cy="727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27" name="Схема 26"/>
          <p:cNvGraphicFramePr/>
          <p:nvPr/>
        </p:nvGraphicFramePr>
        <p:xfrm>
          <a:off x="4219159" y="5629282"/>
          <a:ext cx="1944723" cy="791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28" name="Схема 27"/>
          <p:cNvGraphicFramePr/>
          <p:nvPr/>
        </p:nvGraphicFramePr>
        <p:xfrm>
          <a:off x="6839939" y="5681940"/>
          <a:ext cx="1872142" cy="738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sp>
        <p:nvSpPr>
          <p:cNvPr id="29" name="Скругленный прямоугольник 28"/>
          <p:cNvSpPr/>
          <p:nvPr/>
        </p:nvSpPr>
        <p:spPr>
          <a:xfrm>
            <a:off x="7070725" y="3095625"/>
            <a:ext cx="1435100" cy="1443038"/>
          </a:xfrm>
          <a:prstGeom prst="roundRect">
            <a:avLst/>
          </a:prstGeom>
          <a:ln w="38100" cmpd="sng">
            <a:solidFill>
              <a:srgbClr val="EFAF2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ru-RU">
              <a:solidFill>
                <a:srgbClr val="336699"/>
              </a:solidFill>
            </a:endParaRPr>
          </a:p>
        </p:txBody>
      </p:sp>
      <p:pic>
        <p:nvPicPr>
          <p:cNvPr id="14352" name="Изображение 44" descr="new.eps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1" t="19633" r="6693" b="25679"/>
          <a:stretch>
            <a:fillRect/>
          </a:stretch>
        </p:blipFill>
        <p:spPr bwMode="auto">
          <a:xfrm>
            <a:off x="7124700" y="3540125"/>
            <a:ext cx="1252538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Прямоугольник 45"/>
          <p:cNvSpPr>
            <a:spLocks noChangeArrowheads="1"/>
          </p:cNvSpPr>
          <p:nvPr/>
        </p:nvSpPr>
        <p:spPr bwMode="auto">
          <a:xfrm>
            <a:off x="7296150" y="4043363"/>
            <a:ext cx="1073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kumimoji="0" lang="ru-RU" sz="2000">
                <a:solidFill>
                  <a:srgbClr val="EFAF2B"/>
                </a:solidFill>
              </a:rPr>
              <a:t>СОУТ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661150" y="1035050"/>
            <a:ext cx="2257425" cy="585788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kumimoji="0" lang="ru-RU" sz="1600">
                <a:solidFill>
                  <a:srgbClr val="008000"/>
                </a:solidFill>
                <a:cs typeface="Arial" pitchFamily="34" charset="0"/>
              </a:rPr>
              <a:t>АККРЕДИТОВАННАЯ ОРГАНИЗАЦИЯ</a:t>
            </a:r>
          </a:p>
        </p:txBody>
      </p:sp>
      <p:grpSp>
        <p:nvGrpSpPr>
          <p:cNvPr id="33" name="Группа 32"/>
          <p:cNvGrpSpPr/>
          <p:nvPr/>
        </p:nvGrpSpPr>
        <p:grpSpPr>
          <a:xfrm>
            <a:off x="4435690" y="1628800"/>
            <a:ext cx="1521234" cy="692537"/>
            <a:chOff x="1695097" y="298470"/>
            <a:chExt cx="1521234" cy="692537"/>
          </a:xfrm>
          <a:solidFill>
            <a:srgbClr val="DB442C"/>
          </a:solidFill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1695097" y="298470"/>
              <a:ext cx="1521234" cy="69253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Скругленный прямоугольник 4"/>
            <p:cNvSpPr/>
            <p:nvPr/>
          </p:nvSpPr>
          <p:spPr>
            <a:xfrm>
              <a:off x="1728904" y="332277"/>
              <a:ext cx="1453620" cy="624923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defTabSz="7112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600" dirty="0"/>
                <a:t>Отчётность и аналитика</a:t>
              </a:r>
              <a:endParaRPr kumimoji="0" lang="ru-RU" sz="1600" dirty="0"/>
            </a:p>
          </p:txBody>
        </p:sp>
      </p:grpSp>
      <p:cxnSp>
        <p:nvCxnSpPr>
          <p:cNvPr id="36" name="Прямая со стрелкой 35"/>
          <p:cNvCxnSpPr/>
          <p:nvPr/>
        </p:nvCxnSpPr>
        <p:spPr>
          <a:xfrm flipV="1">
            <a:off x="5227638" y="2349500"/>
            <a:ext cx="0" cy="647700"/>
          </a:xfrm>
          <a:prstGeom prst="straightConnector1">
            <a:avLst/>
          </a:prstGeom>
          <a:ln>
            <a:solidFill>
              <a:srgbClr val="DB442C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57" name="Изображение 44" descr="new.eps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1" t="19633" r="6693" b="25679"/>
          <a:stretch>
            <a:fillRect/>
          </a:stretch>
        </p:blipFill>
        <p:spPr bwMode="auto">
          <a:xfrm>
            <a:off x="4479925" y="3502025"/>
            <a:ext cx="1252538" cy="6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8" name="Изображение 21" descr="ols1.jpg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143250"/>
            <a:ext cx="5222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9" name="TextBox 23"/>
          <p:cNvSpPr txBox="1">
            <a:spLocks noChangeArrowheads="1"/>
          </p:cNvSpPr>
          <p:nvPr/>
        </p:nvSpPr>
        <p:spPr bwMode="auto">
          <a:xfrm>
            <a:off x="7231063" y="3211513"/>
            <a:ext cx="6191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ru-RU" sz="1000">
                <a:solidFill>
                  <a:srgbClr val="7F7F7F"/>
                </a:solidFill>
              </a:rPr>
              <a:t>КИОУТ</a:t>
            </a:r>
          </a:p>
        </p:txBody>
      </p:sp>
      <p:pic>
        <p:nvPicPr>
          <p:cNvPr id="14360" name="Изображение 21" descr="ols1.jpg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3209925"/>
            <a:ext cx="522288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434975" y="1538288"/>
          <a:ext cx="8061325" cy="29854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25550" y="269905"/>
            <a:ext cx="72199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defTabSz="914400" eaLnBrk="1" hangingPunct="1">
              <a:spcBef>
                <a:spcPct val="5000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Виды контроля качества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263762"/>
      </p:ext>
    </p:extLst>
  </p:cSld>
  <p:clrMapOvr>
    <a:masterClrMapping/>
  </p:clrMapOvr>
  <p:transition spd="slow" advClick="0" advTm="15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Изображение 1" descr="050913-архитектура АС СОУТ 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575" y="974725"/>
            <a:ext cx="8153400" cy="540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223963" y="47625"/>
            <a:ext cx="6656387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dirty="0">
                <a:solidFill>
                  <a:srgbClr val="FF0000"/>
                </a:solidFill>
              </a:rPr>
              <a:t>Государственная информационная система учета результатов СОУТ</a:t>
            </a:r>
          </a:p>
        </p:txBody>
      </p:sp>
      <p:sp>
        <p:nvSpPr>
          <p:cNvPr id="8197" name="Прямоугольник 3"/>
          <p:cNvSpPr>
            <a:spLocks noChangeArrowheads="1"/>
          </p:cNvSpPr>
          <p:nvPr/>
        </p:nvSpPr>
        <p:spPr bwMode="auto">
          <a:xfrm>
            <a:off x="5565775" y="5681663"/>
            <a:ext cx="34623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63525" indent="-228600" eaLnBrk="1" hangingPunct="1">
              <a:buClr>
                <a:srgbClr val="FF0000"/>
              </a:buClr>
              <a:buFont typeface="Arial" charset="0"/>
              <a:buAutoNum type="arabicPeriod"/>
            </a:pPr>
            <a:r>
              <a:rPr lang="ru-RU" sz="1100"/>
              <a:t>Результаты СОУТ</a:t>
            </a:r>
          </a:p>
          <a:p>
            <a:pPr marL="263525" indent="-228600" eaLnBrk="1" hangingPunct="1">
              <a:buClr>
                <a:srgbClr val="FF0000"/>
              </a:buClr>
              <a:buFont typeface="Arial" charset="0"/>
              <a:buAutoNum type="arabicPeriod"/>
            </a:pPr>
            <a:r>
              <a:rPr lang="ru-RU" sz="1100"/>
              <a:t>Сведения об аккредитованной  организации</a:t>
            </a:r>
          </a:p>
          <a:p>
            <a:pPr marL="263525" indent="-228600" eaLnBrk="1" hangingPunct="1">
              <a:buClr>
                <a:srgbClr val="FF0000"/>
              </a:buClr>
              <a:buFont typeface="Arial" charset="0"/>
              <a:buAutoNum type="arabicPeriod"/>
            </a:pPr>
            <a:r>
              <a:rPr lang="ru-RU" sz="1100"/>
              <a:t>Информационно-аналитическая информация</a:t>
            </a:r>
          </a:p>
          <a:p>
            <a:pPr marL="263525" indent="-228600" eaLnBrk="1" hangingPunct="1">
              <a:buClr>
                <a:srgbClr val="FF0000"/>
              </a:buClr>
              <a:buFont typeface="Arial" charset="0"/>
              <a:buAutoNum type="arabicPeriod"/>
            </a:pPr>
            <a:r>
              <a:rPr lang="ru-RU" sz="1100"/>
              <a:t>Нормативно-справочная информация</a:t>
            </a:r>
          </a:p>
        </p:txBody>
      </p:sp>
    </p:spTree>
    <p:extLst>
      <p:ext uri="{BB962C8B-B14F-4D97-AF65-F5344CB8AC3E}">
        <p14:creationId xmlns:p14="http://schemas.microsoft.com/office/powerpoint/2010/main" val="20998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5843</TotalTime>
  <Words>623</Words>
  <Application>Microsoft Office PowerPoint</Application>
  <PresentationFormat>Экран (4:3)</PresentationFormat>
  <Paragraphs>93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Georgia</vt:lpstr>
      <vt:lpstr>Wingdings</vt:lpstr>
      <vt:lpstr>Wingdings 2</vt:lpstr>
      <vt:lpstr>Официальная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Oeg Kosyrev</dc:creator>
  <cp:lastModifiedBy>Игнатанс Елена Виталисовна</cp:lastModifiedBy>
  <cp:revision>270</cp:revision>
  <dcterms:created xsi:type="dcterms:W3CDTF">2012-11-25T18:30:42Z</dcterms:created>
  <dcterms:modified xsi:type="dcterms:W3CDTF">2022-02-01T08:31:21Z</dcterms:modified>
</cp:coreProperties>
</file>