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-90" y="-7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image" Target="../media/image4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26.10.2017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66405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26.10.2017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96467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26.10.2017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71614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26.10.2017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44259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26.10.2017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75675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26.10.2017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27132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26.10.2017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22509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26.10.2017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72503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26.10.2017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159094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26.10.2017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45490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26.10.2017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42218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6E6D94-A02E-48CB-9021-7403DD38B537}" type="datetimeFigureOut">
              <a:rPr lang="ru-RU" smtClean="0"/>
              <a:pPr/>
              <a:t>26.10.2017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56769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300625" y="400833"/>
            <a:ext cx="11686784" cy="187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Амми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большой плоды                   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Ammi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majoris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fructus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Амми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большая                           </a:t>
            </a:r>
            <a:r>
              <a:rPr kumimoji="0" lang="ru-RU" sz="4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Ammi</a:t>
            </a:r>
            <a:r>
              <a:rPr kumimoji="0" lang="ru-RU" sz="4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major</a:t>
            </a:r>
            <a:r>
              <a:rPr kumimoji="0" lang="ru-RU" sz="4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сем. Сельдерейные                     </a:t>
            </a:r>
            <a:r>
              <a:rPr kumimoji="0" lang="en-US" sz="4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Apiaceae</a:t>
            </a:r>
            <a:endParaRPr kumimoji="0" lang="en-US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4338" name="Picture 2" descr="C:\Users\User\Downloads\ammi-bolshaya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31507" y="2414391"/>
            <a:ext cx="5924812" cy="444360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395875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1" descr="E:\Фото растений\Плоды, семена, почки\Ammi majus\104908_7b0211a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859599"/>
            <a:ext cx="6887227" cy="5165420"/>
          </a:xfrm>
          <a:prstGeom prst="rect">
            <a:avLst/>
          </a:prstGeom>
          <a:noFill/>
        </p:spPr>
      </p:pic>
      <p:pic>
        <p:nvPicPr>
          <p:cNvPr id="13314" name="Picture 2" descr="E:\Фото растений\Плоды, семена, почки\Ammi majus\Ammi_majus__________________07_08_2001_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36921" y="853728"/>
            <a:ext cx="6455079" cy="515397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864490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88723" y="4154332"/>
            <a:ext cx="1139868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  </a:t>
            </a:r>
            <a:r>
              <a:rPr lang="ru-RU" sz="2800" dirty="0" err="1" smtClean="0"/>
              <a:t>изопимпинеллин</a:t>
            </a:r>
            <a:r>
              <a:rPr lang="ru-RU" sz="2800" dirty="0" smtClean="0"/>
              <a:t>                        </a:t>
            </a:r>
            <a:r>
              <a:rPr lang="ru-RU" sz="2800" dirty="0" err="1" smtClean="0"/>
              <a:t>ксантоксин</a:t>
            </a:r>
            <a:r>
              <a:rPr lang="ru-RU" sz="2800" dirty="0" smtClean="0"/>
              <a:t>                              </a:t>
            </a:r>
            <a:r>
              <a:rPr lang="ru-RU" sz="2800" dirty="0" err="1" smtClean="0"/>
              <a:t>бергаптен</a:t>
            </a:r>
            <a:endParaRPr lang="ru-RU" sz="28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924476" y="195220"/>
            <a:ext cx="436369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solidFill>
                  <a:srgbClr val="C00000"/>
                </a:solidFill>
              </a:rPr>
              <a:t>Химический состав</a:t>
            </a:r>
            <a:endParaRPr lang="ru-RU" sz="4000" dirty="0">
              <a:solidFill>
                <a:srgbClr val="C00000"/>
              </a:solidFill>
            </a:endParaRPr>
          </a:p>
        </p:txBody>
      </p:sp>
      <p:graphicFrame>
        <p:nvGraphicFramePr>
          <p:cNvPr id="12295" name="Object 7"/>
          <p:cNvGraphicFramePr>
            <a:graphicFrameLocks noChangeAspect="1"/>
          </p:cNvGraphicFramePr>
          <p:nvPr/>
        </p:nvGraphicFramePr>
        <p:xfrm>
          <a:off x="688933" y="1413540"/>
          <a:ext cx="7221234" cy="2299688"/>
        </p:xfrm>
        <a:graphic>
          <a:graphicData uri="http://schemas.openxmlformats.org/presentationml/2006/ole">
            <p:oleObj spid="_x0000_s12295" name="CS ChemDraw Drawing" r:id="rId3" imgW="5408177" imgH="1722416" progId="ChemDraw.Document.6.0">
              <p:embed/>
            </p:oleObj>
          </a:graphicData>
        </a:graphic>
      </p:graphicFrame>
      <p:graphicFrame>
        <p:nvGraphicFramePr>
          <p:cNvPr id="12296" name="Object 8"/>
          <p:cNvGraphicFramePr>
            <a:graphicFrameLocks noChangeAspect="1"/>
          </p:cNvGraphicFramePr>
          <p:nvPr/>
        </p:nvGraphicFramePr>
        <p:xfrm>
          <a:off x="8805796" y="1455948"/>
          <a:ext cx="3127891" cy="1738189"/>
        </p:xfrm>
        <a:graphic>
          <a:graphicData uri="http://schemas.openxmlformats.org/presentationml/2006/ole">
            <p:oleObj spid="_x0000_s12296" name="CS ChemDraw Drawing" r:id="rId4" imgW="2336710" imgH="1298228" progId="ChemDraw.Document.6.0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164693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24476" y="195220"/>
            <a:ext cx="371447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solidFill>
                  <a:srgbClr val="C00000"/>
                </a:solidFill>
              </a:rPr>
              <a:t>Стандартизация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250521" y="1139868"/>
            <a:ext cx="1176194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    Плоды 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амми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большой стандартизуются ФС 42-1996-83 по содержанию суммы 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фурокумаринов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(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изопимпинеллина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ксантотоксина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бергаптена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), которую определяют либо методом ГЖХ, либо 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спектрофотометрированием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при 352 нм (не менее 0,6%).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79784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172474" y="271073"/>
            <a:ext cx="599741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solidFill>
                  <a:srgbClr val="C00000"/>
                </a:solidFill>
              </a:rPr>
              <a:t>Препараты </a:t>
            </a:r>
            <a:r>
              <a:rPr lang="ru-RU" sz="4000" dirty="0" err="1" smtClean="0">
                <a:solidFill>
                  <a:srgbClr val="C00000"/>
                </a:solidFill>
              </a:rPr>
              <a:t>амми</a:t>
            </a:r>
            <a:r>
              <a:rPr lang="ru-RU" sz="4000" dirty="0" smtClean="0">
                <a:solidFill>
                  <a:srgbClr val="C00000"/>
                </a:solidFill>
              </a:rPr>
              <a:t> большой</a:t>
            </a:r>
            <a:endParaRPr lang="ru-RU" sz="4000" dirty="0">
              <a:solidFill>
                <a:srgbClr val="C00000"/>
              </a:solidFill>
            </a:endParaRPr>
          </a:p>
        </p:txBody>
      </p:sp>
      <p:pic>
        <p:nvPicPr>
          <p:cNvPr id="28673" name="Picture 1" descr="C:\Users\User\Downloads\ammifuri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89555" y="956292"/>
            <a:ext cx="3862780" cy="5901708"/>
          </a:xfrm>
          <a:prstGeom prst="rect">
            <a:avLst/>
          </a:prstGeom>
          <a:noFill/>
        </p:spPr>
      </p:pic>
      <p:pic>
        <p:nvPicPr>
          <p:cNvPr id="28674" name="Picture 2" descr="C:\Users\User\Downloads\ammifurin-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6054" y="1685077"/>
            <a:ext cx="6772275" cy="38385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151207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787</TotalTime>
  <Words>60</Words>
  <Application>Microsoft Office PowerPoint</Application>
  <PresentationFormat>Произвольный</PresentationFormat>
  <Paragraphs>8</Paragraphs>
  <Slides>5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7" baseType="lpstr">
      <vt:lpstr>Тема Office</vt:lpstr>
      <vt:lpstr>CS ChemDraw Drawing</vt:lpstr>
      <vt:lpstr>Слайд 1</vt:lpstr>
      <vt:lpstr>Слайд 2</vt:lpstr>
      <vt:lpstr>Слайд 3</vt:lpstr>
      <vt:lpstr>Слайд 4</vt:lpstr>
      <vt:lpstr>Слайд 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152</cp:revision>
  <dcterms:created xsi:type="dcterms:W3CDTF">2017-09-02T10:15:39Z</dcterms:created>
  <dcterms:modified xsi:type="dcterms:W3CDTF">2017-10-26T19:51:10Z</dcterms:modified>
</cp:coreProperties>
</file>