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6" r:id="rId9"/>
    <p:sldId id="264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3EDF5-6596-40D8-99A1-AEF7D3DFD455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CB5892-4CA7-4FF9-B185-AA112C2BDC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3EDF5-6596-40D8-99A1-AEF7D3DFD455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CB5892-4CA7-4FF9-B185-AA112C2BDC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3EDF5-6596-40D8-99A1-AEF7D3DFD455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CB5892-4CA7-4FF9-B185-AA112C2BDC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3EDF5-6596-40D8-99A1-AEF7D3DFD455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CB5892-4CA7-4FF9-B185-AA112C2BDC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3EDF5-6596-40D8-99A1-AEF7D3DFD455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CB5892-4CA7-4FF9-B185-AA112C2BDC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3EDF5-6596-40D8-99A1-AEF7D3DFD455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CB5892-4CA7-4FF9-B185-AA112C2BDC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3EDF5-6596-40D8-99A1-AEF7D3DFD455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CB5892-4CA7-4FF9-B185-AA112C2BDC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3EDF5-6596-40D8-99A1-AEF7D3DFD455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CB5892-4CA7-4FF9-B185-AA112C2BDC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3EDF5-6596-40D8-99A1-AEF7D3DFD455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CB5892-4CA7-4FF9-B185-AA112C2BDC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3EDF5-6596-40D8-99A1-AEF7D3DFD455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CB5892-4CA7-4FF9-B185-AA112C2BDC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3EDF5-6596-40D8-99A1-AEF7D3DFD455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CB5892-4CA7-4FF9-B185-AA112C2BDC5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53EDF5-6596-40D8-99A1-AEF7D3DFD455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CB5892-4CA7-4FF9-B185-AA112C2BDC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Права и обязанности граждан при оказании </a:t>
            </a:r>
            <a:r>
              <a:rPr lang="ru-RU" sz="4800" dirty="0" smtClean="0"/>
              <a:t>медицинской</a:t>
            </a:r>
            <a:r>
              <a:rPr lang="ru-RU" sz="4400" dirty="0" smtClean="0"/>
              <a:t> помощи.</a:t>
            </a:r>
            <a:br>
              <a:rPr lang="ru-RU" sz="4400" dirty="0" smtClean="0"/>
            </a:br>
            <a:r>
              <a:rPr lang="ru-RU" sz="4400" dirty="0" smtClean="0"/>
              <a:t>Права отдельных групп населения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721408"/>
            <a:ext cx="7772400" cy="914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Лекция 2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ÐÐ°ÑÑÐ¸Ð½ÐºÐ¸ Ð¿Ð¾ Ð·Ð°Ð¿ÑÐ¾ÑÑ Ð¿ÑÐ°Ð²Ð° Ð¿Ð°ÑÐ¸ÐµÐ½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404664"/>
            <a:ext cx="8183880" cy="62646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Право на медицинскую помощь иностранных граждан и лиц без гражданства, проживающих и пребывающих на территории РФ;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Права в сфере охраны здоровья работников, занятых на отдельных видах работ - работники, занятые на работах с вредными и (или) опасными производственными факторами, а также в случаях, предусмотренных законодательством РФ; работники, занятые на отдельных видах работ;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2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7957512" cy="54909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Права военнослужащих и лиц, приравненных по медицинскому обеспечению к военнослужащим; а также граждан, проходящих альтернативную гражданскую службу, граждан, подлежащих  призыву на военную службу (направляемых на альтернативную гражданскую службу),  и граждан, поступающих на военную службу или приравненную к ней службу по контракту</a:t>
            </a:r>
            <a:r>
              <a:rPr lang="ru-RU" dirty="0" smtClean="0"/>
              <a:t>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Права лиц, задержанных, заключенных под стражу, отбывающих наказание в виде ограничения свободы, ареста, лишения свободы либо административного ареста</a:t>
            </a:r>
          </a:p>
        </p:txBody>
      </p:sp>
    </p:spTree>
    <p:extLst>
      <p:ext uri="{BB962C8B-B14F-4D97-AF65-F5344CB8AC3E}">
        <p14:creationId xmlns:p14="http://schemas.microsoft.com/office/powerpoint/2010/main" val="18924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602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9959" y="476672"/>
            <a:ext cx="8280919" cy="34563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Правовой статус пациента произведен в первую очередь от общих прав человека, которые могут быть реализованы непосредственно при оказании медицинской помощи.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В связи с этим необходимо рассмотреть взаимосвязь прав пациентов,  закрепленных действующим законодательством, с важнейшими конституционными правами человека 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¿ÑÐ°Ð²Ð° Ð¿Ð°ÑÐ¸ÐµÐ½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5013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Важнейшие конституционные права человека: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5479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Право на жизнь (ст. 20 Конституции РФ)</a:t>
            </a:r>
          </a:p>
          <a:p>
            <a:r>
              <a:rPr lang="ru-RU" dirty="0" smtClean="0"/>
              <a:t>Право на достоинство личности (ст. 22 Конституции РФ)</a:t>
            </a:r>
          </a:p>
          <a:p>
            <a:r>
              <a:rPr lang="ru-RU" dirty="0" smtClean="0"/>
              <a:t>Право на свободу и личную неприкосновенность (ст. 22 Конституции РФ)</a:t>
            </a:r>
          </a:p>
          <a:p>
            <a:r>
              <a:rPr lang="ru-RU" dirty="0" smtClean="0"/>
              <a:t>Право на неприкосновенность частной жизни, личную и семейную тайну (ч. 1 ст. 23 </a:t>
            </a:r>
            <a:r>
              <a:rPr lang="ru-RU" dirty="0"/>
              <a:t>Конституции РФ)</a:t>
            </a:r>
          </a:p>
          <a:p>
            <a:r>
              <a:rPr lang="ru-RU" dirty="0" smtClean="0"/>
              <a:t>Право на охрану здоровья и медицинскую помощь (ст. 41 </a:t>
            </a:r>
            <a:r>
              <a:rPr lang="ru-RU" dirty="0"/>
              <a:t>Конституции РФ)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9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052" y="404664"/>
            <a:ext cx="8183880" cy="41764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В целом основополагающий перечень прав пациента закреплен п. 5 ст. 19 Федерального закона от 21 ноября 2011 г. № 323-ФЗ «Об основах охраны здоровья граждан в Российской Федерации», согласно которому пациент имеет право: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Ð¿ÑÐ°Ð²Ð° Ð¿Ð°ÑÐ¸ÐµÐ½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6048672" cy="267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404664"/>
            <a:ext cx="8183880" cy="61206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Выбор врача и выбор медицинской организации в соответствии с настоящим Федеральным законом;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Профилактику, диагностику, лечение, медицинскую реабилитацию в медицинских организациях в условиях, соответствующих санитарно-гигиеническим требованиям;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Получение консультаций врачей-специалистов;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36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Облегчение боли, связанной с заболеванием и (или) медицинским вмешательством, доступными методами и лекарственными препаратами;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Получение информации о своих правах и обязанностях, состоянии своего здоровья, выбор лиц, которым в интересах пациента может  быть передана информация о состоянии его здоровья;</a:t>
            </a:r>
          </a:p>
        </p:txBody>
      </p:sp>
    </p:spTree>
    <p:extLst>
      <p:ext uri="{BB962C8B-B14F-4D97-AF65-F5344CB8AC3E}">
        <p14:creationId xmlns:p14="http://schemas.microsoft.com/office/powerpoint/2010/main" val="15729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3964"/>
            <a:ext cx="8183880" cy="334507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3200" dirty="0"/>
              <a:t>Получение лечебного питания в случае нахождения пациента на лечении в стационарных условиях</a:t>
            </a:r>
            <a:r>
              <a:rPr lang="ru-RU" sz="3200" dirty="0" smtClean="0"/>
              <a:t>;</a:t>
            </a:r>
          </a:p>
          <a:p>
            <a:pPr marL="0" indent="0" algn="just">
              <a:buNone/>
            </a:pPr>
            <a:endParaRPr lang="ru-RU" sz="3200" dirty="0"/>
          </a:p>
          <a:p>
            <a:pPr algn="just"/>
            <a:r>
              <a:rPr lang="ru-RU" sz="3200" dirty="0"/>
              <a:t>Защиту сведений, составляющих врачебную тайну</a:t>
            </a:r>
            <a:r>
              <a:rPr lang="ru-RU" sz="3200" dirty="0" smtClean="0"/>
              <a:t>;</a:t>
            </a:r>
          </a:p>
          <a:p>
            <a:pPr marL="0" indent="0" algn="just">
              <a:buNone/>
            </a:pPr>
            <a:endParaRPr lang="ru-RU" sz="3200" dirty="0"/>
          </a:p>
          <a:p>
            <a:pPr algn="just"/>
            <a:r>
              <a:rPr lang="ru-RU" sz="3200" dirty="0"/>
              <a:t>Отказ от медицинского вмешательства</a:t>
            </a:r>
            <a:r>
              <a:rPr lang="ru-RU" sz="3200" dirty="0" smtClean="0"/>
              <a:t>;</a:t>
            </a:r>
          </a:p>
          <a:p>
            <a:pPr marL="0" indent="0" algn="just">
              <a:buNone/>
            </a:pPr>
            <a:endParaRPr lang="ru-RU" sz="3200" dirty="0"/>
          </a:p>
          <a:p>
            <a:pPr algn="just"/>
            <a:endParaRPr lang="ru-RU" sz="3200" dirty="0"/>
          </a:p>
        </p:txBody>
      </p:sp>
      <p:pic>
        <p:nvPicPr>
          <p:cNvPr id="5122" name="Picture 2" descr="ÐÐ°ÑÑÐ¸Ð½ÐºÐ¸ Ð¿Ð¾ Ð·Ð°Ð¿ÑÐ¾ÑÑ Ð¿ÑÐ°Ð²Ð° Ð¿Ð°ÑÐ¸ÐµÐ½Ñ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46085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0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229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Возмещение вреда, причиненного здоровью при оказании ему медицинской помощи;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Допуск к нему адвоката или законного представителя для защиты своих прав;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Допуск к нему священнослужителя, а в случае нахождения пациента на лечении в стационарных условиях – на предоставление условий для отправления религиозных обрядов, проведение которых возможно в стационарных условиях, в т. ч. на предоставление отдельного помещения, если это не нарушает внутренний распорядок медицинской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0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Законодательство закрепляет также права отдельных групп пациентов при получении ими медицинской помощи. К таковым, в частности относятся: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3074" name="Picture 2" descr="ÐÐ°ÑÑÐ¸Ð½ÐºÐ¸ Ð¿Ð¾ Ð·Ð°Ð¿ÑÐ¾ÑÑ Ð¿ÑÐ°Ð²Ð° Ð¿Ð°ÑÐ¸ÐµÐ½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23623"/>
            <a:ext cx="4762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</TotalTime>
  <Words>507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Права и обязанности граждан при оказании медицинской помощи. Права отдельных групп населения</vt:lpstr>
      <vt:lpstr>Презентация PowerPoint</vt:lpstr>
      <vt:lpstr>Важнейшие конституционные права человека: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и обязанности граждан при оказании медицинской помощи. Права отдельных групп населения</dc:title>
  <dc:creator>RePack by Diakov</dc:creator>
  <cp:lastModifiedBy>RePack by Diakov</cp:lastModifiedBy>
  <cp:revision>5</cp:revision>
  <dcterms:created xsi:type="dcterms:W3CDTF">2018-09-15T19:52:02Z</dcterms:created>
  <dcterms:modified xsi:type="dcterms:W3CDTF">2018-09-15T20:41:49Z</dcterms:modified>
</cp:coreProperties>
</file>