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02736"/>
            <a:ext cx="114427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</a:rPr>
              <a:t>Бадана толстолистного корневища            </a:t>
            </a:r>
            <a:endParaRPr lang="ru-RU" sz="3600" b="1" dirty="0" smtClean="0">
              <a:latin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</a:rPr>
              <a:t>                                        </a:t>
            </a:r>
            <a:r>
              <a:rPr lang="en-US" sz="3600" b="1" dirty="0" err="1" smtClean="0">
                <a:latin typeface="Times New Roman" panose="02020603050405020304" pitchFamily="18" charset="0"/>
              </a:rPr>
              <a:t>Bergeniae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crassifoliae</a:t>
            </a:r>
            <a:r>
              <a:rPr lang="en-US" sz="3600" b="1" dirty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rhizomata</a:t>
            </a:r>
            <a:r>
              <a:rPr lang="ru-RU" sz="3600" b="1" dirty="0">
                <a:latin typeface="Times New Roman" panose="02020603050405020304" pitchFamily="18" charset="0"/>
              </a:rPr>
              <a:t>                                  </a:t>
            </a:r>
            <a:endParaRPr lang="ru-RU" sz="3600" dirty="0"/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</a:rPr>
              <a:t>Бадан толстолистный     </a:t>
            </a:r>
            <a:r>
              <a:rPr lang="en-US" sz="3600" i="1" dirty="0" err="1" smtClean="0">
                <a:latin typeface="Times New Roman" panose="02020603050405020304" pitchFamily="18" charset="0"/>
              </a:rPr>
              <a:t>Bergenia</a:t>
            </a:r>
            <a:r>
              <a:rPr lang="en-US" sz="3600" i="1" dirty="0" smtClean="0">
                <a:latin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</a:rPr>
              <a:t>crassifolia</a:t>
            </a:r>
            <a:r>
              <a:rPr lang="en-US" sz="3600" i="1" dirty="0">
                <a:latin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</a:rPr>
              <a:t>L</a:t>
            </a:r>
            <a:r>
              <a:rPr lang="ru-RU" sz="3600" dirty="0">
                <a:latin typeface="Times New Roman" panose="02020603050405020304" pitchFamily="18" charset="0"/>
              </a:rPr>
              <a:t>.) </a:t>
            </a:r>
            <a:r>
              <a:rPr lang="en-US" sz="3600" dirty="0">
                <a:latin typeface="Times New Roman" panose="02020603050405020304" pitchFamily="18" charset="0"/>
              </a:rPr>
              <a:t>Fritsch</a:t>
            </a:r>
            <a:endParaRPr lang="ru-RU" sz="3600" dirty="0"/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</a:rPr>
              <a:t>сем. Камнеломковые      </a:t>
            </a:r>
            <a:r>
              <a:rPr lang="en-US" sz="3600" i="1" dirty="0" err="1" smtClean="0">
                <a:latin typeface="Times New Roman" panose="02020603050405020304" pitchFamily="18" charset="0"/>
              </a:rPr>
              <a:t>Saxifragaceae</a:t>
            </a:r>
            <a:endParaRPr lang="ru-RU" sz="3600" dirty="0"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2654821"/>
            <a:ext cx="6070600" cy="4203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9400" y="572364"/>
            <a:ext cx="7263191" cy="518799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4679" y="572365"/>
            <a:ext cx="6917322" cy="518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4141" y="2965209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1668" y="984526"/>
            <a:ext cx="11734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Корневища </a:t>
            </a:r>
            <a:r>
              <a:rPr lang="ru-RU" sz="3200" dirty="0">
                <a:latin typeface="Times New Roman" panose="02020603050405020304" pitchFamily="18" charset="0"/>
              </a:rPr>
              <a:t>бадана содержат </a:t>
            </a:r>
            <a:r>
              <a:rPr lang="ru-RU" sz="3200" dirty="0" err="1">
                <a:latin typeface="Times New Roman" panose="02020603050405020304" pitchFamily="18" charset="0"/>
              </a:rPr>
              <a:t>гидролизуемые</a:t>
            </a:r>
            <a:r>
              <a:rPr lang="ru-RU" sz="3200" dirty="0">
                <a:latin typeface="Times New Roman" panose="02020603050405020304" pitchFamily="18" charset="0"/>
              </a:rPr>
              <a:t> дубильные вещества (до 25-27%). Наряду с дубильными веществами в свободном виде содержатся галловая кислота, 3,6-дигаллоилглюкоза, арбутин, (+)-катехин, (+)-</a:t>
            </a:r>
            <a:r>
              <a:rPr lang="ru-RU" sz="3200" dirty="0" err="1">
                <a:latin typeface="Times New Roman" panose="02020603050405020304" pitchFamily="18" charset="0"/>
              </a:rPr>
              <a:t>катехингаллат</a:t>
            </a:r>
            <a:r>
              <a:rPr lang="ru-RU" sz="3200" dirty="0">
                <a:latin typeface="Times New Roman" panose="02020603050405020304" pitchFamily="18" charset="0"/>
              </a:rPr>
              <a:t>. </a:t>
            </a:r>
            <a:endParaRPr lang="ru-RU" sz="32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1668" y="3673095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Корневища </a:t>
            </a:r>
            <a:r>
              <a:rPr lang="ru-RU" sz="3200" dirty="0">
                <a:latin typeface="Times New Roman" panose="02020603050405020304" pitchFamily="18" charset="0"/>
              </a:rPr>
              <a:t>бадана толстолистного стандартизуется ГФ </a:t>
            </a:r>
            <a:r>
              <a:rPr lang="en-US" sz="3200" smtClean="0">
                <a:latin typeface="Times New Roman" panose="02020603050405020304" pitchFamily="18" charset="0"/>
              </a:rPr>
              <a:t>XIV</a:t>
            </a:r>
            <a:r>
              <a:rPr lang="ru-RU" sz="320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– ФС.2.5.0004.15 по содержанию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</a:rPr>
              <a:t>дубильных веществ </a:t>
            </a:r>
            <a:r>
              <a:rPr lang="ru-RU" sz="3200" dirty="0">
                <a:latin typeface="Times New Roman" panose="02020603050405020304" pitchFamily="18" charset="0"/>
              </a:rPr>
              <a:t>(не менее 20%).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56232" y="204553"/>
            <a:ext cx="77226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бадана толстолистного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925" y="742950"/>
            <a:ext cx="3638550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75</Words>
  <Application>Microsoft Office PowerPoint</Application>
  <PresentationFormat>Широкоэкранный</PresentationFormat>
  <Paragraphs>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147</cp:revision>
  <dcterms:created xsi:type="dcterms:W3CDTF">2017-09-02T10:15:39Z</dcterms:created>
  <dcterms:modified xsi:type="dcterms:W3CDTF">2019-09-04T14:26:46Z</dcterms:modified>
</cp:coreProperties>
</file>