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94" r:id="rId4"/>
    <p:sldId id="295" r:id="rId5"/>
    <p:sldId id="296" r:id="rId6"/>
    <p:sldId id="273" r:id="rId7"/>
    <p:sldId id="274" r:id="rId8"/>
    <p:sldId id="310" r:id="rId9"/>
    <p:sldId id="264" r:id="rId10"/>
    <p:sldId id="329" r:id="rId11"/>
    <p:sldId id="262" r:id="rId12"/>
    <p:sldId id="278" r:id="rId13"/>
    <p:sldId id="263" r:id="rId14"/>
    <p:sldId id="269" r:id="rId15"/>
    <p:sldId id="322" r:id="rId16"/>
    <p:sldId id="270" r:id="rId17"/>
    <p:sldId id="271" r:id="rId18"/>
    <p:sldId id="272" r:id="rId19"/>
    <p:sldId id="333" r:id="rId20"/>
    <p:sldId id="334" r:id="rId21"/>
    <p:sldId id="324" r:id="rId22"/>
    <p:sldId id="275" r:id="rId23"/>
    <p:sldId id="325" r:id="rId24"/>
    <p:sldId id="326" r:id="rId25"/>
    <p:sldId id="327" r:id="rId26"/>
    <p:sldId id="328" r:id="rId27"/>
    <p:sldId id="312" r:id="rId28"/>
    <p:sldId id="313" r:id="rId29"/>
    <p:sldId id="314" r:id="rId30"/>
    <p:sldId id="281" r:id="rId31"/>
    <p:sldId id="298" r:id="rId32"/>
    <p:sldId id="286" r:id="rId33"/>
    <p:sldId id="282" r:id="rId34"/>
    <p:sldId id="284" r:id="rId35"/>
    <p:sldId id="330" r:id="rId36"/>
    <p:sldId id="285" r:id="rId37"/>
    <p:sldId id="307" r:id="rId38"/>
    <p:sldId id="309" r:id="rId39"/>
    <p:sldId id="287" r:id="rId40"/>
    <p:sldId id="288" r:id="rId41"/>
    <p:sldId id="289" r:id="rId42"/>
    <p:sldId id="319" r:id="rId43"/>
    <p:sldId id="320" r:id="rId44"/>
    <p:sldId id="321" r:id="rId45"/>
    <p:sldId id="317" r:id="rId46"/>
    <p:sldId id="318" r:id="rId47"/>
    <p:sldId id="290" r:id="rId48"/>
    <p:sldId id="291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A7B20-94C3-4F5F-98E0-A7E672B5F617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828BA-1A07-435A-9B03-BADF2D8902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11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AE2A-5D69-4C6F-B2BA-C6977D4B3FB6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6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81409-9342-40C5-8CC9-17166952AC46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3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672F-068B-4DCA-A614-42C8DDD0F6E5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7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C3B9-E962-46B7-AFBB-4B8A094EA90A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9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B88F-3062-4301-B66B-708F40FFB93A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0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024A-6FAD-4638-9E26-78F549DD2D4F}" type="datetime1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20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24365-5F3D-43D6-A2AD-EA276FA929D3}" type="datetime1">
              <a:rPr lang="ru-RU" smtClean="0"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07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5325-90CA-42FC-9B1C-ECDDEFDAA539}" type="datetime1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21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07B9A-AC42-4B74-82B9-72358322D2BC}" type="datetime1">
              <a:rPr lang="ru-RU" smtClean="0"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7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B89DD-38C5-4323-89EF-F08860724751}" type="datetime1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85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E852-39AA-49CD-8232-6DD1763876EA}" type="datetime1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45BA5-DE84-498E-868D-45DFDB89F01B}" type="datetime1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7D03F-399E-4E3A-8B98-CAF815487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45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7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5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6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8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50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52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3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6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60.png"/><Relationship Id="rId4" Type="http://schemas.openxmlformats.org/officeDocument/2006/relationships/image" Target="../media/image59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61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62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3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Кислотно-основное титрование в водных и 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смешанных средах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32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Ацетилсалициловая кислота: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титруется в предварительно нейтрализованном по ф/ф спирте при температуре 8-10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С (для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/>
              </a:rPr>
              <a:t>предотвра-щения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 гидролиза соли),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/>
              </a:rPr>
              <a:t>||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/>
              </a:rPr>
              <a:t>к.о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Аналогично титруют ацетилсалициловую кислоту в таблетках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539552" y="2708920"/>
          <a:ext cx="7867600" cy="1849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ISIS/Draw Sketch" r:id="rId3" imgW="4616388" imgH="1085612" progId="ISISServer">
                  <p:embed/>
                </p:oleObj>
              </mc:Choice>
              <mc:Fallback>
                <p:oleObj name="ISIS/Draw Sketch" r:id="rId3" imgW="4616388" imgH="1085612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08920"/>
                        <a:ext cx="7867600" cy="18494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7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1" cy="6624735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Бензойная кислота: 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титруют в предварительно нейтрализованном по фенолфталеину (ф/ф) спирте (мало растворима (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.) в воде + спирт препятствует гидролизу образующейся соли) по </a:t>
            </a: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фенолфталеину (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ф/ф)</a:t>
            </a:r>
            <a:endParaRPr lang="ru-RU" altLang="ru-RU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Салициловая кислота 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(субстанция) растворяется (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м.р.воде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) в спирте(без 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предв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. нейтрализации) и титр-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 по индикатору </a:t>
            </a:r>
            <a:r>
              <a:rPr lang="ru-RU" alt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феноловому красному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Мазь и спирт. р-р </a:t>
            </a:r>
            <a:r>
              <a:rPr lang="ru-RU" altLang="ru-RU" sz="3000" dirty="0" err="1">
                <a:latin typeface="Times New Roman" pitchFamily="18" charset="0"/>
                <a:cs typeface="Times New Roman" pitchFamily="18" charset="0"/>
              </a:rPr>
              <a:t>салиц.к</a:t>
            </a:r>
            <a:r>
              <a:rPr lang="ru-RU" altLang="ru-RU" sz="3000" dirty="0">
                <a:latin typeface="Times New Roman" pitchFamily="18" charset="0"/>
                <a:cs typeface="Times New Roman" pitchFamily="18" charset="0"/>
              </a:rPr>
              <a:t>-ты титруются по ф/ф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225513"/>
              </p:ext>
            </p:extLst>
          </p:nvPr>
        </p:nvGraphicFramePr>
        <p:xfrm>
          <a:off x="733425" y="2060575"/>
          <a:ext cx="733742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ISIS/Draw Sketch" r:id="rId3" imgW="4410000" imgH="542880" progId="ISISServer">
                  <p:embed/>
                </p:oleObj>
              </mc:Choice>
              <mc:Fallback>
                <p:oleObj name="ISIS/Draw Sketch" r:id="rId3" imgW="4410000" imgH="54288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060575"/>
                        <a:ext cx="733742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754626"/>
              </p:ext>
            </p:extLst>
          </p:nvPr>
        </p:nvGraphicFramePr>
        <p:xfrm>
          <a:off x="817563" y="4697413"/>
          <a:ext cx="7580312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ISIS/Draw Sketch" r:id="rId5" imgW="4457520" imgH="761760" progId="ISISServer">
                  <p:embed/>
                </p:oleObj>
              </mc:Choice>
              <mc:Fallback>
                <p:oleObj name="ISIS/Draw Sketch" r:id="rId5" imgW="4457520" imgH="76176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697413"/>
                        <a:ext cx="7580312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9499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70301"/>
            <a:ext cx="8784976" cy="640871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 борная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=5,75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10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присутствии многоатомных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спиртов (предварительно нейтрали-</a:t>
            </a:r>
          </a:p>
          <a:p>
            <a:pPr algn="l">
              <a:spcBef>
                <a:spcPts val="0"/>
              </a:spcBef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зованные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20% р-р маннита или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глицерин) образует более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сильную комплексную кислоту, 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титруется щелочью по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ф/ф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4218707"/>
            <a:ext cx="8568952" cy="16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12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9E7FF27-693D-4FA6-B0BE-7319F1CD9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6262" y="653878"/>
            <a:ext cx="1727475" cy="308952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C7AB0BB-3389-45A0-9D56-9F31B784E3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4211" y="64517"/>
            <a:ext cx="117157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88640"/>
            <a:ext cx="8713788" cy="633598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Ибупрофен: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в воде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растворяют в метаноле и титруют 0,1 М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ф/ф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(для учета кислых примесей в растворителе)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лек.формах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(капсулы, таблетки, гель, крем, суппозитории, раствор) содержание ибупрофена определяют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хроматографически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13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858228"/>
              </p:ext>
            </p:extLst>
          </p:nvPr>
        </p:nvGraphicFramePr>
        <p:xfrm>
          <a:off x="1403648" y="1844824"/>
          <a:ext cx="5992018" cy="2711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ISIS/Draw Sketch" r:id="rId3" imgW="4019400" imgH="1857240" progId="ISISServer">
                  <p:embed/>
                </p:oleObj>
              </mc:Choice>
              <mc:Fallback>
                <p:oleObj name="ISIS/Draw Sketch" r:id="rId3" imgW="4019400" imgH="185724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844824"/>
                        <a:ext cx="5992018" cy="2711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582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1" cy="640799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Никотиновая кислота: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растворяют в горячей воде, охлаждают и титруют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М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ф/ф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Глутаминовая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кислота: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одноосновная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титруется по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бромтимоловому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синему (нейтрализуется группа в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-положении) (вторая карбоксильная группа с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аминогруп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-пой образуют внутреннюю соль 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цвиттер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-ион))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14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50966"/>
              </p:ext>
            </p:extLst>
          </p:nvPr>
        </p:nvGraphicFramePr>
        <p:xfrm>
          <a:off x="711200" y="4554538"/>
          <a:ext cx="75946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ISIS/Draw Sketch" r:id="rId3" imgW="4952880" imgH="1000080" progId="ISISServer">
                  <p:embed/>
                </p:oleObj>
              </mc:Choice>
              <mc:Fallback>
                <p:oleObj name="ISIS/Draw Sketch" r:id="rId3" imgW="4952880" imgH="100008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554538"/>
                        <a:ext cx="7594600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8A7B7C4-E2B4-4644-B200-E88BB7F826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871599"/>
              </p:ext>
            </p:extLst>
          </p:nvPr>
        </p:nvGraphicFramePr>
        <p:xfrm>
          <a:off x="838199" y="1268760"/>
          <a:ext cx="74676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ISIS/Draw Sketch" r:id="rId5" imgW="4276440" imgH="723600" progId="ISISServer">
                  <p:embed/>
                </p:oleObj>
              </mc:Choice>
              <mc:Fallback>
                <p:oleObj name="ISIS/Draw Sketch" r:id="rId5" imgW="4276440" imgH="72360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1268760"/>
                        <a:ext cx="7467600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2563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40799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ЛВ, содержащие </a:t>
            </a:r>
            <a:r>
              <a:rPr lang="ru-RU" altLang="ru-RU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енольный</a:t>
            </a: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гидроксил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кислота: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титруется по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ф/ф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в водной среде 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л.р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в воде)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За счёт двух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енольных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гидроксилов проявляет кислотные свойства и ведет себя как одноосновная кислота, образуя в растворах щелочей растворимые монозамещённые соли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15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691680" y="1844824"/>
          <a:ext cx="5904656" cy="2187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ISIS/Draw Sketch" r:id="rId3" imgW="3928486" imgH="1459988" progId="ISISServer">
                  <p:embed/>
                </p:oleObj>
              </mc:Choice>
              <mc:Fallback>
                <p:oleObj name="ISIS/Draw Sketch" r:id="rId3" imgW="3928486" imgH="1459988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844824"/>
                        <a:ext cx="5904656" cy="2187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9034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1" cy="640799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Фенилбутазон: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кислотные свойства обусловлены  кето-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енольной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таутомерией: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 воде практически нерастворим, растворяют в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предв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нейтрализованном 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ацетоне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(+препятствует гидролизу образующейся натриевой соли) и титруют 0,1 н.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ф/ф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16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752640"/>
              </p:ext>
            </p:extLst>
          </p:nvPr>
        </p:nvGraphicFramePr>
        <p:xfrm>
          <a:off x="1270000" y="4821238"/>
          <a:ext cx="6249988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ISIS/Draw Sketch" r:id="rId3" imgW="4943160" imgH="1133280" progId="ISISServer">
                  <p:embed/>
                </p:oleObj>
              </mc:Choice>
              <mc:Fallback>
                <p:oleObj name="ISIS/Draw Sketch" r:id="rId3" imgW="4943160" imgH="113328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4821238"/>
                        <a:ext cx="6249988" cy="1427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093926"/>
              </p:ext>
            </p:extLst>
          </p:nvPr>
        </p:nvGraphicFramePr>
        <p:xfrm>
          <a:off x="1763688" y="1196752"/>
          <a:ext cx="4536504" cy="1373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ISIS/Draw Sketch" r:id="rId5" imgW="3628800" imgH="1114200" progId="ISISServer">
                  <p:embed/>
                </p:oleObj>
              </mc:Choice>
              <mc:Fallback>
                <p:oleObj name="ISIS/Draw Sketch" r:id="rId5" imgW="3628800" imgH="111420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196752"/>
                        <a:ext cx="4536504" cy="1373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905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107505" y="188640"/>
            <a:ext cx="8928992" cy="633598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Этилбискумацетат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неодикумарин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енольные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гидроксилы придают кислотные свойства, титруют 0,1 М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 смешанному индикатору (м/к + метиленовый синий (м/с) 2:1)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Растворяют в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ацетоне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(в воде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очень мало растворим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17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638531"/>
              </p:ext>
            </p:extLst>
          </p:nvPr>
        </p:nvGraphicFramePr>
        <p:xfrm>
          <a:off x="323528" y="2852936"/>
          <a:ext cx="8123238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ISIS/Draw Sketch" r:id="rId3" imgW="5973404" imgH="2078643" progId="ISISServer">
                  <p:embed/>
                </p:oleObj>
              </mc:Choice>
              <mc:Fallback>
                <p:oleObj name="ISIS/Draw Sketch" r:id="rId3" imgW="5973404" imgH="2078643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852936"/>
                        <a:ext cx="8123238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909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Аналогично определяют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фепромарон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аценокумарол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навеску ЛВ растворяют в нейтрализованном ацетоне при осторожном нагревании на водяной бане, </a:t>
            </a:r>
          </a:p>
          <a:p>
            <a:pPr marL="0" indent="0" algn="just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титруют 0,1 М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по смешанному индикатору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Фепромарон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Аценокумарол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18</a:t>
            </a:fld>
            <a:endParaRPr lang="ru-RU" alt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33056"/>
            <a:ext cx="3773720" cy="1613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4860032" y="3789040"/>
          <a:ext cx="3672408" cy="2086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ISIS/Draw Sketch" r:id="rId4" imgW="2693739" imgH="1535837" progId="ISISServer">
                  <p:embed/>
                </p:oleObj>
              </mc:Choice>
              <mc:Fallback>
                <p:oleObj name="ISIS/Draw Sketch" r:id="rId4" imgW="2693739" imgH="1535837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789040"/>
                        <a:ext cx="3672408" cy="2086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6151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16632"/>
            <a:ext cx="8713788" cy="6407993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Барбитураты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Кислотные свойства обусловлены проявлением лактам-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лактимной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таутомерии: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Катион металла может присоединяться как к атому кислорода, так и к атому азота. В соответствии с теорией Пирсона, жесткие кислоты (Na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K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Mg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являющие акцепторами пары электронов, соединяются с жесткими основаниями (OH-, RO-), а мягкие кислоты (Ag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Hg</a:t>
            </a:r>
            <a:r>
              <a:rPr 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с мягкими основаниями (атом азота в аминогруппе). Поэтому натриевые соли связаны через кислород, а соли тяжелых металлов – через атом азота</a:t>
            </a:r>
            <a:endParaRPr lang="ru-RU" alt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19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E29F0D-48F3-4B63-BC0B-4617A1F1F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455316"/>
            <a:ext cx="719137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19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Алкалиметрия. Приготовление титрованных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растворов.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Применение в фармацевтическом анализе.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Индикаторы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Ацидиметрия. Приготовление титрованных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растворов.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Применение в фармацевтическом анализе.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Индикаторы.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16632"/>
            <a:ext cx="8713788" cy="640799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Барбитал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7,81) и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фенобарбитал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7,30) являются очень слабыми кислотами, их растворяют в предварительно нейтрализованном по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тимолфталеину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(т/ф) спирте (как р-ль 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гидролиз образующейся соли)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титруют щелочью. Т.к. рН в конце титрования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9,3-9,5, поэтому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применяют 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т/ф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в качестве индикатора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рТ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=10)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20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137820"/>
              </p:ext>
            </p:extLst>
          </p:nvPr>
        </p:nvGraphicFramePr>
        <p:xfrm>
          <a:off x="2123728" y="4221088"/>
          <a:ext cx="4680520" cy="1508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ISIS/Draw Sketch" r:id="rId3" imgW="3705120" imgH="1190520" progId="ISISServer">
                  <p:embed/>
                </p:oleObj>
              </mc:Choice>
              <mc:Fallback>
                <p:oleObj name="ISIS/Draw Sketch" r:id="rId3" imgW="3705120" imgH="119052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221088"/>
                        <a:ext cx="4680520" cy="1508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146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Барбитал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Фенобарбитал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Бензобарбитал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растворяют в предварительно нейтрализованном спирте и титруют по тимоловому синему(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=8,5)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21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651916"/>
              </p:ext>
            </p:extLst>
          </p:nvPr>
        </p:nvGraphicFramePr>
        <p:xfrm>
          <a:off x="1156243" y="1063719"/>
          <a:ext cx="1502921" cy="1289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ISIS/Draw Sketch" r:id="rId3" imgW="1257120" imgH="1076040" progId="ISISServer">
                  <p:embed/>
                </p:oleObj>
              </mc:Choice>
              <mc:Fallback>
                <p:oleObj name="ISIS/Draw Sketch" r:id="rId3" imgW="1257120" imgH="107604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243" y="1063719"/>
                        <a:ext cx="1502921" cy="1289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487272"/>
              </p:ext>
            </p:extLst>
          </p:nvPr>
        </p:nvGraphicFramePr>
        <p:xfrm>
          <a:off x="6012160" y="1196752"/>
          <a:ext cx="1440160" cy="1156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ISIS/Draw Sketch" r:id="rId5" imgW="1342800" imgH="1076040" progId="ISISServer">
                  <p:embed/>
                </p:oleObj>
              </mc:Choice>
              <mc:Fallback>
                <p:oleObj name="ISIS/Draw Sketch" r:id="rId5" imgW="1342800" imgH="107604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196752"/>
                        <a:ext cx="1440160" cy="1156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407089"/>
              </p:ext>
            </p:extLst>
          </p:nvPr>
        </p:nvGraphicFramePr>
        <p:xfrm>
          <a:off x="1907704" y="4367069"/>
          <a:ext cx="5616624" cy="1939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ISIS/Draw Sketch" r:id="rId7" imgW="5638680" imgH="1933560" progId="ISISServer">
                  <p:embed/>
                </p:oleObj>
              </mc:Choice>
              <mc:Fallback>
                <p:oleObj name="ISIS/Draw Sketch" r:id="rId7" imgW="5638680" imgH="1933560" progId="ISISServer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367069"/>
                        <a:ext cx="5616624" cy="19398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0728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Сульфаниламиды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За счет отрицательного индуктивного эффекта </a:t>
            </a:r>
            <a:r>
              <a:rPr lang="ru-RU" altLang="ru-RU" sz="2600" dirty="0" err="1">
                <a:latin typeface="Times New Roman" pitchFamily="18" charset="0"/>
                <a:cs typeface="Times New Roman" pitchFamily="18" charset="0"/>
              </a:rPr>
              <a:t>сульфогруппы</a:t>
            </a: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sz="26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группы) сульфаниламиды обладают </a:t>
            </a:r>
            <a:r>
              <a:rPr lang="en-US" altLang="ru-RU" sz="2600" b="1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sz="2600" b="1" dirty="0">
                <a:latin typeface="Times New Roman" pitchFamily="18" charset="0"/>
                <a:cs typeface="Times New Roman" pitchFamily="18" charset="0"/>
              </a:rPr>
              <a:t>-кислотностью </a:t>
            </a: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и реагируют с щелочью с образованием солей,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титруют в спиртовой или водно-ацетоновой среде по </a:t>
            </a:r>
            <a:r>
              <a:rPr lang="ru-RU" altLang="ru-RU" sz="2600" dirty="0" err="1">
                <a:latin typeface="Times New Roman" pitchFamily="18" charset="0"/>
                <a:cs typeface="Times New Roman" pitchFamily="18" charset="0"/>
              </a:rPr>
              <a:t>тимолфталеину</a:t>
            </a: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22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223769"/>
              </p:ext>
            </p:extLst>
          </p:nvPr>
        </p:nvGraphicFramePr>
        <p:xfrm>
          <a:off x="1187624" y="3717032"/>
          <a:ext cx="5904656" cy="226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ISIS/Draw Sketch" r:id="rId3" imgW="3819114" imgH="1465075" progId="ISISServer">
                  <p:embed/>
                </p:oleObj>
              </mc:Choice>
              <mc:Fallback>
                <p:oleObj name="ISIS/Draw Sketch" r:id="rId3" imgW="3819114" imgH="1465075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5904656" cy="22669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969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Сальфадиметоксин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Сульфален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23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117600" y="1123950"/>
          <a:ext cx="539750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ISIS/Draw Sketch" r:id="rId3" imgW="3190680" imgH="1019160" progId="ISISServer">
                  <p:embed/>
                </p:oleObj>
              </mc:Choice>
              <mc:Fallback>
                <p:oleObj name="ISIS/Draw Sketch" r:id="rId3" imgW="3190680" imgH="101916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123950"/>
                        <a:ext cx="5397500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550988" y="4437112"/>
          <a:ext cx="4884648" cy="17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ISIS/Draw Sketch" r:id="rId5" imgW="2752560" imgH="981000" progId="ISISServer">
                  <p:embed/>
                </p:oleObj>
              </mc:Choice>
              <mc:Fallback>
                <p:oleObj name="ISIS/Draw Sketch" r:id="rId5" imgW="2752560" imgH="98100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988" y="4437112"/>
                        <a:ext cx="4884648" cy="17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8098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88640"/>
            <a:ext cx="8785672" cy="6335985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Титрование солей алкалоидов и слабых азотистых оснований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Титрование идёт по фармакологически неактивной части молекулы (в условиях аптеки)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В основе данных реакций лежит свойство сильных оснований вытеснять слабые основания из их солей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HCl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R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NaCl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itchFamily="18" charset="0"/>
                <a:cs typeface="Times New Roman" pitchFamily="18" charset="0"/>
              </a:rPr>
              <a:t>Титрование ведут в водной среде или в присутствии </a:t>
            </a:r>
            <a:r>
              <a:rPr lang="ru-RU" altLang="ru-RU" sz="2600" dirty="0" err="1">
                <a:latin typeface="Times New Roman" panose="02020603050405020304" pitchFamily="18" charset="0"/>
                <a:cs typeface="Times New Roman" pitchFamily="18" charset="0"/>
              </a:rPr>
              <a:t>органич</a:t>
            </a:r>
            <a:r>
              <a:rPr lang="ru-RU" altLang="ru-RU" sz="2600" dirty="0">
                <a:latin typeface="Times New Roman" panose="02020603050405020304" pitchFamily="18" charset="0"/>
                <a:cs typeface="Times New Roman" pitchFamily="18" charset="0"/>
              </a:rPr>
              <a:t>. растворителя (</a:t>
            </a:r>
            <a:r>
              <a:rPr lang="ru-RU" altLang="ru-RU" sz="2600" dirty="0" err="1">
                <a:latin typeface="Times New Roman" panose="02020603050405020304" pitchFamily="18" charset="0"/>
                <a:cs typeface="Times New Roman" pitchFamily="18" charset="0"/>
              </a:rPr>
              <a:t>спирто-хлф</a:t>
            </a:r>
            <a:r>
              <a:rPr lang="ru-RU" altLang="ru-RU" sz="2600" dirty="0">
                <a:latin typeface="Times New Roman" panose="02020603050405020304" pitchFamily="18" charset="0"/>
                <a:cs typeface="Times New Roman" pitchFamily="18" charset="0"/>
              </a:rPr>
              <a:t>. смесь 1:2; спирт; эфир), который  извлекает выделяющееся основание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itchFamily="18" charset="0"/>
              </a:rPr>
              <a:t>Если ЛВ содержит сложноэфирную группу (атропин, </a:t>
            </a:r>
            <a:r>
              <a:rPr lang="ru-RU" altLang="ru-RU" sz="2600" dirty="0" err="1">
                <a:latin typeface="Times New Roman" panose="02020603050405020304" pitchFamily="18" charset="0"/>
                <a:cs typeface="Times New Roman" pitchFamily="18" charset="0"/>
              </a:rPr>
              <a:t>прокаин</a:t>
            </a:r>
            <a:r>
              <a:rPr lang="ru-RU" altLang="ru-RU" sz="2600" dirty="0">
                <a:latin typeface="Times New Roman" panose="02020603050405020304" pitchFamily="18" charset="0"/>
                <a:cs typeface="Times New Roman" pitchFamily="18" charset="0"/>
              </a:rPr>
              <a:t> и др.), то титрование проводят быстро, чтобы исключить возможность гидролиза                                 </a:t>
            </a: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24</a:t>
            </a:fld>
            <a:endParaRPr lang="ru-RU" altLang="ru-RU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39399"/>
            <a:ext cx="1014400" cy="46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560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88640"/>
            <a:ext cx="8785672" cy="633598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 водной среде по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бромтимоловому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синему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титруется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пиридоксина г/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/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спиртовом растворе (40-60% от конечного объёма раствора) титруют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бендазол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(дибазол), папаверина г/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пилокарпин г/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эфире по ф/ф  титруют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дифенгидрамин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(димедрол)</a:t>
            </a: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25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809602"/>
              </p:ext>
            </p:extLst>
          </p:nvPr>
        </p:nvGraphicFramePr>
        <p:xfrm>
          <a:off x="549201" y="1268760"/>
          <a:ext cx="8188920" cy="1419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ISIS/Draw Sketch" r:id="rId3" imgW="6543360" imgH="1133280" progId="ISISServer">
                  <p:embed/>
                </p:oleObj>
              </mc:Choice>
              <mc:Fallback>
                <p:oleObj name="ISIS/Draw Sketch" r:id="rId3" imgW="6543360" imgH="113328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01" y="1268760"/>
                        <a:ext cx="8188920" cy="1419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7830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Дифенгидрамин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(димедрол):      Пилокарпина г/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Бендазол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(дибазол)                  Папаверина г/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26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256241"/>
              </p:ext>
            </p:extLst>
          </p:nvPr>
        </p:nvGraphicFramePr>
        <p:xfrm>
          <a:off x="372045" y="1100249"/>
          <a:ext cx="3600400" cy="1486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ISIS/Draw Sketch" r:id="rId3" imgW="3323880" imgH="1380960" progId="ISISServer">
                  <p:embed/>
                </p:oleObj>
              </mc:Choice>
              <mc:Fallback>
                <p:oleObj name="ISIS/Draw Sketch" r:id="rId3" imgW="3323880" imgH="138096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045" y="1100249"/>
                        <a:ext cx="3600400" cy="1486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862201"/>
              </p:ext>
            </p:extLst>
          </p:nvPr>
        </p:nvGraphicFramePr>
        <p:xfrm>
          <a:off x="5076056" y="4193543"/>
          <a:ext cx="2664296" cy="1965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ISIS/Draw Sketch" r:id="rId5" imgW="2028600" imgH="1495080" progId="ISISServer">
                  <p:embed/>
                </p:oleObj>
              </mc:Choice>
              <mc:Fallback>
                <p:oleObj name="ISIS/Draw Sketch" r:id="rId5" imgW="2028600" imgH="1495080" progId="ISISServer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193543"/>
                        <a:ext cx="2664296" cy="1965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24CB3CAF-40A2-402F-9390-ED58053C77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900648"/>
              </p:ext>
            </p:extLst>
          </p:nvPr>
        </p:nvGraphicFramePr>
        <p:xfrm>
          <a:off x="374277" y="4725144"/>
          <a:ext cx="3286249" cy="801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ISIS/Draw Sketch" r:id="rId7" imgW="2695320" imgH="657000" progId="ISISServer">
                  <p:embed/>
                </p:oleObj>
              </mc:Choice>
              <mc:Fallback>
                <p:oleObj name="ISIS/Draw Sketch" r:id="rId7" imgW="2695320" imgH="6570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4277" y="4725144"/>
                        <a:ext cx="3286249" cy="801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54A333FA-2619-4DD1-9370-D2386D339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054222"/>
              </p:ext>
            </p:extLst>
          </p:nvPr>
        </p:nvGraphicFramePr>
        <p:xfrm>
          <a:off x="5120883" y="1484784"/>
          <a:ext cx="3837645" cy="839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ISIS/Draw Sketch" r:id="rId9" imgW="2743200" imgH="599760" progId="ISISServer">
                  <p:embed/>
                </p:oleObj>
              </mc:Choice>
              <mc:Fallback>
                <p:oleObj name="ISIS/Draw Sketch" r:id="rId9" imgW="2743200" imgH="5997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20883" y="1484784"/>
                        <a:ext cx="3837645" cy="839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9593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Атропина сульфат,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скополамина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гидробромид, гоматропина г/бромид, пилокарпина г/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тетракаина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(дикаин), хинина г/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этилморфина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эфедрина г/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титруют в присутствии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предв.нейтрализованной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спирто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хлороформной смеси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:2) 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Атропина сульфат: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Скополамина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27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684543"/>
              </p:ext>
            </p:extLst>
          </p:nvPr>
        </p:nvGraphicFramePr>
        <p:xfrm>
          <a:off x="251520" y="4077072"/>
          <a:ext cx="4193328" cy="1769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ISIS/Draw Sketch" r:id="rId3" imgW="3705120" imgH="1552320" progId="ISISServer">
                  <p:embed/>
                </p:oleObj>
              </mc:Choice>
              <mc:Fallback>
                <p:oleObj name="ISIS/Draw Sketch" r:id="rId3" imgW="3705120" imgH="15523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77072"/>
                        <a:ext cx="4193328" cy="1769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793098"/>
              </p:ext>
            </p:extLst>
          </p:nvPr>
        </p:nvGraphicFramePr>
        <p:xfrm>
          <a:off x="5148064" y="4293096"/>
          <a:ext cx="3738512" cy="147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ISIS/Draw Sketch" r:id="rId5" imgW="3219120" imgH="1257120" progId="ISISServer">
                  <p:embed/>
                </p:oleObj>
              </mc:Choice>
              <mc:Fallback>
                <p:oleObj name="ISIS/Draw Sketch" r:id="rId5" imgW="3219120" imgH="12571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293096"/>
                        <a:ext cx="3738512" cy="147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6174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Хинина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Гоматропина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Этилморфина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28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762974"/>
              </p:ext>
            </p:extLst>
          </p:nvPr>
        </p:nvGraphicFramePr>
        <p:xfrm>
          <a:off x="2843808" y="548680"/>
          <a:ext cx="3470820" cy="1602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ISIS/Draw Sketch" r:id="rId3" imgW="2990520" imgH="1361880" progId="ISISServer">
                  <p:embed/>
                </p:oleObj>
              </mc:Choice>
              <mc:Fallback>
                <p:oleObj name="ISIS/Draw Sketch" r:id="rId3" imgW="2990520" imgH="136188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48680"/>
                        <a:ext cx="3470820" cy="1602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60064"/>
              </p:ext>
            </p:extLst>
          </p:nvPr>
        </p:nvGraphicFramePr>
        <p:xfrm>
          <a:off x="395536" y="4221088"/>
          <a:ext cx="3470820" cy="1365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ISIS/Draw Sketch" r:id="rId5" imgW="3218230" imgH="1259529" progId="ISISServer">
                  <p:embed/>
                </p:oleObj>
              </mc:Choice>
              <mc:Fallback>
                <p:oleObj name="ISIS/Draw Sketch" r:id="rId5" imgW="3218230" imgH="1259529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221088"/>
                        <a:ext cx="3470820" cy="1365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633055"/>
              </p:ext>
            </p:extLst>
          </p:nvPr>
        </p:nvGraphicFramePr>
        <p:xfrm>
          <a:off x="5652120" y="4077072"/>
          <a:ext cx="2664296" cy="186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ISIS/Draw Sketch" r:id="rId7" imgW="2133360" imgH="1485720" progId="ISISServer">
                  <p:embed/>
                </p:oleObj>
              </mc:Choice>
              <mc:Fallback>
                <p:oleObj name="ISIS/Draw Sketch" r:id="rId7" imgW="2133360" imgH="14857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077072"/>
                        <a:ext cx="2664296" cy="18660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6174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Эфедрина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Тетракаина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г/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(дикаин):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29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019479"/>
              </p:ext>
            </p:extLst>
          </p:nvPr>
        </p:nvGraphicFramePr>
        <p:xfrm>
          <a:off x="971600" y="4221088"/>
          <a:ext cx="6208494" cy="110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ISIS/Draw Sketch" r:id="rId3" imgW="4381200" imgH="780840" progId="ISISServer">
                  <p:embed/>
                </p:oleObj>
              </mc:Choice>
              <mc:Fallback>
                <p:oleObj name="ISIS/Draw Sketch" r:id="rId3" imgW="4381200" imgH="7808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4221088"/>
                        <a:ext cx="6208494" cy="110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E0FF5C6-D016-4DBD-A8AE-BD1638FC15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188255"/>
              </p:ext>
            </p:extLst>
          </p:nvPr>
        </p:nvGraphicFramePr>
        <p:xfrm>
          <a:off x="2267744" y="1060621"/>
          <a:ext cx="3384376" cy="1115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ISIS/Draw Sketch" r:id="rId5" imgW="2485800" imgH="819000" progId="ISISServer">
                  <p:embed/>
                </p:oleObj>
              </mc:Choice>
              <mc:Fallback>
                <p:oleObj name="ISIS/Draw Sketch" r:id="rId5" imgW="2485800" imgH="8190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67744" y="1060621"/>
                        <a:ext cx="3384376" cy="1115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617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Алкалиметрия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55" y="1268760"/>
            <a:ext cx="8296275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501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алкалиметрия </a:t>
            </a:r>
          </a:p>
          <a:p>
            <a:pPr algn="l"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для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ЛВ, реагирующих с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титрантом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медленно или если невозможно подобрать индикатор .</a:t>
            </a:r>
          </a:p>
          <a:p>
            <a:pPr algn="l">
              <a:spcBef>
                <a:spcPts val="0"/>
              </a:spcBef>
            </a:pPr>
            <a:r>
              <a:rPr 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 фолиевая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п.нр.в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воде). Навеску растворяют в избытке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Остаток щелочи титруют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тимолфталеину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NaCl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H</a:t>
            </a:r>
            <a:r>
              <a:rPr lang="en-US" sz="3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950353"/>
              </p:ext>
            </p:extLst>
          </p:nvPr>
        </p:nvGraphicFramePr>
        <p:xfrm>
          <a:off x="611560" y="2794016"/>
          <a:ext cx="7560840" cy="2576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ISIS/Draw Sketch" r:id="rId3" imgW="6886440" imgH="2352600" progId="ISISServer">
                  <p:embed/>
                </p:oleObj>
              </mc:Choice>
              <mc:Fallback>
                <p:oleObj name="ISIS/Draw Sketch" r:id="rId3" imgW="6886440" imgH="2352600" progId="ISISServer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794016"/>
                        <a:ext cx="7560840" cy="25769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C1904-5DA1-4D46-B23C-CEB03C854CD7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663880" cy="5280248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Хлоралгидрат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о.л.р.воде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остаток щелочи титруют по ф/ф:</a:t>
            </a:r>
          </a:p>
          <a:p>
            <a:pPr algn="just">
              <a:buFontTx/>
              <a:buNone/>
            </a:pP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6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 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 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NaCl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+  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</a:p>
          <a:p>
            <a:pPr>
              <a:lnSpc>
                <a:spcPct val="6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512686"/>
              </p:ext>
            </p:extLst>
          </p:nvPr>
        </p:nvGraphicFramePr>
        <p:xfrm>
          <a:off x="683568" y="2492896"/>
          <a:ext cx="80010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ISIS/Draw Sketch" r:id="rId3" imgW="4276440" imgH="618840" progId="ISISServer">
                  <p:embed/>
                </p:oleObj>
              </mc:Choice>
              <mc:Fallback>
                <p:oleObj name="ISIS/Draw Sketch" r:id="rId3" imgW="4276440" imgH="6188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492896"/>
                        <a:ext cx="8001000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6782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Заместительное (косвенное) титрование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FontTx/>
              <a:buChar char="-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применяется в том случае, когда анализируемое вещество с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титрантом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непосредственно не взаимодействует, а определение другими методами затруднительно или невозможно</a:t>
            </a:r>
          </a:p>
          <a:p>
            <a:pPr algn="just" eaLnBrk="1" hangingPunct="1">
              <a:lnSpc>
                <a:spcPct val="80000"/>
              </a:lnSpc>
              <a:spcBef>
                <a:spcPts val="0"/>
              </a:spcBef>
              <a:buFontTx/>
              <a:buChar char="-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анализируемое вещество взаимодействует с вспомогательным реактивом, в результате реакции выделяется эквивалентное количество кислоты, которое титруют щёлочью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078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Теофиллин, </a:t>
            </a:r>
            <a:r>
              <a:rPr lang="ru-RU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теобрамин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добавлении нитрата серебра образуется  соль серебра и выделяется эквивалентное количество азотной кислоты, которая титруется щелочью (</a:t>
            </a:r>
            <a:r>
              <a:rPr lang="en-US" altLang="ru-RU" sz="2800" dirty="0" err="1">
                <a:solidFill>
                  <a:schemeClr val="tx1"/>
                </a:solidFill>
                <a:latin typeface="Times New Roman" pitchFamily="18" charset="0"/>
                <a:sym typeface="Symbol"/>
              </a:rPr>
              <a:t>Ind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 –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феноловый красный)</a:t>
            </a:r>
            <a:endParaRPr lang="en-US" altLang="ru-RU" sz="2800" dirty="0">
              <a:solidFill>
                <a:schemeClr val="tx1"/>
              </a:solidFill>
              <a:latin typeface="Times New Roman" pitchFamily="18" charset="0"/>
              <a:sym typeface="Symbol"/>
            </a:endParaRP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Теобромин: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</a:rPr>
              <a:t>               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</a:rPr>
              <a:t>HNO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</a:rPr>
              <a:t> + NaOH 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 NaNO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3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 + H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2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O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титруется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теофиллин: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240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</a:rPr>
              <a:t>            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</a:rPr>
              <a:t>HNO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</a:rPr>
              <a:t> + NaOH 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 NaNO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3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 + H</a:t>
            </a:r>
            <a:r>
              <a:rPr lang="en-US" altLang="ru-RU" sz="24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2</a:t>
            </a:r>
            <a:r>
              <a:rPr lang="en-US" altLang="ru-RU" sz="24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O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55362"/>
              </p:ext>
            </p:extLst>
          </p:nvPr>
        </p:nvGraphicFramePr>
        <p:xfrm>
          <a:off x="2585199" y="1689991"/>
          <a:ext cx="6110932" cy="14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ISIS/Draw Sketch" r:id="rId3" imgW="6057720" imgH="1400040" progId="ISISServer">
                  <p:embed/>
                </p:oleObj>
              </mc:Choice>
              <mc:Fallback>
                <p:oleObj name="ISIS/Draw Sketch" r:id="rId3" imgW="6057720" imgH="1400040" progId="ISISServer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199" y="1689991"/>
                        <a:ext cx="6110932" cy="141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33</a:t>
            </a:fld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152BBA9-5E20-450F-BBC1-92BFD3D7D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532028"/>
              </p:ext>
            </p:extLst>
          </p:nvPr>
        </p:nvGraphicFramePr>
        <p:xfrm>
          <a:off x="2320912" y="4581128"/>
          <a:ext cx="5068695" cy="128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ISIS/Draw Sketch" r:id="rId5" imgW="5219640" imgH="1323720" progId="ISISServer">
                  <p:embed/>
                </p:oleObj>
              </mc:Choice>
              <mc:Fallback>
                <p:oleObj name="ISIS/Draw Sketch" r:id="rId5" imgW="5219640" imgH="1323720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12" y="4581128"/>
                        <a:ext cx="5068695" cy="1288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Рибофлавин: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Ат.Н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имидный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–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С=О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(C=O)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подвижный и может замещаться на ион металла. Под действием нитрата серебра образуется серебряную соль, выделившаяся азотная кислота титруется щелочью по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бромтимоловому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синему: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</a:rPr>
              <a:t>HNO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itchFamily="18" charset="0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</a:rPr>
              <a:t> + </a:t>
            </a:r>
            <a:r>
              <a:rPr lang="en-US" altLang="ru-RU" sz="2800" dirty="0" err="1">
                <a:solidFill>
                  <a:schemeClr val="tx1"/>
                </a:solidFill>
                <a:latin typeface="Times New Roman" pitchFamily="18" charset="0"/>
              </a:rPr>
              <a:t>NaOH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 NaNO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 + 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2</a:t>
            </a:r>
            <a:r>
              <a:rPr lang="en-US" altLang="ru-RU" sz="28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O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34</a:t>
            </a:fld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212ADDB-0EF5-415E-A57F-4C7C3CFD7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699260"/>
              </p:ext>
            </p:extLst>
          </p:nvPr>
        </p:nvGraphicFramePr>
        <p:xfrm>
          <a:off x="945771" y="2852936"/>
          <a:ext cx="6696744" cy="197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ISIS/Draw Sketch" r:id="rId3" imgW="5972040" imgH="1761840" progId="ISISServer">
                  <p:embed/>
                </p:oleObj>
              </mc:Choice>
              <mc:Fallback>
                <p:oleObj name="ISIS/Draw Sketch" r:id="rId3" imgW="5972040" imgH="1761840" progId="ISISServer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5771" y="2852936"/>
                        <a:ext cx="6696744" cy="197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Этинилэстрадиол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этинильного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радикала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CH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легко замещается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ат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. металла с образованием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ацетиленидов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</a:p>
          <a:p>
            <a:pPr marL="0" indent="0" algn="just" eaLnBrk="1" hangingPunct="1">
              <a:buFontTx/>
              <a:buNone/>
            </a:pP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к.т.т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. -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потенциометрически</a:t>
            </a: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35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79512" y="2924944"/>
          <a:ext cx="8716954" cy="14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ISIS/Draw Sketch" r:id="rId3" imgW="7648560" imgH="1238040" progId="ISISServer">
                  <p:embed/>
                </p:oleObj>
              </mc:Choice>
              <mc:Fallback>
                <p:oleObj name="ISIS/Draw Sketch" r:id="rId3" imgW="7648560" imgH="1238040" progId="ISISServer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2924944"/>
                        <a:ext cx="8716954" cy="14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563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Определение спиртов и фенолов методом ацетилирования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Ментол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ацетилируется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уксусным ангидридом в присутствии пиридина, при этом выделяется эквивалентное количество уксусной кислоты, которая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оттитровывается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щелочью по ф/ф.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  +  </a:t>
            </a:r>
            <a:r>
              <a:rPr lang="en-US" alt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 CH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COONa  +  H</a:t>
            </a:r>
            <a:r>
              <a:rPr lang="en-US" altLang="ru-RU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6055"/>
              </p:ext>
            </p:extLst>
          </p:nvPr>
        </p:nvGraphicFramePr>
        <p:xfrm>
          <a:off x="1022350" y="2562225"/>
          <a:ext cx="6667500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ISIS/Draw Sketch" r:id="rId3" imgW="5600520" imgH="1552320" progId="ISISServer">
                  <p:embed/>
                </p:oleObj>
              </mc:Choice>
              <mc:Fallback>
                <p:oleObj name="ISIS/Draw Sketch" r:id="rId3" imgW="5600520" imgH="1552320" progId="ISISServer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2562225"/>
                        <a:ext cx="6667500" cy="184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256296"/>
              </p:ext>
            </p:extLst>
          </p:nvPr>
        </p:nvGraphicFramePr>
        <p:xfrm>
          <a:off x="2339752" y="4581128"/>
          <a:ext cx="3672408" cy="1064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ISIS/Draw Sketch" r:id="rId5" imgW="3152140" imgH="914400" progId="ISISServer">
                  <p:embed/>
                </p:oleObj>
              </mc:Choice>
              <mc:Fallback>
                <p:oleObj name="ISIS/Draw Sketch" r:id="rId5" imgW="3152140" imgH="914400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581128"/>
                        <a:ext cx="3672408" cy="1064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93B4-8A50-4438-9AF0-D6706321E4EC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324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Глицерин: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COOH  +  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 CH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3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COONa  +  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ф/ф,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960791"/>
              </p:ext>
            </p:extLst>
          </p:nvPr>
        </p:nvGraphicFramePr>
        <p:xfrm>
          <a:off x="683568" y="911079"/>
          <a:ext cx="7439744" cy="2040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ISIS/Draw Sketch" r:id="rId3" imgW="4686120" imgH="1285560" progId="ISISServer">
                  <p:embed/>
                </p:oleObj>
              </mc:Choice>
              <mc:Fallback>
                <p:oleObj name="ISIS/Draw Sketch" r:id="rId3" imgW="4686120" imgH="12855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911079"/>
                        <a:ext cx="7439744" cy="2040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867475"/>
              </p:ext>
            </p:extLst>
          </p:nvPr>
        </p:nvGraphicFramePr>
        <p:xfrm>
          <a:off x="1619672" y="3136759"/>
          <a:ext cx="5309592" cy="1538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ISIS/Draw Sketch" r:id="rId5" imgW="3152520" imgH="914400" progId="ISISServer">
                  <p:embed/>
                </p:oleObj>
              </mc:Choice>
              <mc:Fallback>
                <p:oleObj name="ISIS/Draw Sketch" r:id="rId5" imgW="3152520" imgH="9144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36759"/>
                        <a:ext cx="5309592" cy="1538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96438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46BD-7B05-42FF-9772-285D4708856E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16632"/>
            <a:ext cx="8928992" cy="636036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 титруются </a:t>
            </a:r>
            <a:r>
              <a:rPr lang="ru-RU" alt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синэстрол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диэтилстильбэстрол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dirty="0"/>
              <a:t> </a:t>
            </a:r>
          </a:p>
          <a:p>
            <a:pPr>
              <a:lnSpc>
                <a:spcPct val="40000"/>
              </a:lnSpc>
              <a:buFontTx/>
              <a:buNone/>
            </a:pPr>
            <a:r>
              <a:rPr lang="ru-RU" altLang="ru-RU" dirty="0"/>
              <a:t>                                     </a:t>
            </a:r>
            <a:endParaRPr lang="ru-RU" altLang="ru-RU" i="1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40030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140283"/>
              </p:ext>
            </p:extLst>
          </p:nvPr>
        </p:nvGraphicFramePr>
        <p:xfrm>
          <a:off x="539552" y="1169790"/>
          <a:ext cx="7920880" cy="2918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r:id="rId3" imgW="5859028" imgH="2122578" progId="ISISServer">
                  <p:embed/>
                </p:oleObj>
              </mc:Choice>
              <mc:Fallback>
                <p:oleObj r:id="rId3" imgW="5859028" imgH="2122578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69790"/>
                        <a:ext cx="7920880" cy="2918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548063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475965"/>
              </p:ext>
            </p:extLst>
          </p:nvPr>
        </p:nvGraphicFramePr>
        <p:xfrm>
          <a:off x="4716016" y="5301208"/>
          <a:ext cx="3616225" cy="1014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r:id="rId5" imgW="2647685" imgH="742472" progId="ISISServer">
                  <p:embed/>
                </p:oleObj>
              </mc:Choice>
              <mc:Fallback>
                <p:oleObj r:id="rId5" imgW="2647685" imgH="742472" progId="ISISServer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301208"/>
                        <a:ext cx="3616225" cy="1014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0689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АЦИДИМЕТРИЯ</a:t>
            </a: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титрованных растворов: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784975" cy="340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Рассчитайте поправочный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коэф-фициент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0,1 М раствора калия гидроксида, если на титрование 20,0 мл израсходовано 21,16 мл 0,1 М раствора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(K=0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9960)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необходимости рассчитайте объём воды или массу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для разведения или укрепления 500,0 мл приготовленного раствора.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Рассчитываем по формуле: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Т.к.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,02, необходимо развести раствор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293096"/>
            <a:ext cx="70580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3067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</a:pP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в фармацевтическом анализе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органических оснований, натриевых и калиевых солей неорганических и органических кислот 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в присутствии несмешивающегося с водой эфира или хлороформа используют для извлечения органического основания или кислоты из водной фазы, что исключает их влияние на результаты титрования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титрование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сильные основания (кодеин) титруют кислотой по метиловому красному (м/к)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слабые основания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гексаметилентетрамин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(ГМТА)),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NaHCO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м/о:</a:t>
            </a: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Кодеин:</a:t>
            </a: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ГМТА:</a:t>
            </a:r>
          </a:p>
          <a:p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</a:t>
            </a:r>
            <a:r>
              <a:rPr lang="en-US" alt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NaHCO</a:t>
            </a:r>
            <a:r>
              <a:rPr lang="en-US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</a:t>
            </a:r>
            <a:r>
              <a:rPr lang="en-US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реакции написать см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41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03244"/>
              </p:ext>
            </p:extLst>
          </p:nvPr>
        </p:nvGraphicFramePr>
        <p:xfrm>
          <a:off x="2267744" y="2852936"/>
          <a:ext cx="5256584" cy="1667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ISIS/Draw Sketch" r:id="rId3" imgW="4790880" imgH="1514160" progId="ISISServer">
                  <p:embed/>
                </p:oleObj>
              </mc:Choice>
              <mc:Fallback>
                <p:oleObj name="ISIS/Draw Sketch" r:id="rId3" imgW="4790880" imgH="15141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852936"/>
                        <a:ext cx="5256584" cy="1667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(натрия бензоат, натрия салицилат) титруют по смеси индикатора и красителя (метиловый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оранжевый+метиленовый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синий 1:1) в присутствии эфира (для извлечения выделяющихся бензойной и салициловой кислот)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Натрия бензоат (аналогично титруется натрия салицилат):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Сульфацил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-натрий: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индикатор – м/о</a:t>
            </a: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42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888988"/>
              </p:ext>
            </p:extLst>
          </p:nvPr>
        </p:nvGraphicFramePr>
        <p:xfrm>
          <a:off x="2195736" y="2929629"/>
          <a:ext cx="4752528" cy="854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ISIS/Draw Sketch" r:id="rId3" imgW="3971880" imgH="714240" progId="ISISServer">
                  <p:embed/>
                </p:oleObj>
              </mc:Choice>
              <mc:Fallback>
                <p:oleObj name="ISIS/Draw Sketch" r:id="rId3" imgW="3971880" imgH="7142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929629"/>
                        <a:ext cx="4752528" cy="854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281B59F7-A242-46A4-A967-64565E5D5C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695360"/>
              </p:ext>
            </p:extLst>
          </p:nvPr>
        </p:nvGraphicFramePr>
        <p:xfrm>
          <a:off x="467544" y="4869160"/>
          <a:ext cx="7901508" cy="1152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ISIS/Draw Sketch" r:id="rId5" imgW="5890822" imgH="853355" progId="ISISServer">
                  <p:embed/>
                </p:oleObj>
              </mc:Choice>
              <mc:Fallback>
                <p:oleObj name="ISIS/Draw Sketch" r:id="rId5" imgW="5890822" imgH="853355" progId="ISISServer">
                  <p:embed/>
                  <p:pic>
                    <p:nvPicPr>
                      <p:cNvPr id="2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869160"/>
                        <a:ext cx="7901508" cy="1152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80472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Обратное титрование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 эфиры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(кислота ацетилсалициловая, эстрадиола </a:t>
            </a:r>
            <a:r>
              <a:rPr lang="ru-RU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дипропионат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количественного можно определить после щелочного гидролиза титрованием остатка щёлочи кислотой по ф/ф.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Гидролиз может быть выполнен и в кислой среде. Образовавшуюся при гидролизе органическую кислоту можно извлечь эфиром и оттитровать </a:t>
            </a:r>
            <a:r>
              <a:rPr lang="ru-RU" sz="3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алкалиметрическим</a:t>
            </a:r>
            <a:r>
              <a:rPr lang="ru-RU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(прямое титрование).</a:t>
            </a:r>
            <a:endParaRPr lang="ru-RU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 ацетилсалициловая: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Na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SO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+ 2H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остаток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43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08663"/>
              </p:ext>
            </p:extLst>
          </p:nvPr>
        </p:nvGraphicFramePr>
        <p:xfrm>
          <a:off x="1259632" y="3933056"/>
          <a:ext cx="6605588" cy="151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ISIS/Draw Sketch" r:id="rId3" imgW="4724280" imgH="1085760" progId="ISISServer">
                  <p:embed/>
                </p:oleObj>
              </mc:Choice>
              <mc:Fallback>
                <p:oleObj name="ISIS/Draw Sketch" r:id="rId3" imgW="4724280" imgH="10857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933056"/>
                        <a:ext cx="6605588" cy="151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45175"/>
            <a:ext cx="792088" cy="271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2881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Эстрадиола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дипропионат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после омыления точно отмеренным количеством 0,1 М спиртового раствора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остаток щелочи титруют 0,1 М р-ром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ф/ф:</a:t>
            </a: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KOH + HCl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KCl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H</a:t>
            </a:r>
            <a:r>
              <a:rPr 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44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421974"/>
              </p:ext>
            </p:extLst>
          </p:nvPr>
        </p:nvGraphicFramePr>
        <p:xfrm>
          <a:off x="647564" y="2305796"/>
          <a:ext cx="7848872" cy="2174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ISIS/Draw Sketch" r:id="rId3" imgW="6048360" imgH="1676160" progId="ISISServer">
                  <p:embed/>
                </p:oleObj>
              </mc:Choice>
              <mc:Fallback>
                <p:oleObj name="ISIS/Draw Sketch" r:id="rId3" imgW="6048360" imgH="16761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564" y="2305796"/>
                        <a:ext cx="7848872" cy="2174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463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6E395-0BA0-46CF-BEF7-532833540004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324600"/>
          </a:xfrm>
        </p:spPr>
        <p:txBody>
          <a:bodyPr/>
          <a:lstStyle/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Гексаметилентетрамин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(ГМТА):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Кипятят с избытком 0,1 н. серной кислоты, остаток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оттитровывают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щелочью по метиловому красному,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к.о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6CH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избыток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2(NH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+ 2NaOH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</a:t>
            </a:r>
          </a:p>
          <a:p>
            <a:pPr>
              <a:buFontTx/>
              <a:buNone/>
            </a:pPr>
            <a:endParaRPr lang="ru-RU" altLang="ru-RU" dirty="0"/>
          </a:p>
          <a:p>
            <a:pPr>
              <a:buFontTx/>
              <a:buNone/>
            </a:pPr>
            <a:endParaRPr lang="ru-RU" altLang="ru-RU" dirty="0"/>
          </a:p>
          <a:p>
            <a:pPr>
              <a:buFontTx/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464278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66FC-A8B1-4164-A0CC-7653A06F3898}" type="slidenum">
              <a:rPr lang="ru-RU" altLang="ru-RU"/>
              <a:pPr/>
              <a:t>46</a:t>
            </a:fld>
            <a:endParaRPr lang="ru-RU" alt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Заместительное титрование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для количественного определения формальдегида и др. препаратов.</a:t>
            </a:r>
          </a:p>
          <a:p>
            <a:pPr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Формальдегид: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избыток сульфита натрия, в рез-те реакции образуется эквивалентное количество щелочи, которую титруют стандартным раствором кислоты по ф/ф</a:t>
            </a: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</a:t>
            </a:r>
            <a:r>
              <a:rPr lang="en-US" altLang="ru-RU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NaCl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+ H</a:t>
            </a:r>
            <a:r>
              <a:rPr lang="en-US" altLang="ru-RU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</a:p>
          <a:p>
            <a:pPr>
              <a:buFontTx/>
              <a:buNone/>
            </a:pPr>
            <a:endParaRPr lang="ru-RU" altLang="ru-RU" dirty="0"/>
          </a:p>
          <a:p>
            <a:pPr>
              <a:buFontTx/>
              <a:buNone/>
            </a:pPr>
            <a:endParaRPr lang="ru-RU" altLang="ru-RU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566487"/>
              </p:ext>
            </p:extLst>
          </p:nvPr>
        </p:nvGraphicFramePr>
        <p:xfrm>
          <a:off x="395536" y="4221088"/>
          <a:ext cx="83820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ISIS/Draw Sketch" r:id="rId3" imgW="3790800" imgH="552240" progId="ISISServer">
                  <p:embed/>
                </p:oleObj>
              </mc:Choice>
              <mc:Fallback>
                <p:oleObj name="ISIS/Draw Sketch" r:id="rId3" imgW="3790800" imgH="5522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221088"/>
                        <a:ext cx="83820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13173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Расчётные формулы в готовых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лекарственнных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действующего вещества (Х, г) в таблетках или суппозиториях: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объём титрованного раствора, мл; </a:t>
            </a:r>
          </a:p>
          <a:p>
            <a:pPr algn="just"/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навеска анализируемой ЛФ, г или мл; </a:t>
            </a:r>
          </a:p>
          <a:p>
            <a:pPr algn="just"/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табл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или </a:t>
            </a:r>
            <a:r>
              <a:rPr lang="en-US" sz="18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baseline="-25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суппоз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– средняя масса 1 таблетки (находят из 20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тб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или как указано в ФС)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или 1 суппозитория </a:t>
            </a: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 мл инъекционного раствора: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общем виде: 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масса или объём ГЛФ, г или мл.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47</a:t>
            </a:fld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F16F84D-8B69-4044-8A47-E3801E026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911" y="1377528"/>
            <a:ext cx="2647950" cy="79057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0E0033-FD1D-4D7C-B504-459BF8DF5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3606263"/>
            <a:ext cx="2019300" cy="71437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B65925FC-4FCF-4508-A31C-7DFC02424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5764" y="1329551"/>
            <a:ext cx="2743200" cy="714375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24EBEF5-D0F0-442C-A13E-E1E850E63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8079" y="4365104"/>
            <a:ext cx="21717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Объём воды рассчитываем по формуле: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Тогда: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5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(1,0538 – 1,0)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 500,0 = 26,9 мл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Таким образом для разведения раствора необходимо добавить 26,9 мл воды.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Ответ: 1,0538; 26,9 мл воды.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832" y="908720"/>
            <a:ext cx="4896544" cy="74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5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Для стандартизации 1 М р-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,8649 г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гидрофталата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калия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204,22 г/моль) растворили в 75 мл воды и оттитровали. На титрование израсходовалось 24,40 мл 1 М р-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Рассчитайте поправочный коэффициент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 р-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необходимости рассчитайте объём воды или массу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для разведения или укрепления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 мл раствора.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914510"/>
            <a:ext cx="6552728" cy="116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Т.к. </a:t>
            </a:r>
            <a:r>
              <a:rPr lang="en-US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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0,98, необходимо укрепить раствор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гидрофталата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калия рассчитываем по формуле: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Тогда: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гф</a:t>
            </a:r>
            <a:r>
              <a:rPr lang="ru-RU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(1,0 – 0,9763)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 4,9649 = 0,1177 г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Т. образом для укрепления раствора необходимо добавить 0,1177 г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гидрофталата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калия.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0,9763; 0,1177 г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гидрофталата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калия.</a:t>
            </a:r>
          </a:p>
          <a:p>
            <a:pPr algn="l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87" y="548680"/>
            <a:ext cx="7357311" cy="124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02" y="3319202"/>
            <a:ext cx="6264696" cy="76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9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в фармацевтическом анализе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кислоты титруют щелочью по метиловому красному (м/к) или метиловому оранжевому (м/о)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слабые кислоты (</a:t>
            </a:r>
            <a:r>
              <a:rPr lang="en-US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 менее 10</a:t>
            </a:r>
            <a:r>
              <a:rPr lang="ru-RU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7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титруют по индикаторам с переходом окраски в щелочной области (фенолфталеин (ф/ф), феноловый красный,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тимолфталеин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растворимых в воде ЛВ растворителем служит вода, для нерастворимых в воде ЛВ растворителем служат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 нейтрализованные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спирт, реже – ацетон.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 алкалоидов и органических оснований титруют щелочью по ф/ф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01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250825" y="116632"/>
            <a:ext cx="8713788" cy="640799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Прямая алкалиметрия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Неорганические кислоты</a:t>
            </a:r>
          </a:p>
          <a:p>
            <a:pPr marL="0" indent="0" algn="l">
              <a:buNone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Кислота хлористоводородная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м/к)</a:t>
            </a: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 + NaOH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NaCl + H</a:t>
            </a:r>
            <a:r>
              <a:rPr lang="en-US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endParaRPr lang="ru-RU" altLang="ru-RU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Органические кислоты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Сульфокамфорная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кислота: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очень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л.р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в воде, титруется по ф/ф в водной среде </a:t>
            </a:r>
            <a:endParaRPr lang="ru-RU" altLang="ru-RU" dirty="0"/>
          </a:p>
        </p:txBody>
      </p:sp>
      <p:sp>
        <p:nvSpPr>
          <p:cNvPr id="4403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C00C2EE-773A-403F-9395-E4210A02BC13}" type="slidenum">
              <a:rPr lang="ru-RU" altLang="ru-RU" smtClean="0"/>
              <a:pPr eaLnBrk="1" hangingPunct="1"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259483"/>
              </p:ext>
            </p:extLst>
          </p:nvPr>
        </p:nvGraphicFramePr>
        <p:xfrm>
          <a:off x="1522984" y="4746093"/>
          <a:ext cx="5030216" cy="1273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SIS/Draw Sketch" r:id="rId3" imgW="3676320" imgH="933120" progId="ISISServer">
                  <p:embed/>
                </p:oleObj>
              </mc:Choice>
              <mc:Fallback>
                <p:oleObj name="ISIS/Draw Sketch" r:id="rId3" imgW="3676320" imgH="933120" progId="ISISServer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984" y="4746093"/>
                        <a:ext cx="5030216" cy="1273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5816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2646</TotalTime>
  <Words>2121</Words>
  <Application>Microsoft Office PowerPoint</Application>
  <PresentationFormat>Экран (4:3)</PresentationFormat>
  <Paragraphs>434</Paragraphs>
  <Slides>48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Calibri</vt:lpstr>
      <vt:lpstr>Times New Roman</vt:lpstr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99</cp:revision>
  <dcterms:created xsi:type="dcterms:W3CDTF">2020-10-10T10:22:09Z</dcterms:created>
  <dcterms:modified xsi:type="dcterms:W3CDTF">2022-02-15T06:47:27Z</dcterms:modified>
</cp:coreProperties>
</file>