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2" r:id="rId3"/>
    <p:sldId id="271" r:id="rId4"/>
    <p:sldId id="257" r:id="rId5"/>
    <p:sldId id="258" r:id="rId6"/>
    <p:sldId id="259" r:id="rId7"/>
    <p:sldId id="260" r:id="rId8"/>
    <p:sldId id="261" r:id="rId9"/>
    <p:sldId id="273" r:id="rId10"/>
    <p:sldId id="262" r:id="rId11"/>
    <p:sldId id="281" r:id="rId12"/>
    <p:sldId id="263" r:id="rId13"/>
    <p:sldId id="274" r:id="rId14"/>
    <p:sldId id="275" r:id="rId15"/>
    <p:sldId id="264" r:id="rId16"/>
    <p:sldId id="265" r:id="rId17"/>
    <p:sldId id="276" r:id="rId18"/>
    <p:sldId id="277" r:id="rId19"/>
    <p:sldId id="278" r:id="rId20"/>
    <p:sldId id="266" r:id="rId21"/>
    <p:sldId id="267" r:id="rId22"/>
    <p:sldId id="268" r:id="rId23"/>
    <p:sldId id="282" r:id="rId24"/>
    <p:sldId id="269" r:id="rId25"/>
    <p:sldId id="283" r:id="rId26"/>
    <p:sldId id="279" r:id="rId27"/>
    <p:sldId id="280" r:id="rId28"/>
    <p:sldId id="270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71" autoAdjust="0"/>
  </p:normalViewPr>
  <p:slideViewPr>
    <p:cSldViewPr>
      <p:cViewPr>
        <p:scale>
          <a:sx n="77" d="100"/>
          <a:sy n="77" d="100"/>
        </p:scale>
        <p:origin x="-1170" y="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3D59A-D54C-4417-AF1F-F50B4F7A29DC}" type="datetimeFigureOut">
              <a:rPr lang="ru-RU" smtClean="0"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EE8DD-ED67-43F5-BA78-E7047DE379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382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559F4-1519-474E-8860-68FDAF8E8BF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5F345-17B3-4AB2-A2AF-C66F03BEE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637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99592" y="2348880"/>
            <a:ext cx="7125113" cy="2088232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i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КОМПЛЕКСОНОМЕТРИЧЕСКОЕ </a:t>
            </a:r>
            <a:r>
              <a:rPr lang="ru-RU" b="1" i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itchFamily="18" charset="0"/>
                <a:cs typeface="Times New Roman" pitchFamily="18" charset="0"/>
              </a:rPr>
              <a:t>ТИТРОВАНИЕ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63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12776"/>
            <a:ext cx="7560840" cy="4896543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/>
              <a:t>3) комплексон III, </a:t>
            </a:r>
            <a:r>
              <a:rPr lang="ru-RU" sz="2400" dirty="0" err="1"/>
              <a:t>этилендиаминтетраацетат</a:t>
            </a:r>
            <a:r>
              <a:rPr lang="ru-RU" sz="2400" dirty="0"/>
              <a:t> </a:t>
            </a:r>
            <a:r>
              <a:rPr lang="ru-RU" sz="2400" dirty="0" err="1"/>
              <a:t>динатрия</a:t>
            </a:r>
            <a:r>
              <a:rPr lang="ru-RU" sz="2400" dirty="0"/>
              <a:t> (ЭДТА), торговое название “</a:t>
            </a:r>
            <a:r>
              <a:rPr lang="ru-RU" sz="2400" dirty="0" err="1"/>
              <a:t>трилон</a:t>
            </a:r>
            <a:r>
              <a:rPr lang="ru-RU" sz="2400" dirty="0"/>
              <a:t> Б</a:t>
            </a:r>
            <a:r>
              <a:rPr lang="ru-RU" sz="2400" dirty="0" smtClean="0"/>
              <a:t>” (с Н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О), </a:t>
            </a:r>
            <a:r>
              <a:rPr lang="ru-RU" sz="2400" dirty="0"/>
              <a:t>краткое обозначение </a:t>
            </a:r>
            <a:r>
              <a:rPr lang="ru-RU" sz="2400" dirty="0" smtClean="0"/>
              <a:t>Na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Y· </a:t>
            </a:r>
            <a:r>
              <a:rPr lang="ru-RU" sz="2400" dirty="0"/>
              <a:t>Н</a:t>
            </a:r>
            <a:r>
              <a:rPr lang="ru-RU" sz="2400" baseline="-25000" dirty="0"/>
              <a:t>2</a:t>
            </a:r>
            <a:r>
              <a:rPr lang="ru-RU" sz="2400" dirty="0"/>
              <a:t>О, структурная формула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just">
              <a:buNone/>
            </a:pPr>
            <a:r>
              <a:rPr lang="ru-RU" sz="2600" dirty="0" smtClean="0"/>
              <a:t>ЭДТА - относительно хорошо растворимая соль (при 22</a:t>
            </a:r>
            <a:r>
              <a:rPr lang="en-US" sz="2600" dirty="0" smtClean="0"/>
              <a:t>°</a:t>
            </a:r>
            <a:r>
              <a:rPr lang="ru-RU" sz="2600" dirty="0" smtClean="0"/>
              <a:t>С растворимость 108 г/л), являющаяся, как и ЭДТУ, </a:t>
            </a:r>
            <a:r>
              <a:rPr lang="ru-RU" sz="2600" dirty="0" err="1" smtClean="0"/>
              <a:t>шестидентатным</a:t>
            </a:r>
            <a:r>
              <a:rPr lang="ru-RU" sz="2600" dirty="0" smtClean="0"/>
              <a:t> </a:t>
            </a:r>
            <a:r>
              <a:rPr lang="ru-RU" sz="2600" dirty="0" err="1" smtClean="0"/>
              <a:t>лигандом</a:t>
            </a:r>
            <a:r>
              <a:rPr lang="ru-RU" sz="2600" dirty="0" smtClean="0"/>
              <a:t>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817600"/>
            <a:ext cx="6912768" cy="161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489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9"/>
            <a:ext cx="7378979" cy="86409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Комплексоны ЭДТУК и ЭДТА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12776"/>
            <a:ext cx="7560840" cy="489654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2033588"/>
            <a:ext cx="8277225" cy="27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697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</a:t>
            </a:r>
            <a:r>
              <a:rPr lang="ru-RU" dirty="0"/>
              <a:t>) комплексон IV, </a:t>
            </a:r>
            <a:r>
              <a:rPr lang="ru-RU" dirty="0" err="1"/>
              <a:t>диаминциклогексантетрауксусная</a:t>
            </a:r>
            <a:r>
              <a:rPr lang="ru-RU" dirty="0"/>
              <a:t> кислота (ДЦТУ</a:t>
            </a:r>
            <a:r>
              <a:rPr lang="ru-RU" dirty="0" smtClean="0"/>
              <a:t>)</a:t>
            </a:r>
          </a:p>
          <a:p>
            <a:endParaRPr lang="ru-RU" dirty="0"/>
          </a:p>
          <a:p>
            <a:pPr algn="just"/>
            <a:r>
              <a:rPr lang="ru-RU" dirty="0" smtClean="0"/>
              <a:t>В </a:t>
            </a:r>
            <a:r>
              <a:rPr lang="ru-RU" dirty="0" err="1" smtClean="0"/>
              <a:t>титриметрии</a:t>
            </a:r>
            <a:r>
              <a:rPr lang="ru-RU" dirty="0" smtClean="0"/>
              <a:t> наиболее </a:t>
            </a:r>
            <a:r>
              <a:rPr lang="ru-RU" dirty="0"/>
              <a:t>часто применяется комплексон III; остальные, а их известно несколько десятков, применяются </a:t>
            </a:r>
            <a:r>
              <a:rPr lang="ru-RU" dirty="0" smtClean="0"/>
              <a:t>реже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785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75724"/>
            <a:ext cx="8352928" cy="1745164"/>
          </a:xfrm>
        </p:spPr>
        <p:txBody>
          <a:bodyPr/>
          <a:lstStyle/>
          <a:p>
            <a:pPr algn="just"/>
            <a:r>
              <a:rPr lang="ru-RU" sz="2800" dirty="0" smtClean="0">
                <a:solidFill>
                  <a:srgbClr val="7030A0"/>
                </a:solidFill>
              </a:rPr>
              <a:t>	Взаимодействие комплексона</a:t>
            </a:r>
            <a:r>
              <a:rPr lang="en-US" sz="2800" dirty="0" smtClean="0">
                <a:solidFill>
                  <a:srgbClr val="7030A0"/>
                </a:solidFill>
              </a:rPr>
              <a:t> III</a:t>
            </a:r>
            <a:r>
              <a:rPr lang="ru-RU" sz="2800" dirty="0" smtClean="0">
                <a:solidFill>
                  <a:srgbClr val="7030A0"/>
                </a:solidFill>
              </a:rPr>
              <a:t> с двухзарядным катионом Ме</a:t>
            </a:r>
            <a:r>
              <a:rPr lang="ru-RU" sz="2800" baseline="30000" dirty="0" smtClean="0">
                <a:solidFill>
                  <a:srgbClr val="7030A0"/>
                </a:solidFill>
              </a:rPr>
              <a:t>2+</a:t>
            </a:r>
            <a:r>
              <a:rPr lang="ru-RU" sz="2800" dirty="0" smtClean="0">
                <a:solidFill>
                  <a:srgbClr val="7030A0"/>
                </a:solidFill>
              </a:rPr>
              <a:t> приводит к образованию внутрикомплексного соединения хелатного типа:</a:t>
            </a:r>
            <a:br>
              <a:rPr lang="ru-RU" sz="2800" dirty="0" smtClean="0">
                <a:solidFill>
                  <a:srgbClr val="7030A0"/>
                </a:solidFill>
              </a:rPr>
            </a:br>
            <a:endParaRPr lang="ru-RU" sz="2800" dirty="0">
              <a:solidFill>
                <a:srgbClr val="7030A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150442"/>
            <a:ext cx="8424937" cy="2438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0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75724"/>
            <a:ext cx="8352928" cy="1745164"/>
          </a:xfrm>
        </p:spPr>
        <p:txBody>
          <a:bodyPr/>
          <a:lstStyle/>
          <a:p>
            <a:pPr algn="just"/>
            <a:r>
              <a:rPr lang="ru-RU" sz="2800" dirty="0" smtClean="0">
                <a:solidFill>
                  <a:srgbClr val="7030A0"/>
                </a:solidFill>
              </a:rPr>
              <a:t>	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7992888" cy="5976664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Реакции взаимодействия различных металлов с ЭДТА:</a:t>
            </a:r>
          </a:p>
          <a:p>
            <a:pPr marL="0" indent="0" algn="ctr">
              <a:buNone/>
            </a:pPr>
            <a:r>
              <a:rPr lang="ru-RU" sz="2400" dirty="0" smtClean="0"/>
              <a:t>Са</a:t>
            </a:r>
            <a:r>
              <a:rPr lang="ru-RU" sz="2400" baseline="30000" dirty="0" smtClean="0"/>
              <a:t>2+</a:t>
            </a:r>
            <a:r>
              <a:rPr lang="ru-RU" sz="2400" dirty="0" smtClean="0"/>
              <a:t> + Н</a:t>
            </a:r>
            <a:r>
              <a:rPr lang="ru-RU" sz="2400" baseline="-25000" dirty="0" smtClean="0"/>
              <a:t>2</a:t>
            </a:r>
            <a:r>
              <a:rPr lang="en-US" sz="2400" dirty="0" smtClean="0"/>
              <a:t>Y</a:t>
            </a:r>
            <a:r>
              <a:rPr lang="ru-RU" sz="2400" baseline="30000" dirty="0" smtClean="0"/>
              <a:t>2-</a:t>
            </a:r>
            <a:r>
              <a:rPr lang="ru-RU" sz="2400" dirty="0" smtClean="0"/>
              <a:t> = </a:t>
            </a:r>
            <a:r>
              <a:rPr lang="ru-RU" sz="24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Са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</a:t>
            </a:r>
            <a:r>
              <a:rPr lang="ru-RU" sz="2400" baseline="30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2-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+ 2Н</a:t>
            </a:r>
            <a:r>
              <a:rPr lang="ru-RU" sz="24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</a:t>
            </a:r>
          </a:p>
          <a:p>
            <a:pPr marL="0" lvl="0" indent="0" algn="ctr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В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</a:t>
            </a:r>
            <a:r>
              <a:rPr lang="en-US" sz="24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3</a:t>
            </a:r>
            <a:r>
              <a:rPr lang="ru-RU" sz="24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+ Н</a:t>
            </a:r>
            <a:r>
              <a:rPr lang="ru-RU" sz="2400" baseline="-25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2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</a:t>
            </a:r>
            <a:r>
              <a:rPr lang="ru-RU" sz="2400" baseline="30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2-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= В</a:t>
            </a:r>
            <a:r>
              <a:rPr lang="en-US" sz="24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iY</a:t>
            </a:r>
            <a:r>
              <a:rPr lang="ru-RU" sz="24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-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+ 2Н</a:t>
            </a:r>
            <a:r>
              <a:rPr lang="ru-RU" sz="24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</a:t>
            </a:r>
            <a:endParaRPr lang="en-US" sz="2400" baseline="30000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 algn="ctr">
              <a:buClr>
                <a:prstClr val="black">
                  <a:lumMod val="75000"/>
                  <a:lumOff val="25000"/>
                </a:prstClr>
              </a:buClr>
              <a:buNone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Zr</a:t>
            </a:r>
            <a:r>
              <a:rPr lang="en-US" sz="24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4</a:t>
            </a:r>
            <a:r>
              <a:rPr lang="ru-RU" sz="24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+ Н</a:t>
            </a:r>
            <a:r>
              <a:rPr lang="ru-RU" sz="2400" baseline="-25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2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Y</a:t>
            </a:r>
            <a:r>
              <a:rPr lang="ru-RU" sz="2400" baseline="30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2-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= </a:t>
            </a:r>
            <a:r>
              <a:rPr lang="en-US" sz="24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ZrY</a:t>
            </a: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+ 2Н</a:t>
            </a:r>
            <a:r>
              <a:rPr lang="ru-RU" sz="2400" baseline="30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+</a:t>
            </a:r>
          </a:p>
          <a:p>
            <a:r>
              <a:rPr lang="ru-RU" sz="2400" dirty="0" smtClean="0"/>
              <a:t>Независимо от заряда катиона, в реакции </a:t>
            </a:r>
            <a:r>
              <a:rPr lang="ru-RU" sz="2400" dirty="0" err="1" smtClean="0"/>
              <a:t>комплексообразования</a:t>
            </a:r>
            <a:r>
              <a:rPr lang="ru-RU" sz="2400" dirty="0" smtClean="0"/>
              <a:t> принимает участие один катион и один анион, поэтому молярные массы эквивалента </a:t>
            </a:r>
            <a:r>
              <a:rPr lang="ru-RU" sz="2400" dirty="0" err="1" smtClean="0"/>
              <a:t>титранта</a:t>
            </a:r>
            <a:r>
              <a:rPr lang="ru-RU" sz="2400" dirty="0" smtClean="0"/>
              <a:t> и определяемого катиона равны их молярным массам (</a:t>
            </a:r>
            <a:r>
              <a:rPr lang="en-US" sz="2400" dirty="0" smtClean="0"/>
              <a:t>f</a:t>
            </a:r>
            <a:r>
              <a:rPr lang="ru-RU" sz="2400" baseline="-25000" dirty="0" smtClean="0"/>
              <a:t>э </a:t>
            </a:r>
            <a:r>
              <a:rPr lang="ru-RU" sz="2400" dirty="0" smtClean="0"/>
              <a:t>=1).</a:t>
            </a:r>
            <a:endParaRPr lang="en-US" sz="2400" dirty="0" smtClean="0"/>
          </a:p>
          <a:p>
            <a:r>
              <a:rPr lang="ru-RU" sz="2400" dirty="0" smtClean="0"/>
              <a:t>Степень протекания реакций зависит о рН. Многие катионы титруются в аммиачном буферном растворе, а например, такие как: М</a:t>
            </a:r>
            <a:r>
              <a:rPr lang="en-US" sz="2400" dirty="0" smtClean="0"/>
              <a:t>g</a:t>
            </a:r>
            <a:r>
              <a:rPr lang="en-US" sz="2400" baseline="30000" dirty="0" smtClean="0"/>
              <a:t>2+</a:t>
            </a:r>
            <a:r>
              <a:rPr lang="en-US" sz="2400" dirty="0" smtClean="0"/>
              <a:t>, C</a:t>
            </a:r>
            <a:r>
              <a:rPr lang="ru-RU" sz="2400" dirty="0" smtClean="0"/>
              <a:t>а</a:t>
            </a:r>
            <a:r>
              <a:rPr lang="ru-RU" sz="2400" baseline="30000" dirty="0" smtClean="0"/>
              <a:t>2+ </a:t>
            </a:r>
            <a:r>
              <a:rPr lang="ru-RU" sz="2400" dirty="0" smtClean="0"/>
              <a:t>и др. в щелочной среде.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2101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7030A0"/>
                </a:solidFill>
              </a:rPr>
              <a:t>ТИТРАНТЫ МЕТОДА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 качестве </a:t>
            </a:r>
            <a:r>
              <a:rPr lang="ru-RU" dirty="0" err="1" smtClean="0"/>
              <a:t>титранта</a:t>
            </a:r>
            <a:r>
              <a:rPr lang="ru-RU" dirty="0" smtClean="0"/>
              <a:t> </a:t>
            </a:r>
            <a:r>
              <a:rPr lang="ru-RU" dirty="0"/>
              <a:t>метода могут применяться стандартные водные растворы </a:t>
            </a:r>
            <a:r>
              <a:rPr lang="ru-RU" dirty="0" smtClean="0"/>
              <a:t>ЭДТА (</a:t>
            </a:r>
            <a:r>
              <a:rPr lang="ru-RU" sz="2000" dirty="0" smtClean="0"/>
              <a:t>Na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H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Y)</a:t>
            </a:r>
            <a:r>
              <a:rPr lang="ru-RU" dirty="0" smtClean="0"/>
              <a:t>, </a:t>
            </a:r>
            <a:r>
              <a:rPr lang="ru-RU" dirty="0"/>
              <a:t>обычно с молярной концентрацией 0,1; 0,005; 0,025 и 0,01 моль/л, а так же стандартные растворы сульфата магния или цинка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Эта соль легко получается в чистом виде, хорошо растворима в воде, растворы устойчивы при хранении.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125113" cy="9244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3. ИНДИКАТОРЫ </a:t>
            </a:r>
            <a:r>
              <a:rPr lang="ru-RU" dirty="0">
                <a:solidFill>
                  <a:srgbClr val="7030A0"/>
                </a:solidFill>
              </a:rPr>
              <a:t>КОМПЛЕКСОНОМЕТРИИ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712968" cy="4618591"/>
          </a:xfrm>
        </p:spPr>
        <p:txBody>
          <a:bodyPr/>
          <a:lstStyle/>
          <a:p>
            <a:pPr algn="just"/>
            <a:r>
              <a:rPr lang="ru-RU" dirty="0"/>
              <a:t>1</a:t>
            </a:r>
            <a:r>
              <a:rPr lang="ru-RU" dirty="0" smtClean="0"/>
              <a:t>) Бесцветные </a:t>
            </a:r>
            <a:r>
              <a:rPr lang="ru-RU" dirty="0"/>
              <a:t>органические вещества, образующие с катионами определяемых металлов окрашенные комплексы. К числу таких индикаторов относятся салициловая, сульфосалициловая кислоты, </a:t>
            </a:r>
            <a:r>
              <a:rPr lang="ru-RU" dirty="0" err="1"/>
              <a:t>тайрон</a:t>
            </a:r>
            <a:r>
              <a:rPr lang="ru-RU" dirty="0"/>
              <a:t>, </a:t>
            </a:r>
            <a:r>
              <a:rPr lang="ru-RU" dirty="0" err="1"/>
              <a:t>гидроксамовые</a:t>
            </a:r>
            <a:r>
              <a:rPr lang="ru-RU" dirty="0"/>
              <a:t> кислоты, </a:t>
            </a:r>
            <a:r>
              <a:rPr lang="ru-RU" dirty="0" err="1" smtClean="0"/>
              <a:t>тиокарбамид</a:t>
            </a:r>
            <a:r>
              <a:rPr lang="ru-RU" dirty="0" smtClean="0"/>
              <a:t> </a:t>
            </a:r>
            <a:r>
              <a:rPr lang="ru-RU" dirty="0"/>
              <a:t>и некоторые другие. </a:t>
            </a:r>
            <a:r>
              <a:rPr lang="ru-RU" dirty="0" smtClean="0"/>
              <a:t>	Индикаторы </a:t>
            </a:r>
            <a:r>
              <a:rPr lang="ru-RU" dirty="0"/>
              <a:t>этого типа применяют в комплексонометрии сравнительно редко.</a:t>
            </a:r>
          </a:p>
          <a:p>
            <a:pPr algn="just"/>
            <a:r>
              <a:rPr lang="ru-RU" dirty="0" smtClean="0"/>
              <a:t>2) </a:t>
            </a:r>
            <a:r>
              <a:rPr lang="ru-RU" dirty="0" err="1" smtClean="0"/>
              <a:t>Металлохромные</a:t>
            </a:r>
            <a:r>
              <a:rPr lang="ru-RU" dirty="0" smtClean="0"/>
              <a:t> индикаторы или м</a:t>
            </a:r>
            <a:r>
              <a:rPr lang="ru-RU" sz="19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еталл-индикаторы</a:t>
            </a:r>
            <a:r>
              <a:rPr lang="ru-RU" dirty="0" smtClean="0"/>
              <a:t>, </a:t>
            </a:r>
            <a:r>
              <a:rPr lang="ru-RU" dirty="0"/>
              <a:t>представляющие собой органические красители, имеющие собственные </a:t>
            </a:r>
            <a:r>
              <a:rPr lang="ru-RU" dirty="0" err="1"/>
              <a:t>хроморфные</a:t>
            </a:r>
            <a:r>
              <a:rPr lang="ru-RU" dirty="0"/>
              <a:t> группы, способные обратимо изменять окраску при образовании комплексов с катионами </a:t>
            </a:r>
            <a:r>
              <a:rPr lang="ru-RU" dirty="0" smtClean="0"/>
              <a:t>металлов, т.е. – это слабые </a:t>
            </a:r>
            <a:r>
              <a:rPr lang="ru-RU" dirty="0" err="1" smtClean="0"/>
              <a:t>протолиты</a:t>
            </a:r>
            <a:r>
              <a:rPr lang="ru-RU" dirty="0" smtClean="0"/>
              <a:t>, обратимо образующие с катионами определяемых </a:t>
            </a:r>
            <a:r>
              <a:rPr lang="ru-RU" dirty="0" err="1" smtClean="0"/>
              <a:t>Ме</a:t>
            </a:r>
            <a:r>
              <a:rPr lang="ru-RU" dirty="0" smtClean="0"/>
              <a:t> интенсивно окрашенные комплексы, причем цвет комплексов отличается от цвета свободного индикатора.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35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920880" cy="720079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7030A0"/>
                </a:solidFill>
              </a:rPr>
              <a:t>ИНДИКАТОРЫ КОМПЛЕКСОНОМЕТРИИ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692696"/>
            <a:ext cx="9001000" cy="6048672"/>
          </a:xfrm>
        </p:spPr>
        <p:txBody>
          <a:bodyPr>
            <a:normAutofit fontScale="25000" lnSpcReduction="20000"/>
          </a:bodyPr>
          <a:lstStyle/>
          <a:p>
            <a:pPr lvl="1" algn="just"/>
            <a:endParaRPr lang="ru-RU" sz="8000" dirty="0" smtClean="0"/>
          </a:p>
          <a:p>
            <a:pPr lvl="1" algn="just"/>
            <a:r>
              <a:rPr lang="ru-RU" sz="8000" dirty="0" smtClean="0"/>
              <a:t>Металл-индикаторы – это органические красители, образующие с катионами металлов окрашенные комплексные соединения. </a:t>
            </a:r>
          </a:p>
          <a:p>
            <a:pPr algn="just"/>
            <a:r>
              <a:rPr lang="ru-RU" sz="8000" dirty="0"/>
              <a:t>Первым </a:t>
            </a:r>
            <a:r>
              <a:rPr lang="ru-RU" sz="8000" dirty="0" err="1"/>
              <a:t>металлоиндикатором</a:t>
            </a:r>
            <a:r>
              <a:rPr lang="ru-RU" sz="8000" dirty="0"/>
              <a:t> был </a:t>
            </a:r>
            <a:r>
              <a:rPr lang="ru-RU" sz="8000" dirty="0" err="1"/>
              <a:t>мурексид</a:t>
            </a:r>
            <a:r>
              <a:rPr lang="ru-RU" sz="8000" dirty="0"/>
              <a:t> – аммонийная соль пурпуровой кислоты. Его открытие было основано на случайном наблюдении в лаборатории </a:t>
            </a:r>
            <a:r>
              <a:rPr lang="ru-RU" sz="8000" dirty="0" err="1"/>
              <a:t>Шварценбаха</a:t>
            </a:r>
            <a:r>
              <a:rPr lang="ru-RU" sz="8000" dirty="0"/>
              <a:t>. Было замечено, что если после работы с </a:t>
            </a:r>
            <a:r>
              <a:rPr lang="ru-RU" sz="8000" dirty="0" err="1"/>
              <a:t>урамилдиуксусной</a:t>
            </a:r>
            <a:r>
              <a:rPr lang="ru-RU" sz="8000" dirty="0"/>
              <a:t> кислотой колбу мыли водопроводной водой, происходило резкое изменение окраски. Оказалось, что изменение окраски вызывается реакцией ионов кальция, содержащихся в водопроводной воде, с </a:t>
            </a:r>
            <a:r>
              <a:rPr lang="ru-RU" sz="8000" dirty="0" err="1"/>
              <a:t>мурексидом</a:t>
            </a:r>
            <a:r>
              <a:rPr lang="ru-RU" sz="8000" dirty="0"/>
              <a:t>, который образовывался при окислении </a:t>
            </a:r>
            <a:r>
              <a:rPr lang="ru-RU" sz="8000" dirty="0" err="1"/>
              <a:t>урамилдиуксусной</a:t>
            </a:r>
            <a:r>
              <a:rPr lang="ru-RU" sz="8000" dirty="0"/>
              <a:t> кислоты кислородом воздуха. </a:t>
            </a:r>
            <a:r>
              <a:rPr lang="ru-RU" sz="8000" dirty="0" smtClean="0"/>
              <a:t>Если </a:t>
            </a:r>
            <a:r>
              <a:rPr lang="ru-RU" sz="8000" dirty="0"/>
              <a:t>формулу </a:t>
            </a:r>
            <a:r>
              <a:rPr lang="ru-RU" sz="8000" dirty="0" err="1"/>
              <a:t>мурексида</a:t>
            </a:r>
            <a:r>
              <a:rPr lang="ru-RU" sz="8000" dirty="0"/>
              <a:t> сокращенно записать в виде NH</a:t>
            </a:r>
            <a:r>
              <a:rPr lang="ru-RU" sz="8000" baseline="-25000" dirty="0"/>
              <a:t>4</a:t>
            </a:r>
            <a:r>
              <a:rPr lang="ru-RU" sz="8000" dirty="0"/>
              <a:t>H</a:t>
            </a:r>
            <a:r>
              <a:rPr lang="ru-RU" sz="8000" baseline="-25000" dirty="0"/>
              <a:t>4</a:t>
            </a:r>
            <a:r>
              <a:rPr lang="ru-RU" sz="8000" dirty="0"/>
              <a:t>Ind, то равновесия в его растворе можно представить схемой</a:t>
            </a:r>
            <a:r>
              <a:rPr lang="ru-RU" sz="8000" dirty="0" smtClean="0"/>
              <a:t>:</a:t>
            </a:r>
          </a:p>
          <a:p>
            <a:pPr marL="0" indent="0" algn="ctr">
              <a:buNone/>
            </a:pPr>
            <a:r>
              <a:rPr lang="ru-RU" sz="8000" dirty="0" smtClean="0"/>
              <a:t>Ме</a:t>
            </a:r>
            <a:r>
              <a:rPr lang="ru-RU" sz="8000" baseline="30000" dirty="0" smtClean="0"/>
              <a:t>2+</a:t>
            </a:r>
            <a:r>
              <a:rPr lang="ru-RU" sz="8000" dirty="0" smtClean="0"/>
              <a:t> + </a:t>
            </a:r>
            <a:r>
              <a:rPr lang="ru-RU" sz="8000" dirty="0" err="1" smtClean="0"/>
              <a:t>Ind</a:t>
            </a:r>
            <a:r>
              <a:rPr lang="ru-RU" sz="8000" baseline="30000" dirty="0" smtClean="0"/>
              <a:t>-</a:t>
            </a:r>
            <a:r>
              <a:rPr lang="ru-RU" sz="8000" dirty="0" smtClean="0"/>
              <a:t>  =  </a:t>
            </a:r>
            <a:r>
              <a:rPr lang="ru-RU" sz="8000" dirty="0" err="1" smtClean="0"/>
              <a:t>МеInd</a:t>
            </a:r>
            <a:r>
              <a:rPr lang="ru-RU" sz="8000" baseline="30000" dirty="0" smtClean="0"/>
              <a:t>+</a:t>
            </a:r>
          </a:p>
          <a:p>
            <a:pPr marL="0" indent="0" algn="ctr">
              <a:buNone/>
            </a:pPr>
            <a:r>
              <a:rPr lang="ru-RU" sz="8000" baseline="30000" dirty="0" smtClean="0"/>
              <a:t>          Сине-</a:t>
            </a:r>
            <a:r>
              <a:rPr lang="ru-RU" sz="8000" baseline="30000" dirty="0" err="1" smtClean="0"/>
              <a:t>фиолет</a:t>
            </a:r>
            <a:r>
              <a:rPr lang="ru-RU" sz="8000" baseline="30000" dirty="0" smtClean="0"/>
              <a:t>.     красный</a:t>
            </a:r>
            <a:r>
              <a:rPr lang="ru-RU" sz="8000" dirty="0" smtClean="0"/>
              <a:t> </a:t>
            </a:r>
          </a:p>
          <a:p>
            <a:pPr marL="0" indent="0" algn="ctr">
              <a:buNone/>
            </a:pPr>
            <a:r>
              <a:rPr lang="ru-RU" sz="8000" dirty="0" err="1"/>
              <a:t>МеInd</a:t>
            </a:r>
            <a:r>
              <a:rPr lang="ru-RU" sz="8000" baseline="30000" dirty="0" smtClean="0"/>
              <a:t>+ </a:t>
            </a:r>
            <a:r>
              <a:rPr lang="ru-RU" sz="8000" dirty="0" smtClean="0"/>
              <a:t>+ </a:t>
            </a:r>
            <a:r>
              <a:rPr lang="en-US" sz="8000" dirty="0" smtClean="0"/>
              <a:t>[H</a:t>
            </a:r>
            <a:r>
              <a:rPr lang="en-US" sz="8000" baseline="-25000" dirty="0" smtClean="0"/>
              <a:t>2</a:t>
            </a:r>
            <a:r>
              <a:rPr lang="en-US" sz="8000" dirty="0" smtClean="0"/>
              <a:t>Y]</a:t>
            </a:r>
            <a:r>
              <a:rPr lang="en-US" sz="8000" baseline="30000" dirty="0" smtClean="0"/>
              <a:t>2-</a:t>
            </a:r>
            <a:r>
              <a:rPr lang="en-US" sz="8000" dirty="0" smtClean="0"/>
              <a:t> = [</a:t>
            </a:r>
            <a:r>
              <a:rPr lang="en-US" sz="8000" dirty="0" err="1" smtClean="0"/>
              <a:t>MeY</a:t>
            </a:r>
            <a:r>
              <a:rPr lang="en-US" sz="8000" dirty="0" smtClean="0"/>
              <a:t>]</a:t>
            </a:r>
            <a:r>
              <a:rPr lang="en-US" sz="8000" baseline="30000" dirty="0" smtClean="0"/>
              <a:t>2-</a:t>
            </a:r>
            <a:r>
              <a:rPr lang="en-US" sz="8000" dirty="0" smtClean="0"/>
              <a:t> + </a:t>
            </a:r>
            <a:r>
              <a:rPr lang="ru-RU" sz="8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Ind</a:t>
            </a:r>
            <a:r>
              <a:rPr lang="ru-RU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-</a:t>
            </a:r>
            <a:r>
              <a:rPr lang="en-US" sz="8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+ 2H</a:t>
            </a:r>
            <a:r>
              <a:rPr lang="en-US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</a:t>
            </a:r>
          </a:p>
          <a:p>
            <a:pPr marL="0" indent="0" algn="ctr">
              <a:buNone/>
            </a:pPr>
            <a:r>
              <a:rPr lang="ru-RU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Красный          б</a:t>
            </a:r>
            <a:r>
              <a:rPr lang="en-US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/</a:t>
            </a:r>
            <a:r>
              <a:rPr lang="ru-RU" sz="8000" baseline="30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цв</a:t>
            </a:r>
            <a:r>
              <a:rPr lang="ru-RU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                б</a:t>
            </a:r>
            <a:r>
              <a:rPr lang="en-US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/</a:t>
            </a:r>
            <a:r>
              <a:rPr lang="ru-RU" sz="8000" baseline="30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цв</a:t>
            </a:r>
            <a:r>
              <a:rPr lang="ru-RU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       Сине-</a:t>
            </a:r>
            <a:r>
              <a:rPr lang="ru-RU" sz="8000" baseline="30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фиолет</a:t>
            </a:r>
            <a:r>
              <a:rPr lang="ru-RU" sz="80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endParaRPr lang="ru-RU" sz="8000" dirty="0" smtClean="0"/>
          </a:p>
          <a:p>
            <a:r>
              <a:rPr lang="ru-RU" sz="8000" dirty="0" smtClean="0"/>
              <a:t>С </a:t>
            </a:r>
            <a:r>
              <a:rPr lang="ru-RU" sz="8000" dirty="0"/>
              <a:t>ионами Ca</a:t>
            </a:r>
            <a:r>
              <a:rPr lang="ru-RU" sz="8000" baseline="30000" dirty="0"/>
              <a:t>2+ </a:t>
            </a:r>
            <a:r>
              <a:rPr lang="ru-RU" sz="8000" dirty="0" err="1"/>
              <a:t>мурексид</a:t>
            </a:r>
            <a:r>
              <a:rPr lang="ru-RU" sz="8000" dirty="0"/>
              <a:t> образует соединение красного цвета, с ионами Co</a:t>
            </a:r>
            <a:r>
              <a:rPr lang="ru-RU" sz="8000" baseline="30000" dirty="0"/>
              <a:t>2+</a:t>
            </a:r>
            <a:r>
              <a:rPr lang="ru-RU" sz="8000" dirty="0"/>
              <a:t>, Ni</a:t>
            </a:r>
            <a:r>
              <a:rPr lang="ru-RU" sz="8000" baseline="30000" dirty="0"/>
              <a:t>2+</a:t>
            </a:r>
            <a:r>
              <a:rPr lang="ru-RU" sz="8000" dirty="0"/>
              <a:t>, Cu</a:t>
            </a:r>
            <a:r>
              <a:rPr lang="ru-RU" sz="8000" baseline="30000" dirty="0"/>
              <a:t>2+</a:t>
            </a:r>
            <a:r>
              <a:rPr lang="ru-RU" sz="8000" dirty="0"/>
              <a:t> – желтого.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7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7"/>
            <a:ext cx="7162955" cy="720079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7030A0"/>
                </a:solidFill>
              </a:rPr>
              <a:t>ИНДИКАТОРЫ КОМПЛЕКСОНОМЕТРИИ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712968" cy="5256584"/>
          </a:xfrm>
        </p:spPr>
        <p:txBody>
          <a:bodyPr>
            <a:normAutofit fontScale="92500" lnSpcReduction="20000"/>
          </a:bodyPr>
          <a:lstStyle/>
          <a:p>
            <a:pPr lvl="1"/>
            <a:endParaRPr lang="ru-RU" sz="2000" dirty="0" smtClean="0"/>
          </a:p>
          <a:p>
            <a:pPr algn="just"/>
            <a:r>
              <a:rPr lang="ru-RU" sz="2000" dirty="0"/>
              <a:t>Другим широко применяемым в комплексонометрии индикатором является </a:t>
            </a:r>
            <a:r>
              <a:rPr lang="ru-RU" sz="2000" dirty="0" err="1"/>
              <a:t>эриохром</a:t>
            </a:r>
            <a:r>
              <a:rPr lang="ru-RU" sz="2000" dirty="0"/>
              <a:t> черный Т, относящийся к группе </a:t>
            </a:r>
            <a:r>
              <a:rPr lang="ru-RU" sz="2000" dirty="0" err="1"/>
              <a:t>азокрасителей</a:t>
            </a:r>
            <a:r>
              <a:rPr lang="ru-RU" sz="2000" dirty="0"/>
              <a:t> и имеющий в молекуле хелатообразующие </a:t>
            </a:r>
            <a:r>
              <a:rPr lang="ru-RU" sz="2000" dirty="0" smtClean="0"/>
              <a:t>OH-группы.</a:t>
            </a:r>
          </a:p>
          <a:p>
            <a:endParaRPr lang="ru-RU" sz="2000" dirty="0"/>
          </a:p>
          <a:p>
            <a:r>
              <a:rPr lang="ru-RU" sz="2000" dirty="0"/>
              <a:t>Протон </a:t>
            </a:r>
            <a:r>
              <a:rPr lang="ru-RU" sz="2000" dirty="0" err="1"/>
              <a:t>сульфогруппы</a:t>
            </a:r>
            <a:r>
              <a:rPr lang="ru-RU" sz="2000" dirty="0"/>
              <a:t> в растворе </a:t>
            </a:r>
            <a:r>
              <a:rPr lang="ru-RU" sz="2000" dirty="0" err="1"/>
              <a:t>диссоциирует</a:t>
            </a:r>
            <a:r>
              <a:rPr lang="ru-RU" sz="2000" dirty="0"/>
              <a:t> практически полностью. Дальнейшее отщепление протонов от OH-групп приводит к изменению цвета индикатора. Окраска </a:t>
            </a:r>
            <a:r>
              <a:rPr lang="ru-RU" sz="2000" dirty="0" err="1"/>
              <a:t>эриохром</a:t>
            </a:r>
            <a:r>
              <a:rPr lang="ru-RU" sz="2000" dirty="0"/>
              <a:t> черного Т зависит от </a:t>
            </a:r>
            <a:r>
              <a:rPr lang="ru-RU" sz="2000" dirty="0" err="1"/>
              <a:t>pH</a:t>
            </a:r>
            <a:r>
              <a:rPr lang="ru-RU" sz="2000" dirty="0"/>
              <a:t> среды в </a:t>
            </a:r>
            <a:r>
              <a:rPr lang="ru-RU" sz="2000" dirty="0" smtClean="0"/>
              <a:t>растворе</a:t>
            </a:r>
            <a:r>
              <a:rPr lang="ru-RU" sz="2000" dirty="0"/>
              <a:t> </a:t>
            </a:r>
          </a:p>
          <a:p>
            <a:r>
              <a:rPr lang="ru-RU" sz="2000" dirty="0"/>
              <a:t>Преобладающий в аммиачном буферном растворе анион Hind</a:t>
            </a:r>
            <a:r>
              <a:rPr lang="ru-RU" sz="2000" baseline="30000" dirty="0"/>
              <a:t>2-</a:t>
            </a:r>
            <a:r>
              <a:rPr lang="ru-RU" sz="2000" dirty="0"/>
              <a:t> взаимодействует с ионами металла, образуя окрашенное в красный или фиолетовый цвет соединение:</a:t>
            </a:r>
          </a:p>
          <a:p>
            <a:pPr marL="0" indent="0">
              <a:buNone/>
            </a:pPr>
            <a:r>
              <a:rPr lang="ru-RU" sz="2000" dirty="0"/>
              <a:t> </a:t>
            </a:r>
          </a:p>
          <a:p>
            <a:pPr marL="0" indent="0" algn="ctr">
              <a:buNone/>
            </a:pPr>
            <a:r>
              <a:rPr lang="ru-RU" sz="2000" dirty="0"/>
              <a:t>M</a:t>
            </a:r>
            <a:r>
              <a:rPr lang="ru-RU" sz="2000" baseline="30000" dirty="0"/>
              <a:t>2+</a:t>
            </a:r>
            <a:r>
              <a:rPr lang="ru-RU" sz="2000" dirty="0"/>
              <a:t> + HInd</a:t>
            </a:r>
            <a:r>
              <a:rPr lang="ru-RU" sz="2000" baseline="30000" dirty="0"/>
              <a:t>2-</a:t>
            </a:r>
            <a:r>
              <a:rPr lang="ru-RU" sz="2000" dirty="0"/>
              <a:t> </a:t>
            </a:r>
            <a:r>
              <a:rPr lang="ru-RU" sz="2000" dirty="0">
                <a:sym typeface="Symbol"/>
              </a:rPr>
              <a:t></a:t>
            </a:r>
            <a:r>
              <a:rPr lang="ru-RU" sz="2000" dirty="0"/>
              <a:t> </a:t>
            </a:r>
            <a:r>
              <a:rPr lang="ru-RU" sz="2000" dirty="0" err="1"/>
              <a:t>MInd</a:t>
            </a:r>
            <a:r>
              <a:rPr lang="ru-RU" sz="2000" baseline="30000" dirty="0"/>
              <a:t>-</a:t>
            </a:r>
            <a:r>
              <a:rPr lang="ru-RU" sz="2000" dirty="0"/>
              <a:t> + H</a:t>
            </a:r>
            <a:r>
              <a:rPr lang="ru-RU" sz="2000" baseline="30000" dirty="0"/>
              <a:t>+</a:t>
            </a:r>
            <a:r>
              <a:rPr lang="ru-RU" sz="2000" dirty="0"/>
              <a:t>.</a:t>
            </a:r>
          </a:p>
          <a:p>
            <a:pPr marL="0" indent="0" algn="ctr">
              <a:buNone/>
            </a:pPr>
            <a:r>
              <a:rPr lang="ru-RU" sz="2000" dirty="0"/>
              <a:t> </a:t>
            </a:r>
            <a:r>
              <a:rPr lang="ru-RU" sz="2000" dirty="0" smtClean="0"/>
              <a:t>  голубой    красный</a:t>
            </a:r>
            <a:endParaRPr lang="ru-RU" sz="20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01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7"/>
            <a:ext cx="7162955" cy="504055"/>
          </a:xfrm>
        </p:spPr>
        <p:txBody>
          <a:bodyPr/>
          <a:lstStyle/>
          <a:p>
            <a:pPr algn="ctr"/>
            <a:r>
              <a:rPr lang="ru-RU" sz="1800" dirty="0">
                <a:solidFill>
                  <a:srgbClr val="7030A0"/>
                </a:solidFill>
              </a:rPr>
              <a:t>ИНДИКАТОРЫ КОМПЛЕКСОНОМЕТРИИ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712968" cy="5904656"/>
          </a:xfrm>
        </p:spPr>
        <p:txBody>
          <a:bodyPr>
            <a:normAutofit fontScale="25000" lnSpcReduction="20000"/>
          </a:bodyPr>
          <a:lstStyle/>
          <a:p>
            <a:pPr lvl="1"/>
            <a:endParaRPr lang="ru-RU" sz="2000" dirty="0" smtClean="0"/>
          </a:p>
          <a:p>
            <a:pPr marL="0" indent="0">
              <a:buNone/>
            </a:pPr>
            <a:endParaRPr lang="ru-RU" sz="8000" dirty="0" smtClean="0"/>
          </a:p>
          <a:p>
            <a:endParaRPr lang="ru-RU" sz="8000" dirty="0" smtClean="0"/>
          </a:p>
          <a:p>
            <a:r>
              <a:rPr lang="ru-RU" sz="8000" dirty="0" smtClean="0"/>
              <a:t>При </a:t>
            </a:r>
            <a:r>
              <a:rPr lang="ru-RU" sz="8000" dirty="0"/>
              <a:t>титровании катиона M</a:t>
            </a:r>
            <a:r>
              <a:rPr lang="ru-RU" sz="8000" baseline="30000" dirty="0"/>
              <a:t>2+</a:t>
            </a:r>
            <a:r>
              <a:rPr lang="ru-RU" sz="8000" dirty="0"/>
              <a:t> ЭДТА в аммиачном буферном растворе в присутствии </a:t>
            </a:r>
            <a:r>
              <a:rPr lang="ru-RU" sz="8000" dirty="0" err="1"/>
              <a:t>эриохром</a:t>
            </a:r>
            <a:r>
              <a:rPr lang="ru-RU" sz="8000" dirty="0"/>
              <a:t> черного Т вблизи точки эквивалентности процесс протекает по уравнению</a:t>
            </a:r>
          </a:p>
          <a:p>
            <a:pPr marL="0" indent="0">
              <a:buNone/>
            </a:pPr>
            <a:r>
              <a:rPr lang="ru-RU" sz="8000" dirty="0" smtClean="0"/>
              <a:t>            </a:t>
            </a:r>
            <a:r>
              <a:rPr lang="en-US" sz="8000" dirty="0" err="1" smtClean="0"/>
              <a:t>MInd</a:t>
            </a:r>
            <a:r>
              <a:rPr lang="en-US" sz="8000" dirty="0" smtClean="0"/>
              <a:t>- + H</a:t>
            </a:r>
            <a:r>
              <a:rPr lang="en-US" sz="8000" baseline="-25000" dirty="0" smtClean="0"/>
              <a:t>2</a:t>
            </a:r>
            <a:r>
              <a:rPr lang="en-US" sz="8000" dirty="0" smtClean="0"/>
              <a:t>Y</a:t>
            </a:r>
            <a:r>
              <a:rPr lang="en-US" sz="8000" baseline="30000" dirty="0" smtClean="0"/>
              <a:t>2-</a:t>
            </a:r>
            <a:r>
              <a:rPr lang="en-US" sz="8000" dirty="0" smtClean="0"/>
              <a:t> + NH</a:t>
            </a:r>
            <a:r>
              <a:rPr lang="en-US" sz="8000" baseline="-25000" dirty="0" smtClean="0"/>
              <a:t>3</a:t>
            </a:r>
            <a:r>
              <a:rPr lang="en-US" sz="8000" dirty="0" smtClean="0"/>
              <a:t> = MY</a:t>
            </a:r>
            <a:r>
              <a:rPr lang="en-US" sz="8000" baseline="30000" dirty="0" smtClean="0"/>
              <a:t>2-</a:t>
            </a:r>
            <a:r>
              <a:rPr lang="en-US" sz="8000" dirty="0" smtClean="0"/>
              <a:t> + HInd</a:t>
            </a:r>
            <a:r>
              <a:rPr lang="en-US" sz="8000" baseline="30000" dirty="0" smtClean="0"/>
              <a:t>2-</a:t>
            </a:r>
            <a:r>
              <a:rPr lang="en-US" sz="8000" dirty="0" smtClean="0"/>
              <a:t> + NH</a:t>
            </a:r>
            <a:r>
              <a:rPr lang="en-US" sz="8000" baseline="-25000" dirty="0" smtClean="0"/>
              <a:t>4</a:t>
            </a:r>
            <a:r>
              <a:rPr lang="en-US" sz="8000" baseline="30000" dirty="0" smtClean="0"/>
              <a:t>+</a:t>
            </a:r>
            <a:r>
              <a:rPr lang="en-US" sz="8000" dirty="0" smtClean="0"/>
              <a:t>.</a:t>
            </a:r>
            <a:endParaRPr lang="ru-RU" sz="8000" dirty="0" smtClean="0"/>
          </a:p>
          <a:p>
            <a:pPr marL="0" indent="0">
              <a:buNone/>
            </a:pPr>
            <a:r>
              <a:rPr lang="ru-RU" sz="8000" dirty="0" smtClean="0"/>
              <a:t>           Красный                               </a:t>
            </a:r>
            <a:r>
              <a:rPr lang="ru-RU" sz="8000" dirty="0"/>
              <a:t>голубой</a:t>
            </a:r>
          </a:p>
          <a:p>
            <a:pPr marL="0" indent="0">
              <a:buNone/>
            </a:pPr>
            <a:r>
              <a:rPr lang="ru-RU" sz="8000" dirty="0"/>
              <a:t> </a:t>
            </a:r>
            <a:r>
              <a:rPr lang="ru-RU" sz="8000" dirty="0" smtClean="0"/>
              <a:t>В </a:t>
            </a:r>
            <a:r>
              <a:rPr lang="ru-RU" sz="8000" dirty="0"/>
              <a:t>результате происходит изменение окраски раствора.</a:t>
            </a:r>
          </a:p>
          <a:p>
            <a:r>
              <a:rPr lang="ru-RU" sz="8000" dirty="0"/>
              <a:t>С </a:t>
            </a:r>
            <a:r>
              <a:rPr lang="ru-RU" sz="8000" dirty="0" err="1"/>
              <a:t>эриохром</a:t>
            </a:r>
            <a:r>
              <a:rPr lang="ru-RU" sz="8000" dirty="0"/>
              <a:t> черным Т окрашенные соединения образуют многие (свыше 20) катионы, но методами титрования могут быть определены лишь некоторые – их число не превышает десятка</a:t>
            </a:r>
            <a:r>
              <a:rPr lang="ru-RU" sz="8000" dirty="0" smtClean="0"/>
              <a:t>.</a:t>
            </a:r>
          </a:p>
          <a:p>
            <a:r>
              <a:rPr lang="ru-RU" sz="8000" dirty="0"/>
              <a:t>Практически с </a:t>
            </a:r>
            <a:r>
              <a:rPr lang="ru-RU" sz="8000" dirty="0" err="1"/>
              <a:t>эриохром</a:t>
            </a:r>
            <a:r>
              <a:rPr lang="ru-RU" sz="8000" dirty="0"/>
              <a:t> черным Т можно титровать Mg</a:t>
            </a:r>
            <a:r>
              <a:rPr lang="ru-RU" sz="8000" baseline="30000" dirty="0"/>
              <a:t>2+</a:t>
            </a:r>
            <a:r>
              <a:rPr lang="ru-RU" sz="8000" dirty="0"/>
              <a:t>, Cd</a:t>
            </a:r>
            <a:r>
              <a:rPr lang="ru-RU" sz="8000" baseline="30000" dirty="0"/>
              <a:t>2+</a:t>
            </a:r>
            <a:r>
              <a:rPr lang="ru-RU" sz="8000" dirty="0"/>
              <a:t>, Zn</a:t>
            </a:r>
            <a:r>
              <a:rPr lang="ru-RU" sz="8000" baseline="30000" dirty="0"/>
              <a:t>2+</a:t>
            </a:r>
            <a:r>
              <a:rPr lang="ru-RU" sz="8000" dirty="0"/>
              <a:t>, Pb</a:t>
            </a:r>
            <a:r>
              <a:rPr lang="ru-RU" sz="8000" baseline="30000" dirty="0"/>
              <a:t>2+</a:t>
            </a:r>
            <a:r>
              <a:rPr lang="ru-RU" sz="8000" dirty="0"/>
              <a:t> и некоторые другие катионы</a:t>
            </a:r>
            <a:r>
              <a:rPr lang="ru-RU" sz="8000" dirty="0" smtClean="0"/>
              <a:t>.</a:t>
            </a:r>
          </a:p>
          <a:p>
            <a:pPr algn="just"/>
            <a:r>
              <a:rPr lang="ru-RU" sz="8000" dirty="0"/>
              <a:t>Водные растворы </a:t>
            </a:r>
            <a:r>
              <a:rPr lang="ru-RU" sz="8000" dirty="0" err="1"/>
              <a:t>эриохром</a:t>
            </a:r>
            <a:r>
              <a:rPr lang="ru-RU" sz="8000" dirty="0"/>
              <a:t> черного Т неустойчивы и при хранении разлагаются. Гораздо более устойчивы растворы близкого аналога </a:t>
            </a:r>
            <a:r>
              <a:rPr lang="ru-RU" sz="8000" dirty="0" err="1"/>
              <a:t>эриохром</a:t>
            </a:r>
            <a:r>
              <a:rPr lang="ru-RU" sz="8000" dirty="0"/>
              <a:t> черного Т – </a:t>
            </a:r>
            <a:r>
              <a:rPr lang="ru-RU" sz="8000" dirty="0" err="1">
                <a:solidFill>
                  <a:srgbClr val="7030A0"/>
                </a:solidFill>
              </a:rPr>
              <a:t>кальмагита</a:t>
            </a:r>
            <a:r>
              <a:rPr lang="ru-RU" sz="8000" dirty="0">
                <a:solidFill>
                  <a:srgbClr val="7030A0"/>
                </a:solidFill>
              </a:rPr>
              <a:t>,</a:t>
            </a:r>
            <a:r>
              <a:rPr lang="ru-RU" sz="8000" dirty="0"/>
              <a:t> отличающегося отсутствием в молекуле группы NO</a:t>
            </a:r>
            <a:r>
              <a:rPr lang="ru-RU" sz="8000" baseline="-25000" dirty="0"/>
              <a:t>2</a:t>
            </a:r>
            <a:r>
              <a:rPr lang="ru-RU" sz="8000" dirty="0"/>
              <a:t>. Индикаторные свойства этих веществ практически одинаковы</a:t>
            </a:r>
            <a:r>
              <a:rPr lang="ru-RU" sz="8000" dirty="0" smtClean="0"/>
              <a:t>.</a:t>
            </a:r>
          </a:p>
          <a:p>
            <a:pPr algn="just"/>
            <a:endParaRPr lang="ru-RU" sz="8000" dirty="0"/>
          </a:p>
          <a:p>
            <a:pPr marL="0" indent="0">
              <a:buNone/>
            </a:pPr>
            <a:r>
              <a:rPr lang="ru-RU" sz="8000" dirty="0"/>
              <a:t> 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55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1"/>
            <a:ext cx="7811027" cy="10081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План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59"/>
            <a:ext cx="8496944" cy="5112569"/>
          </a:xfrm>
        </p:spPr>
        <p:txBody>
          <a:bodyPr>
            <a:noAutofit/>
          </a:bodyPr>
          <a:lstStyle/>
          <a:p>
            <a:pPr>
              <a:buAutoNum type="arabicPeriod"/>
            </a:pPr>
            <a:r>
              <a:rPr lang="ru-RU" sz="2400" dirty="0" smtClean="0"/>
              <a:t>Сущность </a:t>
            </a:r>
            <a:r>
              <a:rPr lang="ru-RU" sz="2400" dirty="0" err="1" smtClean="0"/>
              <a:t>комплексиметрического</a:t>
            </a:r>
            <a:r>
              <a:rPr lang="ru-RU" sz="2400" dirty="0" smtClean="0"/>
              <a:t> титрования. Классификация методов </a:t>
            </a:r>
            <a:r>
              <a:rPr lang="ru-RU" sz="2400" dirty="0" err="1" smtClean="0"/>
              <a:t>комплексиметрии</a:t>
            </a:r>
            <a:r>
              <a:rPr lang="ru-RU" sz="2400" dirty="0" smtClean="0"/>
              <a:t>.</a:t>
            </a:r>
          </a:p>
          <a:p>
            <a:pPr>
              <a:buAutoNum type="arabicPeriod"/>
            </a:pPr>
            <a:r>
              <a:rPr lang="ru-RU" sz="2400" dirty="0" smtClean="0"/>
              <a:t>Комплексонометрия.</a:t>
            </a:r>
          </a:p>
          <a:p>
            <a:pPr>
              <a:buAutoNum type="arabicPeriod"/>
            </a:pPr>
            <a:r>
              <a:rPr lang="ru-RU" sz="2400" dirty="0" smtClean="0"/>
              <a:t>Индикаторы </a:t>
            </a:r>
            <a:r>
              <a:rPr lang="ru-RU" sz="2400" dirty="0" err="1" smtClean="0"/>
              <a:t>комплексонометрического</a:t>
            </a:r>
            <a:r>
              <a:rPr lang="ru-RU" sz="2400" dirty="0" smtClean="0"/>
              <a:t> титрования.</a:t>
            </a:r>
          </a:p>
          <a:p>
            <a:pPr>
              <a:buAutoNum type="arabicPeriod"/>
            </a:pPr>
            <a:r>
              <a:rPr lang="ru-RU" sz="2400" dirty="0" smtClean="0"/>
              <a:t>Практическое применение комплексонометрии. Общая оценка метода. </a:t>
            </a:r>
          </a:p>
        </p:txBody>
      </p:sp>
    </p:spTree>
    <p:extLst>
      <p:ext uri="{BB962C8B-B14F-4D97-AF65-F5344CB8AC3E}">
        <p14:creationId xmlns:p14="http://schemas.microsoft.com/office/powerpoint/2010/main" val="983961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488832" cy="864096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7030A0"/>
                </a:solidFill>
              </a:rPr>
              <a:t>ПРИЕМЫ </a:t>
            </a:r>
            <a:r>
              <a:rPr lang="ru-RU" sz="2000" dirty="0" smtClean="0">
                <a:solidFill>
                  <a:srgbClr val="7030A0"/>
                </a:solidFill>
              </a:rPr>
              <a:t>КОМПЛЕКСОНОНОМЕТРИЧЕСКОГО </a:t>
            </a:r>
            <a:r>
              <a:rPr lang="ru-RU" sz="2000" dirty="0">
                <a:solidFill>
                  <a:srgbClr val="7030A0"/>
                </a:solidFill>
              </a:rPr>
              <a:t>ТИТРОВАНИЯ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266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	Как </a:t>
            </a:r>
            <a:r>
              <a:rPr lang="ru-RU" sz="2000" dirty="0"/>
              <a:t>и в других титриметрических методах, в комплексонометрии применяют прямое, обратное и заместительное титрование. Но наиболее точные результаты получают при прямом титровании.</a:t>
            </a:r>
          </a:p>
          <a:p>
            <a:pPr algn="just"/>
            <a:r>
              <a:rPr lang="ru-RU" sz="2000" dirty="0">
                <a:solidFill>
                  <a:srgbClr val="7030A0"/>
                </a:solidFill>
              </a:rPr>
              <a:t>Прямое титрование.</a:t>
            </a:r>
            <a:r>
              <a:rPr lang="ru-RU" sz="2000" dirty="0"/>
              <a:t> Прямым титрованием с различными индикаторами определяют Mg</a:t>
            </a:r>
            <a:r>
              <a:rPr lang="ru-RU" sz="2000" baseline="30000" dirty="0"/>
              <a:t>2+</a:t>
            </a:r>
            <a:r>
              <a:rPr lang="ru-RU" sz="2000" dirty="0"/>
              <a:t>, Ca</a:t>
            </a:r>
            <a:r>
              <a:rPr lang="ru-RU" sz="2000" baseline="30000" dirty="0"/>
              <a:t>2+</a:t>
            </a:r>
            <a:r>
              <a:rPr lang="ru-RU" sz="2000" dirty="0"/>
              <a:t>,</a:t>
            </a:r>
            <a:r>
              <a:rPr lang="ru-RU" sz="2000" baseline="30000" dirty="0"/>
              <a:t> </a:t>
            </a:r>
            <a:r>
              <a:rPr lang="ru-RU" sz="2000" dirty="0"/>
              <a:t>Zn</a:t>
            </a:r>
            <a:r>
              <a:rPr lang="ru-RU" sz="2000" baseline="30000" dirty="0"/>
              <a:t>2+</a:t>
            </a:r>
            <a:r>
              <a:rPr lang="ru-RU" sz="2000" dirty="0"/>
              <a:t>, Cd</a:t>
            </a:r>
            <a:r>
              <a:rPr lang="ru-RU" sz="2000" baseline="30000" dirty="0"/>
              <a:t>2+</a:t>
            </a:r>
            <a:r>
              <a:rPr lang="ru-RU" sz="2000" dirty="0"/>
              <a:t>, Pb</a:t>
            </a:r>
            <a:r>
              <a:rPr lang="ru-RU" sz="2000" baseline="30000" dirty="0"/>
              <a:t>2+</a:t>
            </a:r>
            <a:r>
              <a:rPr lang="ru-RU" sz="2000" dirty="0"/>
              <a:t>, Co</a:t>
            </a:r>
            <a:r>
              <a:rPr lang="ru-RU" sz="2000" baseline="30000" dirty="0"/>
              <a:t>2+</a:t>
            </a:r>
            <a:r>
              <a:rPr lang="ru-RU" sz="2000" dirty="0"/>
              <a:t>, Ni</a:t>
            </a:r>
            <a:r>
              <a:rPr lang="ru-RU" sz="2000" baseline="30000" dirty="0"/>
              <a:t>2+</a:t>
            </a:r>
            <a:r>
              <a:rPr lang="ru-RU" sz="2000" dirty="0"/>
              <a:t>, Cu</a:t>
            </a:r>
            <a:r>
              <a:rPr lang="ru-RU" sz="2000" baseline="30000" dirty="0"/>
              <a:t>2+</a:t>
            </a:r>
            <a:r>
              <a:rPr lang="ru-RU" sz="2000" dirty="0"/>
              <a:t>, Fe</a:t>
            </a:r>
            <a:r>
              <a:rPr lang="ru-RU" sz="2000" baseline="30000" dirty="0"/>
              <a:t>3+</a:t>
            </a:r>
            <a:r>
              <a:rPr lang="ru-RU" sz="2000" dirty="0"/>
              <a:t> и </a:t>
            </a:r>
            <a:r>
              <a:rPr lang="ru-RU" sz="2000" dirty="0" smtClean="0"/>
              <a:t>др. </a:t>
            </a:r>
            <a:r>
              <a:rPr lang="ru-RU" sz="2000" dirty="0"/>
              <a:t>ионы.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При </a:t>
            </a:r>
            <a:r>
              <a:rPr lang="ru-RU" sz="2000" dirty="0"/>
              <a:t>прямом титровании анализируемого раствора, содержащего определяемый катион металла, стандартным раствором комплексона в типичном эксперименте к аликвотной части раствора, взятой для титрования, прибавляют буферную </a:t>
            </a:r>
            <a:r>
              <a:rPr lang="ru-RU" sz="2000" dirty="0" smtClean="0"/>
              <a:t>смесь (часто </a:t>
            </a:r>
            <a:r>
              <a:rPr lang="ru-RU" sz="2000" dirty="0"/>
              <a:t>- аммиачный буфер) для достижения требуемого значения </a:t>
            </a:r>
            <a:r>
              <a:rPr lang="ru-RU" sz="2000" dirty="0" err="1"/>
              <a:t>рH</a:t>
            </a:r>
            <a:r>
              <a:rPr lang="ru-RU" sz="2000" dirty="0"/>
              <a:t> раствора, индикатор и титруют стандартным раствором комплексона до изменения окраски титруемого раствора.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63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112567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Обратное титрование. </a:t>
            </a:r>
            <a:r>
              <a:rPr lang="ru-RU" sz="2000" dirty="0" smtClean="0"/>
              <a:t>Этот </a:t>
            </a:r>
            <a:r>
              <a:rPr lang="ru-RU" sz="2000" dirty="0"/>
              <a:t>способ применяется тогда, когда проведение прямого титрования затруднено из-за медленного протекания реакции образования </a:t>
            </a:r>
            <a:r>
              <a:rPr lang="ru-RU" sz="2000" dirty="0" err="1"/>
              <a:t>комплексоната</a:t>
            </a:r>
            <a:r>
              <a:rPr lang="ru-RU" sz="2000" dirty="0"/>
              <a:t> или невозможности подбора соответствующего индикатора.</a:t>
            </a:r>
          </a:p>
          <a:p>
            <a:pPr marL="0" indent="0" algn="just">
              <a:buNone/>
            </a:pPr>
            <a:r>
              <a:rPr lang="ru-RU" sz="2000" dirty="0"/>
              <a:t>Для проведения обратного титрования в типичном эксперименте к анализируемому раствору, содержащему определяемый катион, прибавляют избыточное, по сравнению со стехиометрическим, количеством стандартного раствора ЭДТА. После окончания реакции образования </a:t>
            </a:r>
            <a:r>
              <a:rPr lang="ru-RU" sz="2000" dirty="0" err="1" smtClean="0"/>
              <a:t>комплексоната</a:t>
            </a:r>
            <a:r>
              <a:rPr lang="ru-RU" sz="2000" dirty="0" smtClean="0"/>
              <a:t> определяемого </a:t>
            </a:r>
            <a:r>
              <a:rPr lang="ru-RU" sz="2000" dirty="0"/>
              <a:t>катиона избыток не вступившего в реакцию ЭДТА </a:t>
            </a:r>
            <a:r>
              <a:rPr lang="ru-RU" sz="2000" dirty="0" err="1"/>
              <a:t>оттитровывают</a:t>
            </a:r>
            <a:r>
              <a:rPr lang="ru-RU" sz="2000" dirty="0"/>
              <a:t> стандартным раствором соли магния, цинка, свинца или других катионов в присутствии </a:t>
            </a:r>
            <a:r>
              <a:rPr lang="ru-RU" sz="2000" dirty="0" smtClean="0"/>
              <a:t>индикатора </a:t>
            </a:r>
            <a:r>
              <a:rPr lang="ru-RU" sz="2000" dirty="0" err="1" smtClean="0"/>
              <a:t>эриохром</a:t>
            </a:r>
            <a:r>
              <a:rPr lang="ru-RU" sz="2000" dirty="0" smtClean="0"/>
              <a:t> черного Т, в аммонийном буфере.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905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7"/>
            <a:ext cx="8568952" cy="5688632"/>
          </a:xfrm>
        </p:spPr>
        <p:txBody>
          <a:bodyPr>
            <a:normAutofit fontScale="70000" lnSpcReduction="20000"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Заместительное (косвенное,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вытеснительное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) титрование. </a:t>
            </a:r>
            <a:r>
              <a:rPr lang="ru-RU" sz="3200" dirty="0" smtClean="0"/>
              <a:t>К </a:t>
            </a:r>
            <a:r>
              <a:rPr lang="ru-RU" sz="3200" dirty="0"/>
              <a:t>раствору определяемого элемента перед титрованием добавляют небольшое и известное количество соли магния. Так как магний титруется последним, индикатор </a:t>
            </a:r>
            <a:r>
              <a:rPr lang="ru-RU" sz="3200" dirty="0" err="1"/>
              <a:t>эриохром</a:t>
            </a:r>
            <a:r>
              <a:rPr lang="ru-RU" sz="3200" dirty="0"/>
              <a:t> черный Т не изменит окраски, пока не будут оттитрованы все другие катионы, образующие более устойчивые комплексы</a:t>
            </a:r>
            <a:r>
              <a:rPr lang="ru-RU" sz="3200" dirty="0" smtClean="0"/>
              <a:t>.</a:t>
            </a:r>
          </a:p>
          <a:p>
            <a:pPr marL="0" indent="0" algn="ctr">
              <a:buNone/>
            </a:pPr>
            <a:r>
              <a:rPr lang="ru-RU" sz="3200" dirty="0"/>
              <a:t>Са</a:t>
            </a:r>
            <a:r>
              <a:rPr lang="ru-RU" sz="3200" baseline="30000" dirty="0"/>
              <a:t>2+</a:t>
            </a:r>
            <a:r>
              <a:rPr lang="ru-RU" sz="3200" dirty="0"/>
              <a:t> + </a:t>
            </a:r>
            <a:r>
              <a:rPr lang="en-US" sz="3200" dirty="0" smtClean="0"/>
              <a:t>Na</a:t>
            </a:r>
            <a:r>
              <a:rPr lang="ru-RU" sz="3200" baseline="-25000" dirty="0" smtClean="0"/>
              <a:t>2</a:t>
            </a:r>
            <a:r>
              <a:rPr lang="en-US" sz="3200" dirty="0" smtClean="0"/>
              <a:t>[</a:t>
            </a:r>
            <a:r>
              <a:rPr lang="en-US" sz="3200" dirty="0" err="1" smtClean="0"/>
              <a:t>MgY</a:t>
            </a:r>
            <a:r>
              <a:rPr lang="en-US" sz="3200" dirty="0" smtClean="0"/>
              <a:t>]</a:t>
            </a:r>
            <a:r>
              <a:rPr lang="ru-RU" sz="3200" dirty="0" smtClean="0"/>
              <a:t> </a:t>
            </a:r>
            <a:r>
              <a:rPr lang="ru-RU" sz="3200" dirty="0"/>
              <a:t>= </a:t>
            </a:r>
            <a:r>
              <a:rPr lang="en-US" sz="3200" dirty="0" smtClean="0"/>
              <a:t>Na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[</a:t>
            </a:r>
            <a:r>
              <a:rPr lang="ru-RU" sz="32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Са</a:t>
            </a:r>
            <a:r>
              <a:rPr lang="en-US" sz="3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Y]</a:t>
            </a:r>
            <a:r>
              <a:rPr lang="ru-RU" sz="3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+ </a:t>
            </a:r>
            <a:r>
              <a:rPr lang="en-US" sz="3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Mg</a:t>
            </a:r>
            <a:r>
              <a:rPr lang="en-US" sz="32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</a:t>
            </a:r>
            <a:r>
              <a:rPr lang="ru-RU" sz="32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+</a:t>
            </a:r>
            <a:endParaRPr lang="ru-RU" sz="3200" baseline="300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 algn="just">
              <a:buNone/>
            </a:pPr>
            <a:r>
              <a:rPr lang="ru-RU" sz="3200" dirty="0" smtClean="0"/>
              <a:t>В другой методике </a:t>
            </a:r>
            <a:r>
              <a:rPr lang="ru-RU" sz="3200" dirty="0"/>
              <a:t>к анализируемому раствору перед титрованием добавляют некоторое количество </a:t>
            </a:r>
            <a:r>
              <a:rPr lang="ru-RU" sz="3200" dirty="0" err="1"/>
              <a:t>комплексоната</a:t>
            </a:r>
            <a:r>
              <a:rPr lang="ru-RU" sz="3200" dirty="0"/>
              <a:t> магния. Присутствующие катионы вытесняют магний из его комплекса, и титрование будет закончено лишь после того, как будут оттитрованы все катионы и последним – магний. Расход </a:t>
            </a:r>
            <a:r>
              <a:rPr lang="ru-RU" sz="3200" dirty="0" err="1"/>
              <a:t>титранта</a:t>
            </a:r>
            <a:r>
              <a:rPr lang="ru-RU" sz="3200" dirty="0"/>
              <a:t> в этом случае будет связан только с количеством определяемых элементов и не будет зависеть от количества введенного </a:t>
            </a:r>
            <a:r>
              <a:rPr lang="ru-RU" sz="3200" dirty="0" err="1"/>
              <a:t>комплексоната</a:t>
            </a:r>
            <a:r>
              <a:rPr lang="ru-RU" sz="3200" dirty="0"/>
              <a:t> магния.</a:t>
            </a:r>
            <a:endParaRPr lang="ru-RU" sz="3200" dirty="0" smtClean="0"/>
          </a:p>
          <a:p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129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b="1" dirty="0" err="1">
                <a:solidFill>
                  <a:srgbClr val="7030A0"/>
                </a:solidFill>
              </a:rPr>
              <a:t>Алкалиметрическое</a:t>
            </a:r>
            <a:r>
              <a:rPr lang="ru-RU" sz="2000" b="1" dirty="0">
                <a:solidFill>
                  <a:srgbClr val="7030A0"/>
                </a:solidFill>
              </a:rPr>
              <a:t> титрование в комплексонометрии.</a:t>
            </a:r>
            <a:r>
              <a:rPr lang="ru-RU" sz="2000" dirty="0"/>
              <a:t> </a:t>
            </a:r>
          </a:p>
          <a:p>
            <a:r>
              <a:rPr lang="ru-RU" sz="2000" dirty="0"/>
              <a:t>Способ основан на титровании стандартным раствором щелочи ионов водорода, выделяющихся при реакции катионов определяемого металла с ЭДТА:</a:t>
            </a:r>
          </a:p>
          <a:p>
            <a:pPr marL="0" indent="0" algn="ctr">
              <a:buNone/>
            </a:pPr>
            <a:r>
              <a:rPr lang="ru-RU" sz="2000" dirty="0"/>
              <a:t>Mе</a:t>
            </a:r>
            <a:r>
              <a:rPr lang="ru-RU" sz="2000" baseline="30000" dirty="0"/>
              <a:t>2+</a:t>
            </a:r>
            <a:r>
              <a:rPr lang="ru-RU" sz="2000" dirty="0"/>
              <a:t>+H</a:t>
            </a:r>
            <a:r>
              <a:rPr lang="ru-RU" sz="2000" baseline="-25000" dirty="0"/>
              <a:t>2</a:t>
            </a:r>
            <a:r>
              <a:rPr lang="ru-RU" sz="2000" dirty="0"/>
              <a:t>Y</a:t>
            </a:r>
            <a:r>
              <a:rPr lang="ru-RU" sz="2000" baseline="30000" dirty="0"/>
              <a:t>2-</a:t>
            </a:r>
            <a:r>
              <a:rPr lang="ru-RU" sz="2000" dirty="0"/>
              <a:t>=MY</a:t>
            </a:r>
            <a:r>
              <a:rPr lang="ru-RU" sz="2000" baseline="30000" dirty="0"/>
              <a:t>2-</a:t>
            </a:r>
            <a:r>
              <a:rPr lang="ru-RU" sz="2000" dirty="0"/>
              <a:t>+2H</a:t>
            </a:r>
            <a:r>
              <a:rPr lang="ru-RU" sz="2000" baseline="30000" dirty="0"/>
              <a:t>+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097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24136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4</a:t>
            </a:r>
            <a:r>
              <a:rPr lang="ru-RU" sz="2800" dirty="0" smtClean="0">
                <a:solidFill>
                  <a:srgbClr val="7030A0"/>
                </a:solidFill>
              </a:rPr>
              <a:t>.Практическое применение комплексонометрии. Общая оценка метода.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just"/>
            <a:r>
              <a:rPr lang="ru-RU" sz="2400" dirty="0" err="1" smtClean="0"/>
              <a:t>Комплексонометрическое</a:t>
            </a:r>
            <a:r>
              <a:rPr lang="ru-RU" sz="2400" dirty="0" smtClean="0"/>
              <a:t> </a:t>
            </a:r>
            <a:r>
              <a:rPr lang="ru-RU" sz="2400" dirty="0"/>
              <a:t>титрование применяется главным образом для определения катионов многих металлов, образующих устойчивые </a:t>
            </a:r>
            <a:r>
              <a:rPr lang="ru-RU" sz="2400" dirty="0" err="1"/>
              <a:t>комплексонаты</a:t>
            </a:r>
            <a:r>
              <a:rPr lang="ru-RU" sz="2400" dirty="0"/>
              <a:t>. </a:t>
            </a:r>
            <a:endParaRPr lang="ru-RU" sz="2400" dirty="0" smtClean="0"/>
          </a:p>
          <a:p>
            <a:pPr algn="just"/>
            <a:r>
              <a:rPr lang="ru-RU" sz="2400" dirty="0"/>
              <a:t>Определение жесткости воды было первым практически важным применением ЭДТА в аналитической химии. Жесткость воды характеризуют молярной концентрацией эквивалентов кальция и магния (</a:t>
            </a:r>
            <a:r>
              <a:rPr lang="ru-RU" sz="2400" dirty="0" err="1"/>
              <a:t>fэ</a:t>
            </a:r>
            <a:r>
              <a:rPr lang="ru-RU" sz="2400" dirty="0"/>
              <a:t>=1/2) и выражают в </a:t>
            </a:r>
            <a:r>
              <a:rPr lang="ru-RU" sz="2400" dirty="0" err="1"/>
              <a:t>ммоль</a:t>
            </a:r>
            <a:r>
              <a:rPr lang="ru-RU" sz="2400" dirty="0"/>
              <a:t>/л. Содержание этих элементов определяют прямым титрованием пробы воды в аммонийном буфере 0,01 М раствором ЭДТА в присутствии </a:t>
            </a:r>
            <a:r>
              <a:rPr lang="ru-RU" sz="2400" dirty="0" err="1"/>
              <a:t>эриохром</a:t>
            </a:r>
            <a:r>
              <a:rPr lang="ru-RU" sz="2400" dirty="0"/>
              <a:t> черного Т как </a:t>
            </a:r>
            <a:r>
              <a:rPr lang="ru-RU" sz="2400" dirty="0" smtClean="0"/>
              <a:t>индикатора.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693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7" y="836712"/>
            <a:ext cx="8352927" cy="5022751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400" dirty="0"/>
              <a:t>Тяжелые металлы предварительно осаждают в виде сульфидов или маскируют цианидом. Жесткость воды, обусловленную содержанием солей кальция, можно определить титрованием пробы с </a:t>
            </a:r>
            <a:r>
              <a:rPr lang="ru-RU" sz="2400" dirty="0" err="1"/>
              <a:t>мурексидом</a:t>
            </a:r>
            <a:r>
              <a:rPr lang="ru-RU" sz="2400" dirty="0"/>
              <a:t> в щелочной среде и далее по разности рассчитать жесткость, связанную с присутствием солей магния. Титрованию Mg</a:t>
            </a:r>
            <a:r>
              <a:rPr lang="ru-RU" sz="2400" baseline="30000" dirty="0"/>
              <a:t>2+</a:t>
            </a:r>
            <a:r>
              <a:rPr lang="ru-RU" sz="2400" dirty="0"/>
              <a:t> и Ca</a:t>
            </a:r>
            <a:r>
              <a:rPr lang="ru-RU" sz="2400" baseline="30000" dirty="0"/>
              <a:t>2+</a:t>
            </a:r>
            <a:r>
              <a:rPr lang="ru-RU" sz="2400" dirty="0"/>
              <a:t> не мешает большое содержание </a:t>
            </a:r>
            <a:r>
              <a:rPr lang="ru-RU" sz="2400" dirty="0" err="1"/>
              <a:t>NaCl</a:t>
            </a:r>
            <a:r>
              <a:rPr lang="ru-RU" sz="2400" dirty="0"/>
              <a:t>, поэтому кальций и магний можно </a:t>
            </a:r>
            <a:r>
              <a:rPr lang="ru-RU" sz="2400" dirty="0" err="1"/>
              <a:t>комплексонометрически</a:t>
            </a:r>
            <a:r>
              <a:rPr lang="ru-RU" sz="2400" dirty="0"/>
              <a:t> определять в морской воде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/>
              <a:t>Комплексонометрию используют для количественного определения неорганических фармакопейных препаратов магния (магния оксид, магния сульфат, магния карбонат основной); цинка (цинка оксид, цинка сульфат); свинца (свинца оксид); кальция (кальция хлорид); висмута (висмута нитрат основной). Кальциевые соли органических кислот, растворимые в воде (кальция </a:t>
            </a:r>
            <a:r>
              <a:rPr lang="ru-RU" sz="2400" dirty="0" err="1"/>
              <a:t>лактат</a:t>
            </a:r>
            <a:r>
              <a:rPr lang="ru-RU" sz="2400" dirty="0"/>
              <a:t>, кальция глюконат, </a:t>
            </a:r>
            <a:r>
              <a:rPr lang="ru-RU" sz="2400" dirty="0" err="1"/>
              <a:t>кальция</a:t>
            </a:r>
            <a:r>
              <a:rPr lang="ru-RU" sz="2400" dirty="0"/>
              <a:t> </a:t>
            </a:r>
            <a:r>
              <a:rPr lang="ru-RU" sz="2400" dirty="0" err="1"/>
              <a:t>пангамат</a:t>
            </a:r>
            <a:r>
              <a:rPr lang="ru-RU" sz="2400" dirty="0"/>
              <a:t>, кальция </a:t>
            </a:r>
            <a:r>
              <a:rPr lang="ru-RU" sz="2400" dirty="0" err="1"/>
              <a:t>пантотенат</a:t>
            </a:r>
            <a:r>
              <a:rPr lang="ru-RU" sz="2400" dirty="0"/>
              <a:t>), определяют так же, как и кальция хлорид. Нерастворимый в воде </a:t>
            </a:r>
            <a:r>
              <a:rPr lang="ru-RU" sz="2400" dirty="0" err="1"/>
              <a:t>бепаск</a:t>
            </a:r>
            <a:r>
              <a:rPr lang="ru-RU" sz="2400" dirty="0"/>
              <a:t> (n-</a:t>
            </a:r>
            <a:r>
              <a:rPr lang="ru-RU" sz="2400" dirty="0" err="1"/>
              <a:t>бензоиламиносалицилат</a:t>
            </a:r>
            <a:r>
              <a:rPr lang="ru-RU" sz="2400" dirty="0"/>
              <a:t> кальция) предварительно </a:t>
            </a:r>
            <a:r>
              <a:rPr lang="ru-RU" sz="2400" dirty="0" err="1"/>
              <a:t>минерализиуют</a:t>
            </a:r>
            <a:r>
              <a:rPr lang="ru-RU" sz="2400" dirty="0"/>
              <a:t> прокаливанием до </a:t>
            </a:r>
            <a:r>
              <a:rPr lang="ru-RU" sz="2400" dirty="0" err="1"/>
              <a:t>образования</a:t>
            </a:r>
            <a:r>
              <a:rPr lang="ru-RU" sz="2400" dirty="0"/>
              <a:t> оксида кальция, а затем растворяют в соляной кислоте и титруют раствором </a:t>
            </a:r>
            <a:r>
              <a:rPr lang="ru-RU" sz="2400" dirty="0" err="1"/>
              <a:t>трилона</a:t>
            </a:r>
            <a:r>
              <a:rPr lang="ru-RU" sz="2400" dirty="0"/>
              <a:t> Б. Комплексонометрию применяют и для количественного анализа органических и элементорганических соединений, в том числе и </a:t>
            </a:r>
            <a:r>
              <a:rPr lang="ru-RU" sz="2400" dirty="0" err="1"/>
              <a:t>лекарственных</a:t>
            </a:r>
            <a:r>
              <a:rPr lang="ru-RU" sz="2400" dirty="0"/>
              <a:t> веществ. Ряд методик основан на образовании комплексных соединений с ионами меди (II), цинка, свинца и др. (избыток которых титруют </a:t>
            </a:r>
            <a:r>
              <a:rPr lang="ru-RU" sz="2400" dirty="0" err="1"/>
              <a:t>трилоном</a:t>
            </a:r>
            <a:r>
              <a:rPr lang="ru-RU" sz="2400" dirty="0"/>
              <a:t> Б). Аналогичным образом выполняют определение после осаждения препарата в виде соли.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9371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24136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7030A0"/>
                </a:solidFill>
              </a:rPr>
              <a:t>4</a:t>
            </a:r>
            <a:r>
              <a:rPr lang="ru-RU" sz="2800" dirty="0" smtClean="0">
                <a:solidFill>
                  <a:srgbClr val="7030A0"/>
                </a:solidFill>
              </a:rPr>
              <a:t>.Практическое применение комплексонометрии. Общая оценка метода.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2000" dirty="0" smtClean="0"/>
          </a:p>
          <a:p>
            <a:pPr algn="just"/>
            <a:r>
              <a:rPr lang="ru-RU" sz="2000" dirty="0" smtClean="0"/>
              <a:t>На </a:t>
            </a:r>
            <a:r>
              <a:rPr lang="ru-RU" sz="2000" dirty="0"/>
              <a:t>результаты </a:t>
            </a:r>
            <a:r>
              <a:rPr lang="ru-RU" sz="2000" dirty="0" err="1"/>
              <a:t>комплексонометрического</a:t>
            </a:r>
            <a:r>
              <a:rPr lang="ru-RU" sz="2000" dirty="0"/>
              <a:t> титрования Mg</a:t>
            </a:r>
            <a:r>
              <a:rPr lang="ru-RU" sz="2000" baseline="30000" dirty="0"/>
              <a:t>2+</a:t>
            </a:r>
            <a:r>
              <a:rPr lang="ru-RU" sz="2000" dirty="0"/>
              <a:t> и Ca</a:t>
            </a:r>
            <a:r>
              <a:rPr lang="ru-RU" sz="2000" baseline="30000" dirty="0"/>
              <a:t>2+</a:t>
            </a:r>
            <a:r>
              <a:rPr lang="ru-RU" sz="2000" dirty="0"/>
              <a:t> в аммонийном буфере с </a:t>
            </a:r>
            <a:r>
              <a:rPr lang="ru-RU" sz="2000" dirty="0" err="1"/>
              <a:t>эриохром</a:t>
            </a:r>
            <a:r>
              <a:rPr lang="ru-RU" sz="2000" dirty="0"/>
              <a:t> черным Т не влияет содержание сахара, поэтому метод используют для определения этих элементов в различных соках на предприятиях пищевой промышленности. </a:t>
            </a:r>
            <a:r>
              <a:rPr lang="ru-RU" sz="2000" dirty="0" err="1"/>
              <a:t>Комплексонометрически</a:t>
            </a:r>
            <a:r>
              <a:rPr lang="ru-RU" sz="2000" dirty="0"/>
              <a:t> определяют кальций и магний в технологическом контроле на предприятиях бумажной промышленности. При анализе известняка, доломита, магнезита, силикатов, цементов, руд и т.д. </a:t>
            </a:r>
            <a:r>
              <a:rPr lang="ru-RU" sz="2000" dirty="0" err="1"/>
              <a:t>комплексонометрическое</a:t>
            </a:r>
            <a:r>
              <a:rPr lang="ru-RU" sz="2000" dirty="0"/>
              <a:t> определение кальция и магния проводят после отделения кремниевой кислоты и оксидов других металлов. Большое практическое значение имеют быстрые </a:t>
            </a:r>
            <a:r>
              <a:rPr lang="ru-RU" sz="2000" dirty="0" err="1"/>
              <a:t>комплексонометрические</a:t>
            </a:r>
            <a:r>
              <a:rPr lang="ru-RU" sz="2000" dirty="0"/>
              <a:t> методы определения Mg</a:t>
            </a:r>
            <a:r>
              <a:rPr lang="ru-RU" sz="2000" baseline="30000" dirty="0"/>
              <a:t>2+</a:t>
            </a:r>
            <a:r>
              <a:rPr lang="ru-RU" sz="2000" dirty="0"/>
              <a:t> и Ca</a:t>
            </a:r>
            <a:r>
              <a:rPr lang="ru-RU" sz="2000" baseline="30000" dirty="0"/>
              <a:t>2+</a:t>
            </a:r>
            <a:r>
              <a:rPr lang="ru-RU" sz="2000" dirty="0"/>
              <a:t> в почвах, удобрениях, растительных и животных тканях, молоке, крови и т.д. Кальций в случае необходимости определяют титрованием в щелочной среде с </a:t>
            </a:r>
            <a:r>
              <a:rPr lang="ru-RU" sz="2000" dirty="0" err="1"/>
              <a:t>мурексидом</a:t>
            </a:r>
            <a:r>
              <a:rPr lang="ru-RU" sz="2000" dirty="0"/>
              <a:t>, а содержание магния рассчитывают по разности.</a:t>
            </a:r>
          </a:p>
          <a:p>
            <a:r>
              <a:rPr lang="ru-RU" sz="2000" dirty="0"/>
              <a:t> </a:t>
            </a:r>
            <a:endParaRPr lang="ru-RU" sz="2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1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224136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Общая оценка метода.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1"/>
            <a:ext cx="8784976" cy="6552728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8000" dirty="0" smtClean="0"/>
          </a:p>
          <a:p>
            <a:endParaRPr lang="ru-RU" sz="8000" dirty="0" smtClean="0"/>
          </a:p>
          <a:p>
            <a:endParaRPr lang="ru-RU" sz="8000" dirty="0"/>
          </a:p>
          <a:p>
            <a:pPr algn="just"/>
            <a:r>
              <a:rPr lang="ru-RU" sz="8000" dirty="0" smtClean="0"/>
              <a:t>Среди </a:t>
            </a:r>
            <a:r>
              <a:rPr lang="ru-RU" sz="8000" dirty="0"/>
              <a:t>титриметрических методов, основанных на реакциях </a:t>
            </a:r>
            <a:r>
              <a:rPr lang="ru-RU" sz="8000" dirty="0" err="1"/>
              <a:t>комплексообразования</a:t>
            </a:r>
            <a:r>
              <a:rPr lang="ru-RU" sz="8000" dirty="0"/>
              <a:t>, наибольшее значение имеют реакции с применением комплексонов. </a:t>
            </a:r>
            <a:endParaRPr lang="ru-RU" sz="8000" dirty="0" smtClean="0"/>
          </a:p>
          <a:p>
            <a:pPr marL="0" indent="0" algn="just">
              <a:buNone/>
            </a:pPr>
            <a:r>
              <a:rPr lang="ru-RU" sz="8000" dirty="0" smtClean="0"/>
              <a:t>	1. Устойчивые </a:t>
            </a:r>
            <a:r>
              <a:rPr lang="ru-RU" sz="8000" dirty="0"/>
              <a:t>координационные соединения с комплексонами образуют почти все катионы металлов, поэтому методы комплексонометрии универсальны и применимы к анализу широкого круга разнообразных объектов. </a:t>
            </a:r>
            <a:endParaRPr lang="ru-RU" sz="8000" dirty="0" smtClean="0"/>
          </a:p>
          <a:p>
            <a:pPr marL="0" indent="0" algn="just">
              <a:buNone/>
            </a:pPr>
            <a:r>
              <a:rPr lang="ru-RU" sz="8000" dirty="0" smtClean="0"/>
              <a:t>	2. Рабочие </a:t>
            </a:r>
            <a:r>
              <a:rPr lang="ru-RU" sz="8000" dirty="0"/>
              <a:t>растворы устойчивы. </a:t>
            </a:r>
            <a:endParaRPr lang="ru-RU" sz="8000" dirty="0" smtClean="0"/>
          </a:p>
          <a:p>
            <a:pPr marL="0" indent="0" algn="just">
              <a:buNone/>
            </a:pPr>
            <a:r>
              <a:rPr lang="ru-RU" sz="8000" dirty="0" smtClean="0"/>
              <a:t>	3. Для </a:t>
            </a:r>
            <a:r>
              <a:rPr lang="ru-RU" sz="8000" dirty="0"/>
              <a:t>установления точки эквивалентности имеется набор цветных индикаторов и разработаны физико-химические методы индикации. </a:t>
            </a:r>
            <a:endParaRPr lang="ru-RU" sz="8000" dirty="0" smtClean="0"/>
          </a:p>
          <a:p>
            <a:pPr marL="0" indent="0" algn="just">
              <a:buNone/>
            </a:pPr>
            <a:r>
              <a:rPr lang="ru-RU" sz="8000" dirty="0" smtClean="0"/>
              <a:t>	4. Точность </a:t>
            </a:r>
            <a:r>
              <a:rPr lang="ru-RU" sz="8000" dirty="0"/>
              <a:t>титриметрических определений составляет </a:t>
            </a:r>
            <a:r>
              <a:rPr lang="ru-RU" sz="8000" dirty="0" smtClean="0"/>
              <a:t>0,2-0,3 %. </a:t>
            </a:r>
          </a:p>
          <a:p>
            <a:pPr marL="0" indent="0" algn="just">
              <a:buNone/>
            </a:pPr>
            <a:r>
              <a:rPr lang="ru-RU" sz="8000" dirty="0" smtClean="0"/>
              <a:t>	Методы </a:t>
            </a:r>
            <a:r>
              <a:rPr lang="ru-RU" sz="8000" dirty="0" err="1"/>
              <a:t>комплексонометрического</a:t>
            </a:r>
            <a:r>
              <a:rPr lang="ru-RU" sz="8000" dirty="0"/>
              <a:t> титрования непрерывно совершенствуются. Синтезируются новые типы комплексонов, обладающих повышенной селективностью, и новые индикаторы. Расширяются области применения комплексонометрии.</a:t>
            </a:r>
          </a:p>
          <a:p>
            <a:pPr marL="0" indent="0">
              <a:buNone/>
            </a:pPr>
            <a:r>
              <a:rPr lang="ru-RU" sz="8000" dirty="0"/>
              <a:t> 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20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17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125113" cy="924475"/>
          </a:xfrm>
        </p:spPr>
        <p:txBody>
          <a:bodyPr/>
          <a:lstStyle/>
          <a:p>
            <a:r>
              <a:rPr lang="ru-RU" dirty="0" smtClean="0"/>
              <a:t>Спасибо за внимание  ☺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68760"/>
            <a:ext cx="9143999" cy="4968081"/>
          </a:xfrm>
        </p:spPr>
      </p:pic>
    </p:spTree>
    <p:extLst>
      <p:ext uri="{BB962C8B-B14F-4D97-AF65-F5344CB8AC3E}">
        <p14:creationId xmlns:p14="http://schemas.microsoft.com/office/powerpoint/2010/main" val="258977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267543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1. Сущность </a:t>
            </a:r>
            <a:r>
              <a:rPr lang="ru-RU" sz="2400" dirty="0" err="1" smtClean="0">
                <a:solidFill>
                  <a:srgbClr val="7030A0"/>
                </a:solidFill>
              </a:rPr>
              <a:t>комплексиметрического</a:t>
            </a:r>
            <a:r>
              <a:rPr lang="ru-RU" sz="2400" dirty="0" smtClean="0">
                <a:solidFill>
                  <a:srgbClr val="7030A0"/>
                </a:solidFill>
              </a:rPr>
              <a:t> титрования. Классификация методов </a:t>
            </a:r>
            <a:r>
              <a:rPr lang="ru-RU" sz="2400" dirty="0" err="1" smtClean="0">
                <a:solidFill>
                  <a:srgbClr val="7030A0"/>
                </a:solidFill>
              </a:rPr>
              <a:t>комплексиметрии</a:t>
            </a:r>
            <a:r>
              <a:rPr lang="ru-RU" sz="2400" dirty="0" smtClean="0">
                <a:solidFill>
                  <a:srgbClr val="7030A0"/>
                </a:solidFill>
              </a:rPr>
              <a:t>.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07361"/>
            <a:ext cx="8136904" cy="450195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/>
              <a:t>Комплексиметрия</a:t>
            </a:r>
            <a:r>
              <a:rPr lang="ru-RU" sz="2000" dirty="0"/>
              <a:t>, или </a:t>
            </a:r>
            <a:r>
              <a:rPr lang="ru-RU" sz="2000" dirty="0" err="1"/>
              <a:t>комплексиметрическое</a:t>
            </a:r>
            <a:r>
              <a:rPr lang="ru-RU" sz="2000" dirty="0"/>
              <a:t> титрование </a:t>
            </a:r>
            <a:r>
              <a:rPr lang="ru-RU" sz="2000" dirty="0" smtClean="0"/>
              <a:t>(</a:t>
            </a:r>
            <a:r>
              <a:rPr lang="ru-RU" sz="2000" dirty="0" err="1" smtClean="0"/>
              <a:t>комплексометрия</a:t>
            </a:r>
            <a:r>
              <a:rPr lang="ru-RU" sz="2000" dirty="0"/>
              <a:t>, или </a:t>
            </a:r>
            <a:r>
              <a:rPr lang="ru-RU" sz="2000" dirty="0" err="1"/>
              <a:t>комплексометрическое</a:t>
            </a:r>
            <a:r>
              <a:rPr lang="ru-RU" sz="2000" dirty="0"/>
              <a:t> титрование) – метод титриметрического анализа, основанный на использовании реакции </a:t>
            </a:r>
            <a:r>
              <a:rPr lang="ru-RU" sz="2000" dirty="0" err="1"/>
              <a:t>комплексообразования</a:t>
            </a:r>
            <a:r>
              <a:rPr lang="ru-RU" sz="2000" dirty="0"/>
              <a:t> между определяемым компонентом анализируемого раствора и </a:t>
            </a:r>
            <a:r>
              <a:rPr lang="ru-RU" sz="2000" dirty="0" err="1"/>
              <a:t>титрантом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/>
              <a:t>Метод чаще всего применяется для определения катионов металлов-комплексообразователей.</a:t>
            </a:r>
          </a:p>
          <a:p>
            <a:pPr algn="just"/>
            <a:r>
              <a:rPr lang="ru-RU" sz="2000" dirty="0" smtClean="0"/>
              <a:t>В основе метода лежит реакция: </a:t>
            </a:r>
          </a:p>
          <a:p>
            <a:pPr marL="0" indent="0" algn="ctr">
              <a:buNone/>
            </a:pPr>
            <a:r>
              <a:rPr lang="ru-RU" sz="2000" dirty="0" err="1" smtClean="0"/>
              <a:t>Ме</a:t>
            </a:r>
            <a:r>
              <a:rPr lang="ru-RU" sz="2000" dirty="0" smtClean="0"/>
              <a:t> </a:t>
            </a:r>
            <a:r>
              <a:rPr lang="en-US" sz="2000" dirty="0" smtClean="0"/>
              <a:t> </a:t>
            </a:r>
            <a:r>
              <a:rPr lang="ru-RU" sz="2000" dirty="0" smtClean="0"/>
              <a:t>+ </a:t>
            </a:r>
            <a:r>
              <a:rPr lang="en-US" sz="2000" dirty="0" smtClean="0"/>
              <a:t> </a:t>
            </a:r>
            <a:r>
              <a:rPr lang="ru-RU" sz="2000" dirty="0" smtClean="0"/>
              <a:t>n</a:t>
            </a:r>
            <a:r>
              <a:rPr lang="en-US" sz="2000" dirty="0" smtClean="0"/>
              <a:t>L </a:t>
            </a:r>
            <a:r>
              <a:rPr lang="ru-RU" sz="2000" dirty="0" smtClean="0"/>
              <a:t> = </a:t>
            </a:r>
            <a:r>
              <a:rPr lang="en-US" sz="2000" dirty="0" smtClean="0"/>
              <a:t> </a:t>
            </a:r>
            <a:r>
              <a:rPr lang="ru-RU" sz="2000" dirty="0" err="1" smtClean="0"/>
              <a:t>MеL</a:t>
            </a:r>
            <a:r>
              <a:rPr lang="ru-RU" sz="2000" baseline="-25000" dirty="0" err="1" smtClean="0"/>
              <a:t>n</a:t>
            </a:r>
            <a:r>
              <a:rPr lang="ru-RU" sz="2000" baseline="-25000" dirty="0" smtClean="0"/>
              <a:t> </a:t>
            </a:r>
            <a:endParaRPr lang="ru-RU" sz="2000" dirty="0" smtClean="0"/>
          </a:p>
          <a:p>
            <a:pPr marL="0" indent="0" algn="ctr">
              <a:buNone/>
            </a:pPr>
            <a:r>
              <a:rPr lang="ru-RU" baseline="-25000" dirty="0" smtClean="0"/>
              <a:t>Металл-  </a:t>
            </a:r>
            <a:r>
              <a:rPr lang="en-US" baseline="-25000" dirty="0" smtClean="0"/>
              <a:t> </a:t>
            </a:r>
            <a:r>
              <a:rPr lang="ru-RU" baseline="-25000" dirty="0" smtClean="0"/>
              <a:t>    </a:t>
            </a:r>
            <a:r>
              <a:rPr lang="ru-RU" baseline="-25000" dirty="0" err="1" smtClean="0"/>
              <a:t>лиганд</a:t>
            </a:r>
            <a:r>
              <a:rPr lang="ru-RU" baseline="-25000" dirty="0" smtClean="0"/>
              <a:t>       </a:t>
            </a:r>
            <a:r>
              <a:rPr lang="en-US" baseline="-25000" dirty="0" smtClean="0"/>
              <a:t> </a:t>
            </a:r>
            <a:r>
              <a:rPr lang="ru-RU" baseline="-25000" dirty="0" smtClean="0"/>
              <a:t>комплекс  </a:t>
            </a:r>
          </a:p>
          <a:p>
            <a:pPr marL="0" indent="0">
              <a:buNone/>
            </a:pPr>
            <a:r>
              <a:rPr lang="ru-RU" baseline="-25000" dirty="0" smtClean="0"/>
              <a:t>                         </a:t>
            </a:r>
            <a:r>
              <a:rPr lang="en-US" baseline="-25000" dirty="0" smtClean="0"/>
              <a:t>                  </a:t>
            </a:r>
            <a:r>
              <a:rPr lang="ru-RU" baseline="-25000" dirty="0" smtClean="0"/>
              <a:t>   </a:t>
            </a:r>
            <a:r>
              <a:rPr lang="ru-RU" baseline="-25000" dirty="0" err="1" smtClean="0"/>
              <a:t>комплексо</a:t>
            </a:r>
            <a:r>
              <a:rPr lang="en-US" baseline="-25000" dirty="0" smtClean="0"/>
              <a:t>-</a:t>
            </a:r>
          </a:p>
          <a:p>
            <a:pPr marL="0" indent="0">
              <a:buNone/>
            </a:pPr>
            <a:r>
              <a:rPr lang="en-US" baseline="-25000" dirty="0"/>
              <a:t> </a:t>
            </a:r>
            <a:r>
              <a:rPr lang="en-US" baseline="-25000" dirty="0" smtClean="0"/>
              <a:t>                                        </a:t>
            </a:r>
            <a:r>
              <a:rPr lang="ru-RU" baseline="-25000" dirty="0" smtClean="0"/>
              <a:t>   образователь                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613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Требования, предъявляемые к реакциям в </a:t>
            </a:r>
            <a:r>
              <a:rPr lang="ru-RU" dirty="0" err="1"/>
              <a:t>комплексиметрии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	</a:t>
            </a:r>
            <a:r>
              <a:rPr lang="ru-RU" dirty="0" err="1"/>
              <a:t>Стехиометричность</a:t>
            </a:r>
            <a:r>
              <a:rPr lang="ru-RU" dirty="0"/>
              <a:t>. В реакции должен </a:t>
            </a:r>
            <a:r>
              <a:rPr lang="ru-RU" dirty="0" smtClean="0"/>
              <a:t>образовываться </a:t>
            </a:r>
            <a:r>
              <a:rPr lang="ru-RU" dirty="0"/>
              <a:t>один продукт точно определяемого состава. Побочные реакции должны отсутствовать.</a:t>
            </a:r>
          </a:p>
          <a:p>
            <a:r>
              <a:rPr lang="ru-RU" dirty="0"/>
              <a:t>2)	Полнота протекания реакции. Реакция, лежащая в основе титрования, должна протекать практически до конца, т.е. не </a:t>
            </a:r>
            <a:r>
              <a:rPr lang="ru-RU" dirty="0" smtClean="0"/>
              <a:t>менее </a:t>
            </a:r>
            <a:r>
              <a:rPr lang="ru-RU" dirty="0"/>
              <a:t>чем на 99,9%.</a:t>
            </a:r>
          </a:p>
          <a:p>
            <a:r>
              <a:rPr lang="ru-RU" dirty="0"/>
              <a:t>3)	Реакция </a:t>
            </a:r>
            <a:r>
              <a:rPr lang="ru-RU" dirty="0" err="1"/>
              <a:t>комплексообразования</a:t>
            </a:r>
            <a:r>
              <a:rPr lang="ru-RU" dirty="0"/>
              <a:t> должна протекать быстро; равновесие должно устанавливаться практически мгновенно.</a:t>
            </a:r>
          </a:p>
          <a:p>
            <a:r>
              <a:rPr lang="ru-RU" dirty="0"/>
              <a:t>4)	Реакция должна обеспечивать отчетливую фиксацию КТТ.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582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dirty="0">
                <a:solidFill>
                  <a:srgbClr val="7030A0"/>
                </a:solidFill>
              </a:rPr>
              <a:t>КЛАССИФИКАЦИЯ МЕТОДОВ КОМПЛЕКСИМЕТРИИ.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07361"/>
            <a:ext cx="8280920" cy="47899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зависимости от природы реагента и образующихся комплексов:</a:t>
            </a:r>
          </a:p>
          <a:p>
            <a:r>
              <a:rPr lang="ru-RU" dirty="0" smtClean="0"/>
              <a:t>А</a:t>
            </a:r>
            <a:r>
              <a:rPr lang="ru-RU" dirty="0"/>
              <a:t>) </a:t>
            </a:r>
            <a:r>
              <a:rPr lang="ru-RU" dirty="0" err="1" smtClean="0"/>
              <a:t>Меркуриметрия</a:t>
            </a:r>
            <a:r>
              <a:rPr lang="ru-RU" dirty="0" smtClean="0"/>
              <a:t> </a:t>
            </a:r>
            <a:r>
              <a:rPr lang="ru-RU" dirty="0"/>
              <a:t>- метод, основанный на </a:t>
            </a:r>
            <a:r>
              <a:rPr lang="ru-RU" dirty="0" smtClean="0"/>
              <a:t>реакциях </a:t>
            </a:r>
            <a:r>
              <a:rPr lang="ru-RU" dirty="0"/>
              <a:t>образования растворимых, устойчивых, слабо </a:t>
            </a:r>
            <a:r>
              <a:rPr lang="ru-RU" dirty="0" err="1"/>
              <a:t>диссоциирующих</a:t>
            </a:r>
            <a:r>
              <a:rPr lang="ru-RU" dirty="0"/>
              <a:t> комплексов ртути (II), формально содержащих катион Hg</a:t>
            </a:r>
            <a:r>
              <a:rPr lang="ru-RU" baseline="30000" dirty="0"/>
              <a:t>2+</a:t>
            </a:r>
            <a:r>
              <a:rPr lang="ru-RU" dirty="0"/>
              <a:t>.</a:t>
            </a:r>
          </a:p>
          <a:p>
            <a:r>
              <a:rPr lang="ru-RU" dirty="0"/>
              <a:t>Б</a:t>
            </a:r>
            <a:r>
              <a:rPr lang="ru-RU" dirty="0" smtClean="0"/>
              <a:t>) </a:t>
            </a:r>
            <a:r>
              <a:rPr lang="ru-RU" dirty="0" err="1" smtClean="0"/>
              <a:t>Цианометрия</a:t>
            </a:r>
            <a:r>
              <a:rPr lang="ru-RU" dirty="0"/>
              <a:t>, или </a:t>
            </a:r>
            <a:r>
              <a:rPr lang="ru-RU" dirty="0" err="1"/>
              <a:t>цианометрическое</a:t>
            </a:r>
            <a:r>
              <a:rPr lang="ru-RU" dirty="0"/>
              <a:t> </a:t>
            </a:r>
            <a:r>
              <a:rPr lang="ru-RU" dirty="0" smtClean="0"/>
              <a:t>титрование </a:t>
            </a:r>
            <a:r>
              <a:rPr lang="ru-RU" dirty="0"/>
              <a:t>- метод, </a:t>
            </a:r>
            <a:r>
              <a:rPr lang="ru-RU" dirty="0" smtClean="0"/>
              <a:t>основанный </a:t>
            </a:r>
            <a:r>
              <a:rPr lang="ru-RU" dirty="0"/>
              <a:t>на использовании реакции образования растворимых, устойчивых, слабо </a:t>
            </a:r>
            <a:r>
              <a:rPr lang="ru-RU" dirty="0" err="1"/>
              <a:t>диссоциирующих</a:t>
            </a:r>
            <a:r>
              <a:rPr lang="ru-RU" dirty="0"/>
              <a:t> </a:t>
            </a:r>
            <a:r>
              <a:rPr lang="ru-RU" dirty="0" err="1"/>
              <a:t>цианидных</a:t>
            </a:r>
            <a:r>
              <a:rPr lang="ru-RU" dirty="0"/>
              <a:t> комплексов </a:t>
            </a:r>
            <a:r>
              <a:rPr lang="ru-RU" dirty="0" smtClean="0"/>
              <a:t>металлов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 серебра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, цинка, кобальта, 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никеля</a:t>
            </a:r>
            <a:r>
              <a:rPr lang="ru-RU" dirty="0" smtClean="0"/>
              <a:t>, </a:t>
            </a:r>
            <a:r>
              <a:rPr lang="ru-RU" dirty="0"/>
              <a:t>содержащих в качестве </a:t>
            </a:r>
            <a:r>
              <a:rPr lang="ru-RU" dirty="0" err="1"/>
              <a:t>лигандов</a:t>
            </a:r>
            <a:r>
              <a:rPr lang="ru-RU" dirty="0"/>
              <a:t> </a:t>
            </a:r>
            <a:r>
              <a:rPr lang="ru-RU" dirty="0" err="1"/>
              <a:t>цианогруппы</a:t>
            </a:r>
            <a:r>
              <a:rPr lang="ru-RU" dirty="0"/>
              <a:t> </a:t>
            </a:r>
            <a:r>
              <a:rPr lang="ru-RU" dirty="0" smtClean="0"/>
              <a:t>CN-.</a:t>
            </a:r>
            <a:endParaRPr lang="ru-RU" dirty="0"/>
          </a:p>
          <a:p>
            <a:r>
              <a:rPr lang="ru-RU" dirty="0" smtClean="0"/>
              <a:t>В) </a:t>
            </a:r>
            <a:r>
              <a:rPr lang="ru-RU" dirty="0" err="1" smtClean="0"/>
              <a:t>Фторометрия</a:t>
            </a:r>
            <a:r>
              <a:rPr lang="ru-RU" dirty="0"/>
              <a:t>, или </a:t>
            </a:r>
            <a:r>
              <a:rPr lang="ru-RU" dirty="0" err="1"/>
              <a:t>фторометрическое</a:t>
            </a:r>
            <a:r>
              <a:rPr lang="ru-RU" dirty="0"/>
              <a:t> </a:t>
            </a:r>
            <a:r>
              <a:rPr lang="ru-RU" dirty="0" smtClean="0"/>
              <a:t>титрование - </a:t>
            </a:r>
            <a:r>
              <a:rPr lang="ru-RU" dirty="0"/>
              <a:t>метод основанный на реакциях образования фторидных </a:t>
            </a:r>
            <a:r>
              <a:rPr lang="ru-RU" dirty="0" smtClean="0"/>
              <a:t>соединений </a:t>
            </a:r>
            <a:r>
              <a:rPr lang="ru-RU" dirty="0"/>
              <a:t>металлов, например, алюминия, циркония (IV), тория(IV).</a:t>
            </a:r>
          </a:p>
          <a:p>
            <a:r>
              <a:rPr lang="ru-RU" dirty="0"/>
              <a:t>Г</a:t>
            </a:r>
            <a:r>
              <a:rPr lang="ru-RU" dirty="0" smtClean="0"/>
              <a:t>) Комплексонометрия</a:t>
            </a:r>
            <a:r>
              <a:rPr lang="ru-RU" dirty="0"/>
              <a:t>, или </a:t>
            </a:r>
            <a:r>
              <a:rPr lang="ru-RU" dirty="0" err="1"/>
              <a:t>комплексонометрическое</a:t>
            </a:r>
            <a:r>
              <a:rPr lang="ru-RU" dirty="0"/>
              <a:t> </a:t>
            </a:r>
            <a:r>
              <a:rPr lang="ru-RU" dirty="0" smtClean="0"/>
              <a:t>титрование - </a:t>
            </a:r>
            <a:r>
              <a:rPr lang="ru-RU" dirty="0"/>
              <a:t>метод, основанный на использовании реакции образования </a:t>
            </a:r>
            <a:r>
              <a:rPr lang="ru-RU" dirty="0" err="1"/>
              <a:t>комплексонатов</a:t>
            </a:r>
            <a:r>
              <a:rPr lang="ru-RU" dirty="0"/>
              <a:t> – комплексных соединении катионов металлов с </a:t>
            </a:r>
            <a:r>
              <a:rPr lang="ru-RU" dirty="0" smtClean="0"/>
              <a:t>комплексонами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721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2. Комплексонометрия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/>
              <a:t>Иногда комплексонометрию называют </a:t>
            </a:r>
            <a:r>
              <a:rPr lang="ru-RU" sz="2400" dirty="0" err="1"/>
              <a:t>хелатометрией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 err="1" smtClean="0"/>
              <a:t>хелатометрическим</a:t>
            </a:r>
            <a:r>
              <a:rPr lang="ru-RU" sz="2400" dirty="0" smtClean="0"/>
              <a:t> </a:t>
            </a:r>
            <a:r>
              <a:rPr lang="ru-RU" sz="2400" dirty="0"/>
              <a:t>титрованием), определяя ее как такое титрование, при </a:t>
            </a:r>
            <a:r>
              <a:rPr lang="ru-RU" sz="2400" dirty="0" smtClean="0"/>
              <a:t>котором </a:t>
            </a:r>
            <a:r>
              <a:rPr lang="ru-RU" sz="2400" dirty="0"/>
              <a:t>образуются растворимый </a:t>
            </a:r>
            <a:r>
              <a:rPr lang="ru-RU" sz="2400" dirty="0" err="1"/>
              <a:t>хелат</a:t>
            </a:r>
            <a:r>
              <a:rPr lang="ru-RU" sz="2400" dirty="0"/>
              <a:t>. Однако понятие </a:t>
            </a:r>
            <a:r>
              <a:rPr lang="ru-RU" sz="2400" dirty="0" err="1"/>
              <a:t>хелатометрия</a:t>
            </a:r>
            <a:r>
              <a:rPr lang="ru-RU" sz="2400" dirty="0"/>
              <a:t> – более широкое, чем понятие </a:t>
            </a:r>
            <a:r>
              <a:rPr lang="ru-RU" sz="2400" dirty="0" smtClean="0"/>
              <a:t>комплексонометрия</a:t>
            </a:r>
            <a:r>
              <a:rPr lang="ru-RU" sz="2400" dirty="0"/>
              <a:t>. Так, в </a:t>
            </a:r>
            <a:r>
              <a:rPr lang="ru-RU" sz="2400" dirty="0" err="1"/>
              <a:t>хелатометрии</a:t>
            </a:r>
            <a:r>
              <a:rPr lang="ru-RU" sz="2400" dirty="0"/>
              <a:t> используются реакции образования </a:t>
            </a:r>
            <a:r>
              <a:rPr lang="ru-RU" sz="2400" dirty="0" err="1"/>
              <a:t>дитизонатов</a:t>
            </a:r>
            <a:r>
              <a:rPr lang="ru-RU" sz="2400" dirty="0"/>
              <a:t> металлов, а </a:t>
            </a:r>
            <a:r>
              <a:rPr lang="ru-RU" sz="2400" dirty="0" err="1"/>
              <a:t>дитизон</a:t>
            </a:r>
            <a:r>
              <a:rPr lang="ru-RU" sz="2400" dirty="0"/>
              <a:t> не относится к комплексонам.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31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125112" cy="5184576"/>
          </a:xfrm>
        </p:spPr>
        <p:txBody>
          <a:bodyPr/>
          <a:lstStyle/>
          <a:p>
            <a:endParaRPr lang="ru-RU" dirty="0"/>
          </a:p>
          <a:p>
            <a:pPr algn="just"/>
            <a:r>
              <a:rPr lang="ru-RU" sz="2400" dirty="0" err="1" smtClean="0"/>
              <a:t>Комплексонометрическое</a:t>
            </a:r>
            <a:r>
              <a:rPr lang="ru-RU" sz="2400" dirty="0" smtClean="0"/>
              <a:t> </a:t>
            </a:r>
            <a:r>
              <a:rPr lang="ru-RU" sz="2400" dirty="0"/>
              <a:t>титрование – фармакопейный метод.</a:t>
            </a:r>
          </a:p>
          <a:p>
            <a:pPr algn="just"/>
            <a:r>
              <a:rPr lang="ru-RU" sz="2400" dirty="0" smtClean="0"/>
              <a:t>Комплексоны–это аминополикарбоновые </a:t>
            </a:r>
            <a:r>
              <a:rPr lang="ru-RU" sz="2400" dirty="0"/>
              <a:t>кислоты и их соли, анионы которых, выступая в роли </a:t>
            </a:r>
            <a:r>
              <a:rPr lang="ru-RU" sz="2400" dirty="0" err="1" smtClean="0"/>
              <a:t>полидентатных</a:t>
            </a:r>
            <a:r>
              <a:rPr lang="ru-RU" sz="2400" dirty="0" smtClean="0"/>
              <a:t> </a:t>
            </a:r>
            <a:r>
              <a:rPr lang="ru-RU" sz="2400" dirty="0"/>
              <a:t>хелатообразующих </a:t>
            </a:r>
            <a:r>
              <a:rPr lang="ru-RU" sz="2400" dirty="0" err="1" smtClean="0"/>
              <a:t>лигандов</a:t>
            </a:r>
            <a:r>
              <a:rPr lang="ru-RU" sz="2400" dirty="0" smtClean="0"/>
              <a:t>, </a:t>
            </a:r>
            <a:r>
              <a:rPr lang="ru-RU" sz="2400" dirty="0"/>
              <a:t>способны образовывать со многими катионами металлов устойчивые растворимые комплексы – </a:t>
            </a:r>
            <a:r>
              <a:rPr lang="ru-RU" sz="2400" dirty="0" err="1"/>
              <a:t>комплексонаты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5094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7030A0"/>
                </a:solidFill>
              </a:rPr>
              <a:t>К</a:t>
            </a:r>
            <a:r>
              <a:rPr lang="ru-RU" dirty="0" smtClean="0">
                <a:solidFill>
                  <a:srgbClr val="7030A0"/>
                </a:solidFill>
              </a:rPr>
              <a:t>омплексоны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424936" cy="4752527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1) </a:t>
            </a:r>
            <a:r>
              <a:rPr lang="ru-RU" sz="2000" dirty="0">
                <a:solidFill>
                  <a:srgbClr val="7030A0"/>
                </a:solidFill>
              </a:rPr>
              <a:t>комплексон I</a:t>
            </a:r>
            <a:r>
              <a:rPr lang="ru-RU" sz="2000" dirty="0"/>
              <a:t>, нитрилотриуксусная кислота (НТУ), </a:t>
            </a:r>
            <a:r>
              <a:rPr lang="ru-RU" sz="2000" dirty="0" smtClean="0"/>
              <a:t>N(CH</a:t>
            </a:r>
            <a:r>
              <a:rPr lang="ru-RU" sz="2000" baseline="-25000" dirty="0" smtClean="0"/>
              <a:t>2</a:t>
            </a:r>
            <a:r>
              <a:rPr lang="ru-RU" sz="2000" dirty="0" smtClean="0"/>
              <a:t>COOH)</a:t>
            </a:r>
            <a:r>
              <a:rPr lang="ru-RU" sz="2000" baseline="-25000" dirty="0" smtClean="0"/>
              <a:t>3</a:t>
            </a:r>
            <a:r>
              <a:rPr lang="ru-RU" sz="2000" dirty="0"/>
              <a:t>, торговое название “</a:t>
            </a:r>
            <a:r>
              <a:rPr lang="ru-RU" sz="2000" dirty="0" err="1"/>
              <a:t>трилон</a:t>
            </a:r>
            <a:r>
              <a:rPr lang="ru-RU" sz="2000" dirty="0"/>
              <a:t> А”, представляющая собой </a:t>
            </a:r>
            <a:r>
              <a:rPr lang="ru-RU" sz="2000" dirty="0" err="1" smtClean="0"/>
              <a:t>тетрадентатный</a:t>
            </a:r>
            <a:r>
              <a:rPr lang="ru-RU" sz="2000" dirty="0" smtClean="0"/>
              <a:t> </a:t>
            </a:r>
            <a:r>
              <a:rPr lang="ru-RU" sz="2000" dirty="0" err="1"/>
              <a:t>лиганд</a:t>
            </a:r>
            <a:r>
              <a:rPr lang="ru-RU" sz="2000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45024"/>
            <a:ext cx="10009112" cy="1684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71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268760"/>
            <a:ext cx="7125113" cy="924475"/>
          </a:xfrm>
        </p:spPr>
        <p:txBody>
          <a:bodyPr/>
          <a:lstStyle/>
          <a:p>
            <a:pPr marL="342900" lvl="0" indent="-342900">
              <a:spcBef>
                <a:spcPct val="20000"/>
              </a:spcBef>
              <a:spcAft>
                <a:spcPts val="600"/>
              </a:spcAft>
            </a:pP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2) </a:t>
            </a:r>
            <a:r>
              <a:rPr lang="ru-RU" sz="2000" dirty="0">
                <a:solidFill>
                  <a:srgbClr val="7030A0"/>
                </a:solidFill>
                <a:ea typeface="+mn-ea"/>
                <a:cs typeface="+mn-cs"/>
              </a:rPr>
              <a:t>комплексон II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, или этилендиаминтетрауксусная кислота (ЭДТУК), (HOOCСH</a:t>
            </a:r>
            <a:r>
              <a:rPr lang="ru-RU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)</a:t>
            </a:r>
            <a:r>
              <a:rPr lang="ru-RU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N-CH</a:t>
            </a:r>
            <a:r>
              <a:rPr lang="ru-RU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-CH</a:t>
            </a:r>
            <a:r>
              <a:rPr lang="ru-RU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-N(CH</a:t>
            </a:r>
            <a:r>
              <a:rPr lang="ru-RU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COOH)</a:t>
            </a:r>
            <a:r>
              <a:rPr lang="ru-RU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2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 , краткое обозначение - Н</a:t>
            </a:r>
            <a:r>
              <a:rPr lang="ru-RU" sz="2000" baseline="-25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4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Y (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Y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 или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Y</a:t>
            </a:r>
            <a:r>
              <a:rPr lang="ru-RU" sz="2000" baseline="30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4-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 - четырехзарядный анион этилендиаминтетрауксусной кислоты), плохо растворима (при 22°C растворимость 2 г/л), является </a:t>
            </a:r>
            <a:r>
              <a:rPr lang="ru-RU" sz="2000" dirty="0" err="1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шестидентатным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 </a:t>
            </a:r>
            <a:r>
              <a:rPr lang="ru-RU" sz="2000" dirty="0" err="1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лигандом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.</a:t>
            </a:r>
            <a:b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2852937"/>
            <a:ext cx="8388424" cy="149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476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538</TotalTime>
  <Words>1645</Words>
  <Application>Microsoft Office PowerPoint</Application>
  <PresentationFormat>Экран (4:3)</PresentationFormat>
  <Paragraphs>139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Spring</vt:lpstr>
      <vt:lpstr>    КОМПЛЕКСОНОМЕТРИЧЕСКОЕ ТИТРОВАНИЕ   </vt:lpstr>
      <vt:lpstr>План</vt:lpstr>
      <vt:lpstr>1. Сущность комплексиметрического титрования. Классификация методов комплексиметрии.</vt:lpstr>
      <vt:lpstr>Требования, предъявляемые к реакциям в комплексиметрии.</vt:lpstr>
      <vt:lpstr> КЛАССИФИКАЦИЯ МЕТОДОВ КОМПЛЕКСИМЕТРИИ.</vt:lpstr>
      <vt:lpstr>2. Комплексонометрия</vt:lpstr>
      <vt:lpstr> </vt:lpstr>
      <vt:lpstr>Комплексоны</vt:lpstr>
      <vt:lpstr>2) комплексон II, или этилендиаминтетрауксусная кислота (ЭДТУК), (HOOCСH2)2N-CH2-CH2-N(CH2COOH)2 , краткое обозначение - Н4Y (Y или Y4- - четырехзарядный анион этилендиаминтетрауксусной кислоты), плохо растворима (при 22°C растворимость 2 г/л), является шестидентатным лигандом. </vt:lpstr>
      <vt:lpstr>Презентация PowerPoint</vt:lpstr>
      <vt:lpstr>Комплексоны ЭДТУК и ЭДТА</vt:lpstr>
      <vt:lpstr>Презентация PowerPoint</vt:lpstr>
      <vt:lpstr> Взаимодействие комплексона III с двухзарядным катионом Ме2+ приводит к образованию внутрикомплексного соединения хелатного типа: </vt:lpstr>
      <vt:lpstr> </vt:lpstr>
      <vt:lpstr>ТИТРАНТЫ МЕТОДА</vt:lpstr>
      <vt:lpstr>3. ИНДИКАТОРЫ КОМПЛЕКСОНОМЕТРИИ</vt:lpstr>
      <vt:lpstr>ИНДИКАТОРЫ КОМПЛЕКСОНОМЕТРИИ</vt:lpstr>
      <vt:lpstr>ИНДИКАТОРЫ КОМПЛЕКСОНОМЕТРИИ</vt:lpstr>
      <vt:lpstr>ИНДИКАТОРЫ КОМПЛЕКСОНОМЕТРИИ</vt:lpstr>
      <vt:lpstr>ПРИЕМЫ КОМПЛЕКСОНОНОМЕТРИЧЕСКОГО ТИТРОВАНИЯ</vt:lpstr>
      <vt:lpstr>Презентация PowerPoint</vt:lpstr>
      <vt:lpstr>Презентация PowerPoint</vt:lpstr>
      <vt:lpstr>Презентация PowerPoint</vt:lpstr>
      <vt:lpstr>4.Практическое применение комплексонометрии. Общая оценка метода.</vt:lpstr>
      <vt:lpstr>Презентация PowerPoint</vt:lpstr>
      <vt:lpstr>4.Практическое применение комплексонометрии. Общая оценка метода.</vt:lpstr>
      <vt:lpstr>Общая оценка метода.</vt:lpstr>
      <vt:lpstr>Спасибо за внимание  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НИКОГДА НЕ ВИДЕЛ КИНОФИЛЬМА…</dc:title>
  <dc:creator>ИЛОНА</dc:creator>
  <cp:lastModifiedBy>Hewlett Packard</cp:lastModifiedBy>
  <cp:revision>42</cp:revision>
  <dcterms:created xsi:type="dcterms:W3CDTF">2013-05-06T17:07:21Z</dcterms:created>
  <dcterms:modified xsi:type="dcterms:W3CDTF">2020-11-12T15:22:34Z</dcterms:modified>
</cp:coreProperties>
</file>