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5572" y="147822"/>
            <a:ext cx="117494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Фиалки трава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Violae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herba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Фиалка трехцветная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Viola tricolor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Фиалка полевая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arvensis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сем. Фиалковые                                          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Violaceae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710" y="2429764"/>
            <a:ext cx="6303539" cy="44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67" y="292100"/>
            <a:ext cx="8144933" cy="6108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5104158" cy="610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3859" y="5027931"/>
            <a:ext cx="112941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</a:t>
            </a:r>
            <a:r>
              <a:rPr lang="ru-RU" sz="2800" dirty="0" smtClean="0"/>
              <a:t> </a:t>
            </a:r>
            <a:r>
              <a:rPr lang="ru-RU" sz="2800" dirty="0" smtClean="0"/>
              <a:t>рутин</a:t>
            </a:r>
            <a:r>
              <a:rPr lang="ru-RU" sz="2800" dirty="0" smtClean="0"/>
              <a:t>                                                      </a:t>
            </a:r>
            <a:r>
              <a:rPr lang="ru-RU" sz="2800" dirty="0" err="1" smtClean="0"/>
              <a:t>виолантин</a:t>
            </a:r>
            <a:r>
              <a:rPr lang="ru-RU" sz="2800" dirty="0" smtClean="0"/>
              <a:t> 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 flipV="1">
            <a:off x="-958611" y="1790699"/>
            <a:ext cx="146365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 flipV="1">
            <a:off x="5306745" y="2349500"/>
            <a:ext cx="12687069" cy="4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2501900" y="10419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716120"/>
              </p:ext>
            </p:extLst>
          </p:nvPr>
        </p:nvGraphicFramePr>
        <p:xfrm>
          <a:off x="963612" y="1699672"/>
          <a:ext cx="4115507" cy="2815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CS ChemDraw Drawing" r:id="rId3" imgW="3301200" imgH="2240280" progId="ChemDraw.Document.6.0">
                  <p:embed/>
                </p:oleObj>
              </mc:Choice>
              <mc:Fallback>
                <p:oleObj name="CS ChemDraw Drawing" r:id="rId3" imgW="3301200" imgH="2240280" progId="ChemDraw.Document.6.0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2" y="1699672"/>
                        <a:ext cx="4115507" cy="2815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0"/>
          <p:cNvSpPr>
            <a:spLocks noChangeArrowheads="1"/>
          </p:cNvSpPr>
          <p:nvPr/>
        </p:nvSpPr>
        <p:spPr bwMode="auto">
          <a:xfrm flipV="1">
            <a:off x="5609179" y="2647948"/>
            <a:ext cx="138565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255221"/>
              </p:ext>
            </p:extLst>
          </p:nvPr>
        </p:nvGraphicFramePr>
        <p:xfrm>
          <a:off x="6262246" y="2079879"/>
          <a:ext cx="4335737" cy="243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CS ChemDraw Drawing" r:id="rId5" imgW="3321996" imgH="1865173" progId="ChemDraw.Document.6.0">
                  <p:embed/>
                </p:oleObj>
              </mc:Choice>
              <mc:Fallback>
                <p:oleObj name="CS ChemDraw Drawing" r:id="rId5" imgW="3321996" imgH="1865173" progId="ChemDraw.Document.6.0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246" y="2079879"/>
                        <a:ext cx="4335737" cy="2434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4285" y="703446"/>
            <a:ext cx="11361108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/>
              <a:t>      Трава </a:t>
            </a:r>
            <a:r>
              <a:rPr lang="ru-RU" sz="2800" dirty="0"/>
              <a:t>фиалки стандартизуется ГФ </a:t>
            </a:r>
            <a:r>
              <a:rPr lang="en-US" sz="2800" dirty="0"/>
              <a:t>XIV</a:t>
            </a:r>
            <a:r>
              <a:rPr lang="ru-RU" sz="2800" dirty="0"/>
              <a:t> – ФС.2.5.0044.15. Сырье, предназначенное для получения водных извлечений стандартизуется по содержанию суммы </a:t>
            </a:r>
            <a:r>
              <a:rPr lang="ru-RU" sz="2800" dirty="0" err="1"/>
              <a:t>флавоноидов</a:t>
            </a:r>
            <a:r>
              <a:rPr lang="ru-RU" sz="2800" dirty="0"/>
              <a:t> в пересчете на рутин, определяемой спектрофотометрическим методом при 410 </a:t>
            </a:r>
            <a:r>
              <a:rPr lang="ru-RU" sz="2800" dirty="0" err="1"/>
              <a:t>нм</a:t>
            </a:r>
            <a:r>
              <a:rPr lang="ru-RU" sz="2800" dirty="0"/>
              <a:t> после реакции с хлоридом алюминия (не менее 1%) и экстрактивных веществ, извлекаемых водой (не менее 30%). Сырье, предназначенное для получения водно-спиртовых извлечений стандартизуется по содержанию суммы полисахаридов, определяемой гравиметрическим методом (не менее 8%) и экстрактивных веществ, извлекаемых водой (не менее 30%).  </a:t>
            </a:r>
            <a:endParaRPr lang="ru-RU" sz="2800" dirty="0"/>
          </a:p>
          <a:p>
            <a:pPr algn="just"/>
            <a:r>
              <a:rPr lang="ru-RU" sz="2800" dirty="0" smtClean="0"/>
              <a:t>      В </a:t>
            </a:r>
            <a:r>
              <a:rPr lang="en-US" sz="2800" dirty="0" err="1"/>
              <a:t>EuPh</a:t>
            </a:r>
            <a:r>
              <a:rPr lang="ru-RU" sz="2800" dirty="0"/>
              <a:t> 8  трава  фиалки стандартизуется по сумме </a:t>
            </a:r>
            <a:r>
              <a:rPr lang="ru-RU" sz="2800" dirty="0" err="1"/>
              <a:t>флавоноидов</a:t>
            </a:r>
            <a:r>
              <a:rPr lang="ru-RU" sz="2800" dirty="0"/>
              <a:t> в пересчете на </a:t>
            </a:r>
            <a:r>
              <a:rPr lang="ru-RU" sz="2800" dirty="0" err="1"/>
              <a:t>виолантин</a:t>
            </a:r>
            <a:r>
              <a:rPr lang="ru-RU" sz="2800" dirty="0"/>
              <a:t> определяемой спектрофотометрическим методом при 405 </a:t>
            </a:r>
            <a:r>
              <a:rPr lang="ru-RU" sz="2800" dirty="0" err="1"/>
              <a:t>нм</a:t>
            </a:r>
            <a:r>
              <a:rPr lang="ru-RU" sz="2800" dirty="0"/>
              <a:t> после реакции с борной и щавелевой кислотами (не менее 1,5%).  </a:t>
            </a:r>
            <a:endParaRPr lang="ru-RU" sz="2800" dirty="0"/>
          </a:p>
          <a:p>
            <a:r>
              <a:rPr lang="ru-RU" b="1" i="1" dirty="0"/>
              <a:t> </a:t>
            </a:r>
            <a:endParaRPr lang="ru-RU" sz="3600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41283" y="308824"/>
            <a:ext cx="4328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</a:t>
            </a:r>
            <a:r>
              <a:rPr lang="ru-RU" sz="4000" dirty="0" smtClean="0">
                <a:solidFill>
                  <a:srgbClr val="C00000"/>
                </a:solidFill>
              </a:rPr>
              <a:t>фиалки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1" y="1371180"/>
            <a:ext cx="5621149" cy="5486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371180"/>
            <a:ext cx="4115115" cy="548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145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134</cp:revision>
  <dcterms:created xsi:type="dcterms:W3CDTF">2017-09-02T10:15:39Z</dcterms:created>
  <dcterms:modified xsi:type="dcterms:W3CDTF">2021-10-28T16:05:52Z</dcterms:modified>
</cp:coreProperties>
</file>