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00" y="314236"/>
            <a:ext cx="115951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Барбариса обыкновенного корни    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           </a:t>
            </a:r>
            <a:r>
              <a:rPr lang="en-US" sz="3600" b="1" dirty="0" err="1">
                <a:latin typeface="Times New Roman" panose="02020603050405020304" pitchFamily="18" charset="0"/>
              </a:rPr>
              <a:t>Berberidis</a:t>
            </a:r>
            <a:r>
              <a:rPr lang="en-US" sz="3600" b="1" dirty="0">
                <a:latin typeface="Times New Roman" panose="02020603050405020304" pitchFamily="18" charset="0"/>
              </a:rPr>
              <a:t> vulgaris radices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Барбарис обыкновенный</a:t>
            </a:r>
            <a:r>
              <a:rPr lang="en-US" sz="4000" dirty="0">
                <a:latin typeface="Times New Roman" panose="02020603050405020304" pitchFamily="18" charset="0"/>
              </a:rPr>
              <a:t>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Berberis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</a:rPr>
              <a:t>vulgaris </a:t>
            </a:r>
            <a:r>
              <a:rPr lang="en-US" sz="4000" dirty="0">
                <a:latin typeface="Times New Roman" panose="02020603050405020304" pitchFamily="18" charset="0"/>
              </a:rPr>
              <a:t>L.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</a:t>
            </a:r>
            <a:r>
              <a:rPr lang="en-US" sz="4000" dirty="0" smtClean="0">
                <a:latin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</a:rPr>
              <a:t>Барбарисовые</a:t>
            </a:r>
            <a:r>
              <a:rPr lang="en-US" sz="4000" dirty="0" smtClean="0">
                <a:latin typeface="Times New Roman" panose="02020603050405020304" pitchFamily="18" charset="0"/>
              </a:rPr>
              <a:t>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Berberidaceae</a:t>
            </a:r>
            <a:endParaRPr lang="ru-RU" sz="4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0" y="2714625"/>
            <a:ext cx="66675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149" y="531813"/>
            <a:ext cx="7689851" cy="57673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2" y="531813"/>
            <a:ext cx="5767388" cy="576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17964" y="4824334"/>
            <a:ext cx="112819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ru-RU" sz="2800" dirty="0"/>
              <a:t>берберин (аммонийная форма</a:t>
            </a:r>
            <a:r>
              <a:rPr lang="ru-RU" sz="2800" dirty="0" smtClean="0"/>
              <a:t>)          берберин (</a:t>
            </a:r>
            <a:r>
              <a:rPr lang="ru-RU" sz="2800" dirty="0" err="1" smtClean="0"/>
              <a:t>карбинольная</a:t>
            </a:r>
            <a:r>
              <a:rPr lang="ru-RU" sz="2800" dirty="0" smtClean="0"/>
              <a:t> </a:t>
            </a:r>
            <a:r>
              <a:rPr lang="ru-RU" sz="2800" dirty="0"/>
              <a:t>форма)        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175918"/>
              </p:ext>
            </p:extLst>
          </p:nvPr>
        </p:nvGraphicFramePr>
        <p:xfrm>
          <a:off x="757541" y="1803400"/>
          <a:ext cx="4458341" cy="2806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CS ChemDraw Drawing" r:id="rId3" imgW="3235095" imgH="2037239" progId="ChemDraw.Document.6.0">
                  <p:embed/>
                </p:oleObj>
              </mc:Choice>
              <mc:Fallback>
                <p:oleObj name="CS ChemDraw Drawing" r:id="rId3" imgW="3235095" imgH="20372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7541" y="1803400"/>
                        <a:ext cx="4458341" cy="2806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363437"/>
              </p:ext>
            </p:extLst>
          </p:nvPr>
        </p:nvGraphicFramePr>
        <p:xfrm>
          <a:off x="6195884" y="1803400"/>
          <a:ext cx="4310063" cy="271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CS ChemDraw Drawing" r:id="rId5" imgW="3235095" imgH="2037239" progId="ChemDraw.Document.6.0">
                  <p:embed/>
                </p:oleObj>
              </mc:Choice>
              <mc:Fallback>
                <p:oleObj name="CS ChemDraw Drawing" r:id="rId5" imgW="3235095" imgH="20372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95884" y="1803400"/>
                        <a:ext cx="4310063" cy="271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700" y="1127036"/>
            <a:ext cx="11557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Корни </a:t>
            </a:r>
            <a:r>
              <a:rPr lang="ru-RU" sz="4000" dirty="0">
                <a:latin typeface="Times New Roman" panose="02020603050405020304" pitchFamily="18" charset="0"/>
              </a:rPr>
              <a:t>барбариса обыкновенного стандартизуются ФС 42-1152-78 по содержанию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берберина бисульфата </a:t>
            </a:r>
            <a:r>
              <a:rPr lang="ru-RU" sz="4000" dirty="0">
                <a:latin typeface="Times New Roman" panose="02020603050405020304" pitchFamily="18" charset="0"/>
              </a:rPr>
              <a:t>(не менее 0,5%), определяемого спектрофотометрическим  методом при 420 </a:t>
            </a:r>
            <a:r>
              <a:rPr lang="ru-RU" sz="4000" dirty="0" err="1">
                <a:latin typeface="Times New Roman" panose="02020603050405020304" pitchFamily="18" charset="0"/>
              </a:rPr>
              <a:t>нм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99623" y="304800"/>
            <a:ext cx="8567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барбариса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3" y="1451102"/>
            <a:ext cx="7912406" cy="4378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57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195</cp:revision>
  <dcterms:created xsi:type="dcterms:W3CDTF">2017-09-02T10:15:39Z</dcterms:created>
  <dcterms:modified xsi:type="dcterms:W3CDTF">2017-12-06T15:11:58Z</dcterms:modified>
</cp:coreProperties>
</file>