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  <p:sldId id="259" r:id="rId4"/>
    <p:sldId id="262" r:id="rId5"/>
    <p:sldId id="263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06.12.2017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9400" y="314236"/>
            <a:ext cx="115951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</a:rPr>
              <a:t>Барбариса обыкновенного корни      </a:t>
            </a:r>
            <a:endParaRPr lang="ru-RU" sz="3600" b="1" dirty="0" smtClean="0">
              <a:latin typeface="Times New Roman" panose="02020603050405020304" pitchFamily="18" charset="0"/>
            </a:endParaRPr>
          </a:p>
          <a:p>
            <a:r>
              <a:rPr lang="ru-RU" sz="3600" b="1" dirty="0">
                <a:latin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</a:rPr>
              <a:t>                                                   </a:t>
            </a:r>
            <a:r>
              <a:rPr lang="en-US" sz="3600" b="1" dirty="0" err="1">
                <a:latin typeface="Times New Roman" panose="02020603050405020304" pitchFamily="18" charset="0"/>
              </a:rPr>
              <a:t>Berberidis</a:t>
            </a:r>
            <a:r>
              <a:rPr lang="en-US" sz="3600" b="1" dirty="0">
                <a:latin typeface="Times New Roman" panose="02020603050405020304" pitchFamily="18" charset="0"/>
              </a:rPr>
              <a:t> vulgaris radices</a:t>
            </a:r>
            <a:endParaRPr lang="ru-RU" sz="3600" dirty="0"/>
          </a:p>
          <a:p>
            <a:pPr algn="just"/>
            <a:r>
              <a:rPr lang="ru-RU" sz="4000" dirty="0">
                <a:latin typeface="Times New Roman" panose="02020603050405020304" pitchFamily="18" charset="0"/>
              </a:rPr>
              <a:t>Барбарис обыкновенный</a:t>
            </a:r>
            <a:r>
              <a:rPr lang="en-US" sz="4000" dirty="0">
                <a:latin typeface="Times New Roman" panose="02020603050405020304" pitchFamily="18" charset="0"/>
              </a:rPr>
              <a:t>    </a:t>
            </a:r>
            <a:r>
              <a:rPr lang="en-US" sz="4000" i="1" dirty="0" err="1" smtClean="0">
                <a:latin typeface="Times New Roman" panose="02020603050405020304" pitchFamily="18" charset="0"/>
              </a:rPr>
              <a:t>Berberis</a:t>
            </a:r>
            <a:r>
              <a:rPr lang="en-US" sz="4000" i="1" dirty="0" smtClean="0">
                <a:latin typeface="Times New Roman" panose="02020603050405020304" pitchFamily="18" charset="0"/>
              </a:rPr>
              <a:t> </a:t>
            </a:r>
            <a:r>
              <a:rPr lang="en-US" sz="4000" i="1" dirty="0">
                <a:latin typeface="Times New Roman" panose="02020603050405020304" pitchFamily="18" charset="0"/>
              </a:rPr>
              <a:t>vulgaris </a:t>
            </a:r>
            <a:r>
              <a:rPr lang="en-US" sz="4000" dirty="0">
                <a:latin typeface="Times New Roman" panose="02020603050405020304" pitchFamily="18" charset="0"/>
              </a:rPr>
              <a:t>L.</a:t>
            </a:r>
            <a:endParaRPr lang="ru-RU" sz="4000" dirty="0"/>
          </a:p>
          <a:p>
            <a:pPr algn="just"/>
            <a:r>
              <a:rPr lang="ru-RU" sz="4000" dirty="0">
                <a:latin typeface="Times New Roman" panose="02020603050405020304" pitchFamily="18" charset="0"/>
              </a:rPr>
              <a:t>сем</a:t>
            </a:r>
            <a:r>
              <a:rPr lang="en-US" sz="4000" dirty="0" smtClean="0">
                <a:latin typeface="Times New Roman" panose="02020603050405020304" pitchFamily="18" charset="0"/>
              </a:rPr>
              <a:t>.</a:t>
            </a:r>
            <a:r>
              <a:rPr lang="ru-RU" sz="4000" dirty="0" smtClean="0">
                <a:latin typeface="Times New Roman" panose="02020603050405020304" pitchFamily="18" charset="0"/>
              </a:rPr>
              <a:t>Барбарисовые</a:t>
            </a:r>
            <a:r>
              <a:rPr lang="en-US" sz="4000" dirty="0" smtClean="0">
                <a:latin typeface="Times New Roman" panose="02020603050405020304" pitchFamily="18" charset="0"/>
              </a:rPr>
              <a:t>               </a:t>
            </a:r>
            <a:r>
              <a:rPr lang="en-US" sz="4000" i="1" dirty="0" err="1" smtClean="0">
                <a:latin typeface="Times New Roman" panose="02020603050405020304" pitchFamily="18" charset="0"/>
              </a:rPr>
              <a:t>Berberidaceae</a:t>
            </a:r>
            <a:endParaRPr lang="ru-RU" sz="4000" dirty="0">
              <a:effectLst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850" y="2714625"/>
            <a:ext cx="6667500" cy="414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149" y="531813"/>
            <a:ext cx="7689851" cy="576738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2" y="531813"/>
            <a:ext cx="5767388" cy="576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87221" y="358059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617964" y="4824334"/>
            <a:ext cx="112819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/>
              <a:t> </a:t>
            </a:r>
            <a:r>
              <a:rPr lang="ru-RU" dirty="0"/>
              <a:t> </a:t>
            </a:r>
            <a:r>
              <a:rPr lang="ru-RU" sz="2800" dirty="0"/>
              <a:t>берберин (аммонийная форма</a:t>
            </a:r>
            <a:r>
              <a:rPr lang="ru-RU" sz="2800" dirty="0" smtClean="0"/>
              <a:t>)          берберин (</a:t>
            </a:r>
            <a:r>
              <a:rPr lang="ru-RU" sz="2800" dirty="0" err="1" smtClean="0"/>
              <a:t>карбинольная</a:t>
            </a:r>
            <a:r>
              <a:rPr lang="ru-RU" sz="2800" dirty="0" smtClean="0"/>
              <a:t> </a:t>
            </a:r>
            <a:r>
              <a:rPr lang="ru-RU" sz="2800" dirty="0"/>
              <a:t>форма)           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4175918"/>
              </p:ext>
            </p:extLst>
          </p:nvPr>
        </p:nvGraphicFramePr>
        <p:xfrm>
          <a:off x="757541" y="1803400"/>
          <a:ext cx="4458341" cy="28066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" name="CS ChemDraw Drawing" r:id="rId3" imgW="3235095" imgH="2037239" progId="ChemDraw.Document.6.0">
                  <p:embed/>
                </p:oleObj>
              </mc:Choice>
              <mc:Fallback>
                <p:oleObj name="CS ChemDraw Drawing" r:id="rId3" imgW="3235095" imgH="2037239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7541" y="1803400"/>
                        <a:ext cx="4458341" cy="28066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363437"/>
              </p:ext>
            </p:extLst>
          </p:nvPr>
        </p:nvGraphicFramePr>
        <p:xfrm>
          <a:off x="6195884" y="1803400"/>
          <a:ext cx="4310063" cy="2713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" name="CS ChemDraw Drawing" r:id="rId5" imgW="3235095" imgH="2037239" progId="ChemDraw.Document.6.0">
                  <p:embed/>
                </p:oleObj>
              </mc:Choice>
              <mc:Fallback>
                <p:oleObj name="CS ChemDraw Drawing" r:id="rId5" imgW="3235095" imgH="2037239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95884" y="1803400"/>
                        <a:ext cx="4310063" cy="27133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63620" y="247061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6700" y="1127036"/>
            <a:ext cx="11557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 smtClean="0">
                <a:latin typeface="Times New Roman" panose="02020603050405020304" pitchFamily="18" charset="0"/>
              </a:rPr>
              <a:t>      Корни </a:t>
            </a:r>
            <a:r>
              <a:rPr lang="ru-RU" sz="4000" dirty="0">
                <a:latin typeface="Times New Roman" panose="02020603050405020304" pitchFamily="18" charset="0"/>
              </a:rPr>
              <a:t>барбариса обыкновенного стандартизуются ФС 42-1152-78 по содержанию </a:t>
            </a:r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</a:rPr>
              <a:t>берберина бисульфата </a:t>
            </a:r>
            <a:r>
              <a:rPr lang="ru-RU" sz="4000" dirty="0">
                <a:latin typeface="Times New Roman" panose="02020603050405020304" pitchFamily="18" charset="0"/>
              </a:rPr>
              <a:t>(не менее 0,5%), определяемого спектрофотометрическим  методом при 420 </a:t>
            </a:r>
            <a:r>
              <a:rPr lang="ru-RU" sz="4000" dirty="0" err="1">
                <a:latin typeface="Times New Roman" panose="02020603050405020304" pitchFamily="18" charset="0"/>
              </a:rPr>
              <a:t>нм</a:t>
            </a:r>
            <a:r>
              <a:rPr lang="ru-RU" sz="4000" dirty="0">
                <a:latin typeface="Times New Roman" panose="02020603050405020304" pitchFamily="18" charset="0"/>
              </a:rPr>
              <a:t>.</a:t>
            </a:r>
            <a:endParaRPr lang="ru-RU" sz="40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899623" y="304800"/>
            <a:ext cx="85675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</a:t>
            </a:r>
            <a:r>
              <a:rPr lang="ru-RU" sz="4000" dirty="0" smtClean="0">
                <a:solidFill>
                  <a:srgbClr val="C00000"/>
                </a:solidFill>
              </a:rPr>
              <a:t>барбариса обыкновенного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9623" y="1451102"/>
            <a:ext cx="7912406" cy="43781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57</Words>
  <Application>Microsoft Office PowerPoint</Application>
  <PresentationFormat>Широкоэкранный</PresentationFormat>
  <Paragraphs>9</Paragraphs>
  <Slides>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CS ChemDraw Drawing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195</cp:revision>
  <dcterms:created xsi:type="dcterms:W3CDTF">2017-09-02T10:15:39Z</dcterms:created>
  <dcterms:modified xsi:type="dcterms:W3CDTF">2017-12-06T15:11:58Z</dcterms:modified>
</cp:coreProperties>
</file>