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300" r:id="rId4"/>
    <p:sldId id="301" r:id="rId5"/>
    <p:sldId id="305" r:id="rId6"/>
    <p:sldId id="258" r:id="rId7"/>
    <p:sldId id="259" r:id="rId8"/>
    <p:sldId id="260" r:id="rId9"/>
    <p:sldId id="302" r:id="rId10"/>
    <p:sldId id="303" r:id="rId11"/>
    <p:sldId id="304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441" autoAdjust="0"/>
  </p:normalViewPr>
  <p:slideViewPr>
    <p:cSldViewPr>
      <p:cViewPr>
        <p:scale>
          <a:sx n="66" d="100"/>
          <a:sy n="66" d="100"/>
        </p:scale>
        <p:origin x="-2922" y="-11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7C3243-29CB-4588-9419-C98A68F7DB5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A82FFF-B703-4E49-AAF2-7B34ACBFC8F7}">
      <dgm:prSet phldrT="[Текст]"/>
      <dgm:spPr/>
      <dgm:t>
        <a:bodyPr/>
        <a:lstStyle/>
        <a:p>
          <a:r>
            <a:rPr lang="ru-RU" dirty="0" smtClean="0"/>
            <a:t>Сахарный диабет</a:t>
          </a:r>
          <a:endParaRPr lang="ru-RU" dirty="0"/>
        </a:p>
      </dgm:t>
    </dgm:pt>
    <dgm:pt modelId="{5E3D2031-D7B8-46E3-AC0C-F3DF234F955F}" type="parTrans" cxnId="{E33DAB2A-863F-4E04-8135-516CEA4203DA}">
      <dgm:prSet/>
      <dgm:spPr/>
      <dgm:t>
        <a:bodyPr/>
        <a:lstStyle/>
        <a:p>
          <a:endParaRPr lang="ru-RU"/>
        </a:p>
      </dgm:t>
    </dgm:pt>
    <dgm:pt modelId="{FDC9037F-55C0-4DFB-9F56-9D41C60658F4}" type="sibTrans" cxnId="{E33DAB2A-863F-4E04-8135-516CEA4203DA}">
      <dgm:prSet/>
      <dgm:spPr/>
      <dgm:t>
        <a:bodyPr/>
        <a:lstStyle/>
        <a:p>
          <a:endParaRPr lang="ru-RU"/>
        </a:p>
      </dgm:t>
    </dgm:pt>
    <dgm:pt modelId="{20477DE6-9CBD-4AF1-B944-50D93F3B6860}" type="asst">
      <dgm:prSet phldrT="[Текст]"/>
      <dgm:spPr/>
      <dgm:t>
        <a:bodyPr/>
        <a:lstStyle/>
        <a:p>
          <a:r>
            <a:rPr lang="ru-RU" dirty="0" smtClean="0"/>
            <a:t>Активация </a:t>
          </a:r>
          <a:r>
            <a:rPr lang="ru-RU" dirty="0" err="1" smtClean="0"/>
            <a:t>протеинкиназы</a:t>
          </a:r>
          <a:r>
            <a:rPr lang="ru-RU" dirty="0" smtClean="0"/>
            <a:t> С</a:t>
          </a:r>
          <a:endParaRPr lang="ru-RU" dirty="0"/>
        </a:p>
      </dgm:t>
    </dgm:pt>
    <dgm:pt modelId="{181F423D-2673-46E6-A666-35FFF96E9C2E}" type="parTrans" cxnId="{59B9FC45-68F5-4A22-B10F-CEC9373156CC}">
      <dgm:prSet/>
      <dgm:spPr/>
      <dgm:t>
        <a:bodyPr/>
        <a:lstStyle/>
        <a:p>
          <a:endParaRPr lang="ru-RU"/>
        </a:p>
      </dgm:t>
    </dgm:pt>
    <dgm:pt modelId="{169ADA2C-4B19-4FA9-9AA5-92BEFFD2C364}" type="sibTrans" cxnId="{59B9FC45-68F5-4A22-B10F-CEC9373156CC}">
      <dgm:prSet/>
      <dgm:spPr/>
      <dgm:t>
        <a:bodyPr/>
        <a:lstStyle/>
        <a:p>
          <a:endParaRPr lang="ru-RU"/>
        </a:p>
      </dgm:t>
    </dgm:pt>
    <dgm:pt modelId="{9ED913FA-69E2-460C-B508-487EB534BE85}">
      <dgm:prSet phldrT="[Текст]"/>
      <dgm:spPr/>
      <dgm:t>
        <a:bodyPr/>
        <a:lstStyle/>
        <a:p>
          <a:r>
            <a:rPr lang="ru-RU" dirty="0" smtClean="0"/>
            <a:t>Нарушение метаболизма жирных кислот</a:t>
          </a:r>
          <a:endParaRPr lang="ru-RU" dirty="0"/>
        </a:p>
      </dgm:t>
    </dgm:pt>
    <dgm:pt modelId="{612D9EA3-DD24-4789-943E-88C0A7A16B06}" type="parTrans" cxnId="{08FC24F8-3767-4E50-830C-8BBC88991479}">
      <dgm:prSet/>
      <dgm:spPr/>
      <dgm:t>
        <a:bodyPr/>
        <a:lstStyle/>
        <a:p>
          <a:endParaRPr lang="ru-RU"/>
        </a:p>
      </dgm:t>
    </dgm:pt>
    <dgm:pt modelId="{64379792-1C34-4694-977F-29032753C497}" type="sibTrans" cxnId="{08FC24F8-3767-4E50-830C-8BBC88991479}">
      <dgm:prSet/>
      <dgm:spPr/>
      <dgm:t>
        <a:bodyPr/>
        <a:lstStyle/>
        <a:p>
          <a:endParaRPr lang="ru-RU"/>
        </a:p>
      </dgm:t>
    </dgm:pt>
    <dgm:pt modelId="{2CB15DFC-6C52-45A2-A409-307144316851}">
      <dgm:prSet phldrT="[Текст]"/>
      <dgm:spPr/>
      <dgm:t>
        <a:bodyPr/>
        <a:lstStyle/>
        <a:p>
          <a:r>
            <a:rPr lang="ru-RU" dirty="0" err="1" smtClean="0"/>
            <a:t>Оксидантный</a:t>
          </a:r>
          <a:r>
            <a:rPr lang="ru-RU" dirty="0" smtClean="0"/>
            <a:t> стресс</a:t>
          </a:r>
          <a:endParaRPr lang="ru-RU" dirty="0"/>
        </a:p>
      </dgm:t>
    </dgm:pt>
    <dgm:pt modelId="{5D68C8FD-A581-415F-A582-EA597A01FD24}" type="parTrans" cxnId="{BDD3589F-6706-42B7-90A9-0508A1A23657}">
      <dgm:prSet/>
      <dgm:spPr/>
      <dgm:t>
        <a:bodyPr/>
        <a:lstStyle/>
        <a:p>
          <a:endParaRPr lang="ru-RU"/>
        </a:p>
      </dgm:t>
    </dgm:pt>
    <dgm:pt modelId="{60B0C317-E2CB-48DD-B06C-B62881F5FC72}" type="sibTrans" cxnId="{BDD3589F-6706-42B7-90A9-0508A1A23657}">
      <dgm:prSet/>
      <dgm:spPr/>
      <dgm:t>
        <a:bodyPr/>
        <a:lstStyle/>
        <a:p>
          <a:endParaRPr lang="ru-RU"/>
        </a:p>
      </dgm:t>
    </dgm:pt>
    <dgm:pt modelId="{EC74A359-F7EF-4C69-8772-5B4C70912F95}">
      <dgm:prSet phldrT="[Текст]"/>
      <dgm:spPr/>
      <dgm:t>
        <a:bodyPr/>
        <a:lstStyle/>
        <a:p>
          <a:r>
            <a:rPr lang="ru-RU" dirty="0" smtClean="0"/>
            <a:t>Активация </a:t>
          </a:r>
          <a:r>
            <a:rPr lang="ru-RU" dirty="0" err="1" smtClean="0"/>
            <a:t>альдолазового</a:t>
          </a:r>
          <a:r>
            <a:rPr lang="ru-RU" dirty="0" smtClean="0"/>
            <a:t> пути метаболизма  глюкозы</a:t>
          </a:r>
          <a:endParaRPr lang="ru-RU" dirty="0"/>
        </a:p>
      </dgm:t>
    </dgm:pt>
    <dgm:pt modelId="{915EC14B-E718-4691-AF84-14CDE8A92095}" type="parTrans" cxnId="{96A403E2-A605-4288-8CF9-D628F8F3BC49}">
      <dgm:prSet/>
      <dgm:spPr/>
      <dgm:t>
        <a:bodyPr/>
        <a:lstStyle/>
        <a:p>
          <a:endParaRPr lang="ru-RU"/>
        </a:p>
      </dgm:t>
    </dgm:pt>
    <dgm:pt modelId="{CD9405A1-2603-4D91-8C5C-C3A55AF44EC3}" type="sibTrans" cxnId="{96A403E2-A605-4288-8CF9-D628F8F3BC49}">
      <dgm:prSet/>
      <dgm:spPr/>
      <dgm:t>
        <a:bodyPr/>
        <a:lstStyle/>
        <a:p>
          <a:endParaRPr lang="ru-RU"/>
        </a:p>
      </dgm:t>
    </dgm:pt>
    <dgm:pt modelId="{DC6EE514-C6B9-44E5-BECD-63B40961F6CE}" type="pres">
      <dgm:prSet presAssocID="{3A7C3243-29CB-4588-9419-C98A68F7DB5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7901A15-E56D-43BF-ABF5-9E67BEA89243}" type="pres">
      <dgm:prSet presAssocID="{54A82FFF-B703-4E49-AAF2-7B34ACBFC8F7}" presName="hierRoot1" presStyleCnt="0"/>
      <dgm:spPr/>
    </dgm:pt>
    <dgm:pt modelId="{0AF765C3-D96F-4A12-BD75-DCA04A97088B}" type="pres">
      <dgm:prSet presAssocID="{54A82FFF-B703-4E49-AAF2-7B34ACBFC8F7}" presName="composite" presStyleCnt="0"/>
      <dgm:spPr/>
    </dgm:pt>
    <dgm:pt modelId="{A851E105-D29E-4931-B888-437BF19EB6C7}" type="pres">
      <dgm:prSet presAssocID="{54A82FFF-B703-4E49-AAF2-7B34ACBFC8F7}" presName="background" presStyleLbl="node0" presStyleIdx="0" presStyleCnt="1"/>
      <dgm:spPr/>
    </dgm:pt>
    <dgm:pt modelId="{74514CFB-F6D9-4A51-98B8-86424B2C924C}" type="pres">
      <dgm:prSet presAssocID="{54A82FFF-B703-4E49-AAF2-7B34ACBFC8F7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C94890D-C769-454A-8037-4F051D27B9D1}" type="pres">
      <dgm:prSet presAssocID="{54A82FFF-B703-4E49-AAF2-7B34ACBFC8F7}" presName="hierChild2" presStyleCnt="0"/>
      <dgm:spPr/>
    </dgm:pt>
    <dgm:pt modelId="{0AEDD79B-FA37-4190-B7BE-908928B682D6}" type="pres">
      <dgm:prSet presAssocID="{181F423D-2673-46E6-A666-35FFF96E9C2E}" presName="Name10" presStyleLbl="parChTrans1D2" presStyleIdx="0" presStyleCnt="4"/>
      <dgm:spPr/>
      <dgm:t>
        <a:bodyPr/>
        <a:lstStyle/>
        <a:p>
          <a:endParaRPr lang="ru-RU"/>
        </a:p>
      </dgm:t>
    </dgm:pt>
    <dgm:pt modelId="{A0DBFB67-C0C4-41B4-AA73-2A77DF7F4E3E}" type="pres">
      <dgm:prSet presAssocID="{20477DE6-9CBD-4AF1-B944-50D93F3B6860}" presName="hierRoot2" presStyleCnt="0"/>
      <dgm:spPr/>
    </dgm:pt>
    <dgm:pt modelId="{64909665-014B-4BE6-8490-1E7C708ECE52}" type="pres">
      <dgm:prSet presAssocID="{20477DE6-9CBD-4AF1-B944-50D93F3B6860}" presName="composite2" presStyleCnt="0"/>
      <dgm:spPr/>
    </dgm:pt>
    <dgm:pt modelId="{0501E59E-DB5A-4B05-B3BD-570209BEC528}" type="pres">
      <dgm:prSet presAssocID="{20477DE6-9CBD-4AF1-B944-50D93F3B6860}" presName="background2" presStyleLbl="asst1" presStyleIdx="0" presStyleCnt="1"/>
      <dgm:spPr/>
    </dgm:pt>
    <dgm:pt modelId="{FADF6BA1-6917-46F5-9839-B1D66719D893}" type="pres">
      <dgm:prSet presAssocID="{20477DE6-9CBD-4AF1-B944-50D93F3B6860}" presName="text2" presStyleLbl="fgAcc2" presStyleIdx="0" presStyleCnt="4" custScaleY="1778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BAAC45-ADBA-4E8A-84B1-27FC7BF3E95B}" type="pres">
      <dgm:prSet presAssocID="{20477DE6-9CBD-4AF1-B944-50D93F3B6860}" presName="hierChild3" presStyleCnt="0"/>
      <dgm:spPr/>
    </dgm:pt>
    <dgm:pt modelId="{6BB7445A-4EA7-4CD0-A568-C22200AD88B0}" type="pres">
      <dgm:prSet presAssocID="{612D9EA3-DD24-4789-943E-88C0A7A16B06}" presName="Name10" presStyleLbl="parChTrans1D2" presStyleIdx="1" presStyleCnt="4"/>
      <dgm:spPr/>
      <dgm:t>
        <a:bodyPr/>
        <a:lstStyle/>
        <a:p>
          <a:endParaRPr lang="ru-RU"/>
        </a:p>
      </dgm:t>
    </dgm:pt>
    <dgm:pt modelId="{EB7B2F71-FC79-4B30-A458-8AC132D33195}" type="pres">
      <dgm:prSet presAssocID="{9ED913FA-69E2-460C-B508-487EB534BE85}" presName="hierRoot2" presStyleCnt="0"/>
      <dgm:spPr/>
    </dgm:pt>
    <dgm:pt modelId="{E0912EA9-1572-4618-92D0-7DB9F3E7354F}" type="pres">
      <dgm:prSet presAssocID="{9ED913FA-69E2-460C-B508-487EB534BE85}" presName="composite2" presStyleCnt="0"/>
      <dgm:spPr/>
    </dgm:pt>
    <dgm:pt modelId="{F1F197A3-8DC4-490D-8F03-DFBFC858F2DC}" type="pres">
      <dgm:prSet presAssocID="{9ED913FA-69E2-460C-B508-487EB534BE85}" presName="background2" presStyleLbl="node2" presStyleIdx="0" presStyleCnt="3"/>
      <dgm:spPr/>
    </dgm:pt>
    <dgm:pt modelId="{5C158228-E800-47D5-A6D4-435CCFB5C7A0}" type="pres">
      <dgm:prSet presAssocID="{9ED913FA-69E2-460C-B508-487EB534BE85}" presName="text2" presStyleLbl="fgAcc2" presStyleIdx="1" presStyleCnt="4" custScaleY="1351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A4A831-3D4A-49CE-870F-168981EA010B}" type="pres">
      <dgm:prSet presAssocID="{9ED913FA-69E2-460C-B508-487EB534BE85}" presName="hierChild3" presStyleCnt="0"/>
      <dgm:spPr/>
    </dgm:pt>
    <dgm:pt modelId="{B1619733-7131-40E1-8756-05B2E86F2130}" type="pres">
      <dgm:prSet presAssocID="{5D68C8FD-A581-415F-A582-EA597A01FD24}" presName="Name10" presStyleLbl="parChTrans1D2" presStyleIdx="2" presStyleCnt="4"/>
      <dgm:spPr/>
      <dgm:t>
        <a:bodyPr/>
        <a:lstStyle/>
        <a:p>
          <a:endParaRPr lang="ru-RU"/>
        </a:p>
      </dgm:t>
    </dgm:pt>
    <dgm:pt modelId="{67A94891-310F-49A6-BA3F-E873D3B1A4F4}" type="pres">
      <dgm:prSet presAssocID="{2CB15DFC-6C52-45A2-A409-307144316851}" presName="hierRoot2" presStyleCnt="0"/>
      <dgm:spPr/>
    </dgm:pt>
    <dgm:pt modelId="{B3FA8DD0-B63D-4BD9-BF07-F7E236609FA3}" type="pres">
      <dgm:prSet presAssocID="{2CB15DFC-6C52-45A2-A409-307144316851}" presName="composite2" presStyleCnt="0"/>
      <dgm:spPr/>
    </dgm:pt>
    <dgm:pt modelId="{F963D9B9-C814-4244-AA86-91CDBD63055E}" type="pres">
      <dgm:prSet presAssocID="{2CB15DFC-6C52-45A2-A409-307144316851}" presName="background2" presStyleLbl="node2" presStyleIdx="1" presStyleCnt="3"/>
      <dgm:spPr/>
    </dgm:pt>
    <dgm:pt modelId="{4FE89F84-6025-4C43-98DB-116E1B0962D2}" type="pres">
      <dgm:prSet presAssocID="{2CB15DFC-6C52-45A2-A409-307144316851}" presName="text2" presStyleLbl="fgAcc2" presStyleIdx="2" presStyleCnt="4" custScaleY="1417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8A54D0-1795-4652-91FD-13AAC6AE0B59}" type="pres">
      <dgm:prSet presAssocID="{2CB15DFC-6C52-45A2-A409-307144316851}" presName="hierChild3" presStyleCnt="0"/>
      <dgm:spPr/>
    </dgm:pt>
    <dgm:pt modelId="{743EDE2F-3BAA-4BE8-B3A4-BD2DF8254E6E}" type="pres">
      <dgm:prSet presAssocID="{915EC14B-E718-4691-AF84-14CDE8A92095}" presName="Name10" presStyleLbl="parChTrans1D2" presStyleIdx="3" presStyleCnt="4"/>
      <dgm:spPr/>
      <dgm:t>
        <a:bodyPr/>
        <a:lstStyle/>
        <a:p>
          <a:endParaRPr lang="ru-RU"/>
        </a:p>
      </dgm:t>
    </dgm:pt>
    <dgm:pt modelId="{83A2E09A-FAD9-4D3A-9484-EC2CAAD35321}" type="pres">
      <dgm:prSet presAssocID="{EC74A359-F7EF-4C69-8772-5B4C70912F95}" presName="hierRoot2" presStyleCnt="0"/>
      <dgm:spPr/>
    </dgm:pt>
    <dgm:pt modelId="{7A62257F-6957-4B6B-9E74-9F1A3ED024BE}" type="pres">
      <dgm:prSet presAssocID="{EC74A359-F7EF-4C69-8772-5B4C70912F95}" presName="composite2" presStyleCnt="0"/>
      <dgm:spPr/>
    </dgm:pt>
    <dgm:pt modelId="{A169ACDD-6906-406D-BE25-F438BA8D704D}" type="pres">
      <dgm:prSet presAssocID="{EC74A359-F7EF-4C69-8772-5B4C70912F95}" presName="background2" presStyleLbl="node2" presStyleIdx="2" presStyleCnt="3"/>
      <dgm:spPr/>
    </dgm:pt>
    <dgm:pt modelId="{0194F37E-29CA-4EEF-903A-190741150ACC}" type="pres">
      <dgm:prSet presAssocID="{EC74A359-F7EF-4C69-8772-5B4C70912F95}" presName="text2" presStyleLbl="fgAcc2" presStyleIdx="3" presStyleCnt="4" custScaleY="1635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C312290-D70C-4F3B-8EF1-CE2D5B0E042B}" type="pres">
      <dgm:prSet presAssocID="{EC74A359-F7EF-4C69-8772-5B4C70912F95}" presName="hierChild3" presStyleCnt="0"/>
      <dgm:spPr/>
    </dgm:pt>
  </dgm:ptLst>
  <dgm:cxnLst>
    <dgm:cxn modelId="{59B9FC45-68F5-4A22-B10F-CEC9373156CC}" srcId="{54A82FFF-B703-4E49-AAF2-7B34ACBFC8F7}" destId="{20477DE6-9CBD-4AF1-B944-50D93F3B6860}" srcOrd="0" destOrd="0" parTransId="{181F423D-2673-46E6-A666-35FFF96E9C2E}" sibTransId="{169ADA2C-4B19-4FA9-9AA5-92BEFFD2C364}"/>
    <dgm:cxn modelId="{E33DAB2A-863F-4E04-8135-516CEA4203DA}" srcId="{3A7C3243-29CB-4588-9419-C98A68F7DB5A}" destId="{54A82FFF-B703-4E49-AAF2-7B34ACBFC8F7}" srcOrd="0" destOrd="0" parTransId="{5E3D2031-D7B8-46E3-AC0C-F3DF234F955F}" sibTransId="{FDC9037F-55C0-4DFB-9F56-9D41C60658F4}"/>
    <dgm:cxn modelId="{216B2425-3FA6-479A-978B-F67DBAF56A76}" type="presOf" srcId="{54A82FFF-B703-4E49-AAF2-7B34ACBFC8F7}" destId="{74514CFB-F6D9-4A51-98B8-86424B2C924C}" srcOrd="0" destOrd="0" presId="urn:microsoft.com/office/officeart/2005/8/layout/hierarchy1"/>
    <dgm:cxn modelId="{3831BD90-6666-4ED2-9202-2CCAA8AA519A}" type="presOf" srcId="{181F423D-2673-46E6-A666-35FFF96E9C2E}" destId="{0AEDD79B-FA37-4190-B7BE-908928B682D6}" srcOrd="0" destOrd="0" presId="urn:microsoft.com/office/officeart/2005/8/layout/hierarchy1"/>
    <dgm:cxn modelId="{24565160-CC7C-407D-8B98-5514D49A7AC0}" type="presOf" srcId="{612D9EA3-DD24-4789-943E-88C0A7A16B06}" destId="{6BB7445A-4EA7-4CD0-A568-C22200AD88B0}" srcOrd="0" destOrd="0" presId="urn:microsoft.com/office/officeart/2005/8/layout/hierarchy1"/>
    <dgm:cxn modelId="{E3C1D344-A17C-4C3A-AC80-6B67D0905AC8}" type="presOf" srcId="{20477DE6-9CBD-4AF1-B944-50D93F3B6860}" destId="{FADF6BA1-6917-46F5-9839-B1D66719D893}" srcOrd="0" destOrd="0" presId="urn:microsoft.com/office/officeart/2005/8/layout/hierarchy1"/>
    <dgm:cxn modelId="{4172E40B-1424-4FC5-BF83-6C277018B665}" type="presOf" srcId="{3A7C3243-29CB-4588-9419-C98A68F7DB5A}" destId="{DC6EE514-C6B9-44E5-BECD-63B40961F6CE}" srcOrd="0" destOrd="0" presId="urn:microsoft.com/office/officeart/2005/8/layout/hierarchy1"/>
    <dgm:cxn modelId="{96A403E2-A605-4288-8CF9-D628F8F3BC49}" srcId="{54A82FFF-B703-4E49-AAF2-7B34ACBFC8F7}" destId="{EC74A359-F7EF-4C69-8772-5B4C70912F95}" srcOrd="3" destOrd="0" parTransId="{915EC14B-E718-4691-AF84-14CDE8A92095}" sibTransId="{CD9405A1-2603-4D91-8C5C-C3A55AF44EC3}"/>
    <dgm:cxn modelId="{A1668329-4ED3-45EC-A6E0-489DE506E353}" type="presOf" srcId="{5D68C8FD-A581-415F-A582-EA597A01FD24}" destId="{B1619733-7131-40E1-8756-05B2E86F2130}" srcOrd="0" destOrd="0" presId="urn:microsoft.com/office/officeart/2005/8/layout/hierarchy1"/>
    <dgm:cxn modelId="{0AE4D258-969E-44C3-9BFD-54A2AB4EE39E}" type="presOf" srcId="{2CB15DFC-6C52-45A2-A409-307144316851}" destId="{4FE89F84-6025-4C43-98DB-116E1B0962D2}" srcOrd="0" destOrd="0" presId="urn:microsoft.com/office/officeart/2005/8/layout/hierarchy1"/>
    <dgm:cxn modelId="{0D042ED8-9637-4858-A8A0-9A356E193800}" type="presOf" srcId="{9ED913FA-69E2-460C-B508-487EB534BE85}" destId="{5C158228-E800-47D5-A6D4-435CCFB5C7A0}" srcOrd="0" destOrd="0" presId="urn:microsoft.com/office/officeart/2005/8/layout/hierarchy1"/>
    <dgm:cxn modelId="{EF541112-DED1-4950-A5CD-65A9DBCBC919}" type="presOf" srcId="{915EC14B-E718-4691-AF84-14CDE8A92095}" destId="{743EDE2F-3BAA-4BE8-B3A4-BD2DF8254E6E}" srcOrd="0" destOrd="0" presId="urn:microsoft.com/office/officeart/2005/8/layout/hierarchy1"/>
    <dgm:cxn modelId="{BDD3589F-6706-42B7-90A9-0508A1A23657}" srcId="{54A82FFF-B703-4E49-AAF2-7B34ACBFC8F7}" destId="{2CB15DFC-6C52-45A2-A409-307144316851}" srcOrd="2" destOrd="0" parTransId="{5D68C8FD-A581-415F-A582-EA597A01FD24}" sibTransId="{60B0C317-E2CB-48DD-B06C-B62881F5FC72}"/>
    <dgm:cxn modelId="{EEC7665F-8D5A-4F3C-999A-DB01AFEE4B60}" type="presOf" srcId="{EC74A359-F7EF-4C69-8772-5B4C70912F95}" destId="{0194F37E-29CA-4EEF-903A-190741150ACC}" srcOrd="0" destOrd="0" presId="urn:microsoft.com/office/officeart/2005/8/layout/hierarchy1"/>
    <dgm:cxn modelId="{08FC24F8-3767-4E50-830C-8BBC88991479}" srcId="{54A82FFF-B703-4E49-AAF2-7B34ACBFC8F7}" destId="{9ED913FA-69E2-460C-B508-487EB534BE85}" srcOrd="1" destOrd="0" parTransId="{612D9EA3-DD24-4789-943E-88C0A7A16B06}" sibTransId="{64379792-1C34-4694-977F-29032753C497}"/>
    <dgm:cxn modelId="{45234F7E-1E9E-41DC-A01E-97A8784E6821}" type="presParOf" srcId="{DC6EE514-C6B9-44E5-BECD-63B40961F6CE}" destId="{87901A15-E56D-43BF-ABF5-9E67BEA89243}" srcOrd="0" destOrd="0" presId="urn:microsoft.com/office/officeart/2005/8/layout/hierarchy1"/>
    <dgm:cxn modelId="{A0EEA5B5-A4AF-4E8D-BB75-B4A0887C99FE}" type="presParOf" srcId="{87901A15-E56D-43BF-ABF5-9E67BEA89243}" destId="{0AF765C3-D96F-4A12-BD75-DCA04A97088B}" srcOrd="0" destOrd="0" presId="urn:microsoft.com/office/officeart/2005/8/layout/hierarchy1"/>
    <dgm:cxn modelId="{BA2CC69B-F465-400B-8F64-9FFAFD064879}" type="presParOf" srcId="{0AF765C3-D96F-4A12-BD75-DCA04A97088B}" destId="{A851E105-D29E-4931-B888-437BF19EB6C7}" srcOrd="0" destOrd="0" presId="urn:microsoft.com/office/officeart/2005/8/layout/hierarchy1"/>
    <dgm:cxn modelId="{D086B29B-5C0B-4608-AAE3-D765AE524B5F}" type="presParOf" srcId="{0AF765C3-D96F-4A12-BD75-DCA04A97088B}" destId="{74514CFB-F6D9-4A51-98B8-86424B2C924C}" srcOrd="1" destOrd="0" presId="urn:microsoft.com/office/officeart/2005/8/layout/hierarchy1"/>
    <dgm:cxn modelId="{3691B809-3CE4-4EE0-AC98-604101949DEF}" type="presParOf" srcId="{87901A15-E56D-43BF-ABF5-9E67BEA89243}" destId="{8C94890D-C769-454A-8037-4F051D27B9D1}" srcOrd="1" destOrd="0" presId="urn:microsoft.com/office/officeart/2005/8/layout/hierarchy1"/>
    <dgm:cxn modelId="{462B7D2B-90A6-4D2C-9E86-E79BBF1D1D99}" type="presParOf" srcId="{8C94890D-C769-454A-8037-4F051D27B9D1}" destId="{0AEDD79B-FA37-4190-B7BE-908928B682D6}" srcOrd="0" destOrd="0" presId="urn:microsoft.com/office/officeart/2005/8/layout/hierarchy1"/>
    <dgm:cxn modelId="{7E1381E7-631F-4278-B4A7-42BB34348DC4}" type="presParOf" srcId="{8C94890D-C769-454A-8037-4F051D27B9D1}" destId="{A0DBFB67-C0C4-41B4-AA73-2A77DF7F4E3E}" srcOrd="1" destOrd="0" presId="urn:microsoft.com/office/officeart/2005/8/layout/hierarchy1"/>
    <dgm:cxn modelId="{3BB081EC-9684-4D06-B9DF-696463303B9F}" type="presParOf" srcId="{A0DBFB67-C0C4-41B4-AA73-2A77DF7F4E3E}" destId="{64909665-014B-4BE6-8490-1E7C708ECE52}" srcOrd="0" destOrd="0" presId="urn:microsoft.com/office/officeart/2005/8/layout/hierarchy1"/>
    <dgm:cxn modelId="{1E1230E3-14F5-4D46-A693-D2AC51BED0E2}" type="presParOf" srcId="{64909665-014B-4BE6-8490-1E7C708ECE52}" destId="{0501E59E-DB5A-4B05-B3BD-570209BEC528}" srcOrd="0" destOrd="0" presId="urn:microsoft.com/office/officeart/2005/8/layout/hierarchy1"/>
    <dgm:cxn modelId="{95382027-A09E-4CE7-AD96-0EE90B775D2A}" type="presParOf" srcId="{64909665-014B-4BE6-8490-1E7C708ECE52}" destId="{FADF6BA1-6917-46F5-9839-B1D66719D893}" srcOrd="1" destOrd="0" presId="urn:microsoft.com/office/officeart/2005/8/layout/hierarchy1"/>
    <dgm:cxn modelId="{15109E25-54F1-4D75-AE03-1A077D82CA4E}" type="presParOf" srcId="{A0DBFB67-C0C4-41B4-AA73-2A77DF7F4E3E}" destId="{CEBAAC45-ADBA-4E8A-84B1-27FC7BF3E95B}" srcOrd="1" destOrd="0" presId="urn:microsoft.com/office/officeart/2005/8/layout/hierarchy1"/>
    <dgm:cxn modelId="{E9ECE945-F839-465A-AC70-13AFFB6AD05E}" type="presParOf" srcId="{8C94890D-C769-454A-8037-4F051D27B9D1}" destId="{6BB7445A-4EA7-4CD0-A568-C22200AD88B0}" srcOrd="2" destOrd="0" presId="urn:microsoft.com/office/officeart/2005/8/layout/hierarchy1"/>
    <dgm:cxn modelId="{2A8D76CE-91EA-4389-847D-3D000C7140A3}" type="presParOf" srcId="{8C94890D-C769-454A-8037-4F051D27B9D1}" destId="{EB7B2F71-FC79-4B30-A458-8AC132D33195}" srcOrd="3" destOrd="0" presId="urn:microsoft.com/office/officeart/2005/8/layout/hierarchy1"/>
    <dgm:cxn modelId="{D54EA958-04D2-4409-848D-650426672834}" type="presParOf" srcId="{EB7B2F71-FC79-4B30-A458-8AC132D33195}" destId="{E0912EA9-1572-4618-92D0-7DB9F3E7354F}" srcOrd="0" destOrd="0" presId="urn:microsoft.com/office/officeart/2005/8/layout/hierarchy1"/>
    <dgm:cxn modelId="{B84EC3B1-28BC-40E1-8DC2-A8FCE14B9ACE}" type="presParOf" srcId="{E0912EA9-1572-4618-92D0-7DB9F3E7354F}" destId="{F1F197A3-8DC4-490D-8F03-DFBFC858F2DC}" srcOrd="0" destOrd="0" presId="urn:microsoft.com/office/officeart/2005/8/layout/hierarchy1"/>
    <dgm:cxn modelId="{37111533-C8A9-464C-84C9-EC4F52992C77}" type="presParOf" srcId="{E0912EA9-1572-4618-92D0-7DB9F3E7354F}" destId="{5C158228-E800-47D5-A6D4-435CCFB5C7A0}" srcOrd="1" destOrd="0" presId="urn:microsoft.com/office/officeart/2005/8/layout/hierarchy1"/>
    <dgm:cxn modelId="{4C0F42CE-28DB-4A59-9841-E7D50E29D1BB}" type="presParOf" srcId="{EB7B2F71-FC79-4B30-A458-8AC132D33195}" destId="{33A4A831-3D4A-49CE-870F-168981EA010B}" srcOrd="1" destOrd="0" presId="urn:microsoft.com/office/officeart/2005/8/layout/hierarchy1"/>
    <dgm:cxn modelId="{389837FD-0064-4FC2-AFE5-633AB3D40524}" type="presParOf" srcId="{8C94890D-C769-454A-8037-4F051D27B9D1}" destId="{B1619733-7131-40E1-8756-05B2E86F2130}" srcOrd="4" destOrd="0" presId="urn:microsoft.com/office/officeart/2005/8/layout/hierarchy1"/>
    <dgm:cxn modelId="{5D51D4D4-9721-46F8-AE0E-481FE238F007}" type="presParOf" srcId="{8C94890D-C769-454A-8037-4F051D27B9D1}" destId="{67A94891-310F-49A6-BA3F-E873D3B1A4F4}" srcOrd="5" destOrd="0" presId="urn:microsoft.com/office/officeart/2005/8/layout/hierarchy1"/>
    <dgm:cxn modelId="{60589DC2-7F7C-4B24-9C6E-C9A42878595C}" type="presParOf" srcId="{67A94891-310F-49A6-BA3F-E873D3B1A4F4}" destId="{B3FA8DD0-B63D-4BD9-BF07-F7E236609FA3}" srcOrd="0" destOrd="0" presId="urn:microsoft.com/office/officeart/2005/8/layout/hierarchy1"/>
    <dgm:cxn modelId="{2B92E69E-8741-4258-B5A6-840221E1EC42}" type="presParOf" srcId="{B3FA8DD0-B63D-4BD9-BF07-F7E236609FA3}" destId="{F963D9B9-C814-4244-AA86-91CDBD63055E}" srcOrd="0" destOrd="0" presId="urn:microsoft.com/office/officeart/2005/8/layout/hierarchy1"/>
    <dgm:cxn modelId="{1D757151-D0F2-482D-9855-1ECB39D7AE75}" type="presParOf" srcId="{B3FA8DD0-B63D-4BD9-BF07-F7E236609FA3}" destId="{4FE89F84-6025-4C43-98DB-116E1B0962D2}" srcOrd="1" destOrd="0" presId="urn:microsoft.com/office/officeart/2005/8/layout/hierarchy1"/>
    <dgm:cxn modelId="{E4A0FD1C-8E02-4941-AFBA-354F276793E5}" type="presParOf" srcId="{67A94891-310F-49A6-BA3F-E873D3B1A4F4}" destId="{2C8A54D0-1795-4652-91FD-13AAC6AE0B59}" srcOrd="1" destOrd="0" presId="urn:microsoft.com/office/officeart/2005/8/layout/hierarchy1"/>
    <dgm:cxn modelId="{C5669837-51E9-435E-97F8-6F0861C60ABD}" type="presParOf" srcId="{8C94890D-C769-454A-8037-4F051D27B9D1}" destId="{743EDE2F-3BAA-4BE8-B3A4-BD2DF8254E6E}" srcOrd="6" destOrd="0" presId="urn:microsoft.com/office/officeart/2005/8/layout/hierarchy1"/>
    <dgm:cxn modelId="{E55166C4-1C17-4290-B772-3CF59B56D1F2}" type="presParOf" srcId="{8C94890D-C769-454A-8037-4F051D27B9D1}" destId="{83A2E09A-FAD9-4D3A-9484-EC2CAAD35321}" srcOrd="7" destOrd="0" presId="urn:microsoft.com/office/officeart/2005/8/layout/hierarchy1"/>
    <dgm:cxn modelId="{6F0AB011-D346-45E6-9B35-66AD5F6BFB33}" type="presParOf" srcId="{83A2E09A-FAD9-4D3A-9484-EC2CAAD35321}" destId="{7A62257F-6957-4B6B-9E74-9F1A3ED024BE}" srcOrd="0" destOrd="0" presId="urn:microsoft.com/office/officeart/2005/8/layout/hierarchy1"/>
    <dgm:cxn modelId="{C834CA82-BF61-4FF6-881C-C17D7E32D980}" type="presParOf" srcId="{7A62257F-6957-4B6B-9E74-9F1A3ED024BE}" destId="{A169ACDD-6906-406D-BE25-F438BA8D704D}" srcOrd="0" destOrd="0" presId="urn:microsoft.com/office/officeart/2005/8/layout/hierarchy1"/>
    <dgm:cxn modelId="{74390447-DD6F-41CD-A349-05DCBC336568}" type="presParOf" srcId="{7A62257F-6957-4B6B-9E74-9F1A3ED024BE}" destId="{0194F37E-29CA-4EEF-903A-190741150ACC}" srcOrd="1" destOrd="0" presId="urn:microsoft.com/office/officeart/2005/8/layout/hierarchy1"/>
    <dgm:cxn modelId="{4A1CFFF7-58B9-42CA-BDE7-63BD1F132E41}" type="presParOf" srcId="{83A2E09A-FAD9-4D3A-9484-EC2CAAD35321}" destId="{BC312290-D70C-4F3B-8EF1-CE2D5B0E042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81F7B7-DCF4-43B9-B226-9FC854A988D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243D86-DC83-4B81-9F19-1C288D36F19D}">
      <dgm:prSet phldrT="[Текст]"/>
      <dgm:spPr/>
      <dgm:t>
        <a:bodyPr/>
        <a:lstStyle/>
        <a:p>
          <a:r>
            <a:rPr lang="ru-RU" dirty="0" smtClean="0">
              <a:latin typeface="Arial"/>
              <a:cs typeface="Arial"/>
            </a:rPr>
            <a:t>↓нейротрофические факторы, </a:t>
          </a:r>
          <a:r>
            <a:rPr lang="ru-RU" dirty="0" err="1" smtClean="0">
              <a:latin typeface="Arial"/>
              <a:cs typeface="Arial"/>
            </a:rPr>
            <a:t>вазоконстрикция</a:t>
          </a:r>
          <a:endParaRPr lang="ru-RU" dirty="0"/>
        </a:p>
      </dgm:t>
    </dgm:pt>
    <dgm:pt modelId="{EADC77C9-D947-4881-986B-8BAD611ACBE5}" type="parTrans" cxnId="{9D06F029-44E3-4C56-A36E-FF036075F05E}">
      <dgm:prSet/>
      <dgm:spPr/>
      <dgm:t>
        <a:bodyPr/>
        <a:lstStyle/>
        <a:p>
          <a:endParaRPr lang="ru-RU"/>
        </a:p>
      </dgm:t>
    </dgm:pt>
    <dgm:pt modelId="{9A193D06-F4B7-4A6D-AA8B-05C1BF7902DE}" type="sibTrans" cxnId="{9D06F029-44E3-4C56-A36E-FF036075F05E}">
      <dgm:prSet/>
      <dgm:spPr/>
      <dgm:t>
        <a:bodyPr/>
        <a:lstStyle/>
        <a:p>
          <a:endParaRPr lang="ru-RU"/>
        </a:p>
      </dgm:t>
    </dgm:pt>
    <dgm:pt modelId="{F6D627F0-2C73-44C4-8556-A726B60C19F6}">
      <dgm:prSet phldrT="[Текст]"/>
      <dgm:spPr/>
      <dgm:t>
        <a:bodyPr/>
        <a:lstStyle/>
        <a:p>
          <a:r>
            <a:rPr lang="ru-RU" dirty="0" smtClean="0">
              <a:latin typeface="Arial"/>
              <a:cs typeface="Arial"/>
            </a:rPr>
            <a:t>↓кровоток, гипоксия, ↓ скорости проведения импульса по нерву</a:t>
          </a:r>
          <a:endParaRPr lang="ru-RU" dirty="0"/>
        </a:p>
      </dgm:t>
    </dgm:pt>
    <dgm:pt modelId="{2CD9BE2C-AA3A-4352-AD1D-3C59D6B8EFC1}" type="parTrans" cxnId="{20E12B48-09F4-4CBA-8E7F-2E4164323900}">
      <dgm:prSet/>
      <dgm:spPr/>
      <dgm:t>
        <a:bodyPr/>
        <a:lstStyle/>
        <a:p>
          <a:endParaRPr lang="ru-RU"/>
        </a:p>
      </dgm:t>
    </dgm:pt>
    <dgm:pt modelId="{88F4C3BC-2F54-4314-9E4D-65D2153D4E47}" type="sibTrans" cxnId="{20E12B48-09F4-4CBA-8E7F-2E4164323900}">
      <dgm:prSet/>
      <dgm:spPr/>
      <dgm:t>
        <a:bodyPr/>
        <a:lstStyle/>
        <a:p>
          <a:endParaRPr lang="ru-RU"/>
        </a:p>
      </dgm:t>
    </dgm:pt>
    <dgm:pt modelId="{C8E5C075-D50C-439B-832F-8ACF96E50E6F}">
      <dgm:prSet phldrT="[Текст]"/>
      <dgm:spPr/>
      <dgm:t>
        <a:bodyPr/>
        <a:lstStyle/>
        <a:p>
          <a:r>
            <a:rPr lang="ru-RU" dirty="0" smtClean="0"/>
            <a:t>структурная дегенерация и фиброз нерва</a:t>
          </a:r>
          <a:endParaRPr lang="ru-RU" dirty="0"/>
        </a:p>
      </dgm:t>
    </dgm:pt>
    <dgm:pt modelId="{EDCFB924-ABC4-4090-ADB9-656D0170C32F}" type="parTrans" cxnId="{56BDC141-DFE5-44C1-9259-69A21229BCF2}">
      <dgm:prSet/>
      <dgm:spPr/>
      <dgm:t>
        <a:bodyPr/>
        <a:lstStyle/>
        <a:p>
          <a:endParaRPr lang="ru-RU"/>
        </a:p>
      </dgm:t>
    </dgm:pt>
    <dgm:pt modelId="{BB375A68-FEFA-46B6-9360-45D0E8504307}" type="sibTrans" cxnId="{56BDC141-DFE5-44C1-9259-69A21229BCF2}">
      <dgm:prSet/>
      <dgm:spPr/>
      <dgm:t>
        <a:bodyPr/>
        <a:lstStyle/>
        <a:p>
          <a:endParaRPr lang="ru-RU"/>
        </a:p>
      </dgm:t>
    </dgm:pt>
    <dgm:pt modelId="{69F1E568-8BE7-46C7-B2DB-178153DFD789}" type="pres">
      <dgm:prSet presAssocID="{A181F7B7-DCF4-43B9-B226-9FC854A988D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9CFBBF0-1E68-4BA1-B45E-E5893B78F605}" type="pres">
      <dgm:prSet presAssocID="{F3243D86-DC83-4B81-9F19-1C288D36F19D}" presName="parentLin" presStyleCnt="0"/>
      <dgm:spPr/>
    </dgm:pt>
    <dgm:pt modelId="{EE4B1BE1-4918-49BC-844F-A95C6C93FF34}" type="pres">
      <dgm:prSet presAssocID="{F3243D86-DC83-4B81-9F19-1C288D36F19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4D93B1B-3FBC-4EA6-8806-3EDCCCFEC5A0}" type="pres">
      <dgm:prSet presAssocID="{F3243D86-DC83-4B81-9F19-1C288D36F19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4C600F-F242-43C9-8094-C12BC190C8BB}" type="pres">
      <dgm:prSet presAssocID="{F3243D86-DC83-4B81-9F19-1C288D36F19D}" presName="negativeSpace" presStyleCnt="0"/>
      <dgm:spPr/>
    </dgm:pt>
    <dgm:pt modelId="{6ACE9378-DAEA-4A6D-8B5F-2F175ED7719B}" type="pres">
      <dgm:prSet presAssocID="{F3243D86-DC83-4B81-9F19-1C288D36F19D}" presName="childText" presStyleLbl="conFgAcc1" presStyleIdx="0" presStyleCnt="3">
        <dgm:presLayoutVars>
          <dgm:bulletEnabled val="1"/>
        </dgm:presLayoutVars>
      </dgm:prSet>
      <dgm:spPr/>
    </dgm:pt>
    <dgm:pt modelId="{FF129460-7E34-4DEF-94B8-3F9E0F78F63C}" type="pres">
      <dgm:prSet presAssocID="{9A193D06-F4B7-4A6D-AA8B-05C1BF7902DE}" presName="spaceBetweenRectangles" presStyleCnt="0"/>
      <dgm:spPr/>
    </dgm:pt>
    <dgm:pt modelId="{C434B747-2B2A-4189-96A8-BBC0EF931B4B}" type="pres">
      <dgm:prSet presAssocID="{F6D627F0-2C73-44C4-8556-A726B60C19F6}" presName="parentLin" presStyleCnt="0"/>
      <dgm:spPr/>
    </dgm:pt>
    <dgm:pt modelId="{0C266916-58FB-4977-A2D0-37C9C7B9D6AA}" type="pres">
      <dgm:prSet presAssocID="{F6D627F0-2C73-44C4-8556-A726B60C19F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3D8C916-618F-4072-B0BE-43AB0E8B423F}" type="pres">
      <dgm:prSet presAssocID="{F6D627F0-2C73-44C4-8556-A726B60C19F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EC0C45-724C-4618-A50F-FFC364D011E7}" type="pres">
      <dgm:prSet presAssocID="{F6D627F0-2C73-44C4-8556-A726B60C19F6}" presName="negativeSpace" presStyleCnt="0"/>
      <dgm:spPr/>
    </dgm:pt>
    <dgm:pt modelId="{E617DC12-7415-41C7-905C-2FE41FBF9E94}" type="pres">
      <dgm:prSet presAssocID="{F6D627F0-2C73-44C4-8556-A726B60C19F6}" presName="childText" presStyleLbl="conFgAcc1" presStyleIdx="1" presStyleCnt="3">
        <dgm:presLayoutVars>
          <dgm:bulletEnabled val="1"/>
        </dgm:presLayoutVars>
      </dgm:prSet>
      <dgm:spPr/>
    </dgm:pt>
    <dgm:pt modelId="{08DF788B-DD50-4EA9-8756-0182B73BCB08}" type="pres">
      <dgm:prSet presAssocID="{88F4C3BC-2F54-4314-9E4D-65D2153D4E47}" presName="spaceBetweenRectangles" presStyleCnt="0"/>
      <dgm:spPr/>
    </dgm:pt>
    <dgm:pt modelId="{FF95561D-62C4-4217-AEEE-17957A76D14E}" type="pres">
      <dgm:prSet presAssocID="{C8E5C075-D50C-439B-832F-8ACF96E50E6F}" presName="parentLin" presStyleCnt="0"/>
      <dgm:spPr/>
    </dgm:pt>
    <dgm:pt modelId="{679F8351-477A-4043-8C6A-7C33B0C5AA99}" type="pres">
      <dgm:prSet presAssocID="{C8E5C075-D50C-439B-832F-8ACF96E50E6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71A8AD3A-7FCA-4DE1-B546-BDA0A46945D2}" type="pres">
      <dgm:prSet presAssocID="{C8E5C075-D50C-439B-832F-8ACF96E50E6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7DF785-E966-4307-B578-3F999A998331}" type="pres">
      <dgm:prSet presAssocID="{C8E5C075-D50C-439B-832F-8ACF96E50E6F}" presName="negativeSpace" presStyleCnt="0"/>
      <dgm:spPr/>
    </dgm:pt>
    <dgm:pt modelId="{0F5DD0EA-C3E6-4F7E-919E-56AAD98F53D1}" type="pres">
      <dgm:prSet presAssocID="{C8E5C075-D50C-439B-832F-8ACF96E50E6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6BDC141-DFE5-44C1-9259-69A21229BCF2}" srcId="{A181F7B7-DCF4-43B9-B226-9FC854A988DB}" destId="{C8E5C075-D50C-439B-832F-8ACF96E50E6F}" srcOrd="2" destOrd="0" parTransId="{EDCFB924-ABC4-4090-ADB9-656D0170C32F}" sibTransId="{BB375A68-FEFA-46B6-9360-45D0E8504307}"/>
    <dgm:cxn modelId="{9D06F029-44E3-4C56-A36E-FF036075F05E}" srcId="{A181F7B7-DCF4-43B9-B226-9FC854A988DB}" destId="{F3243D86-DC83-4B81-9F19-1C288D36F19D}" srcOrd="0" destOrd="0" parTransId="{EADC77C9-D947-4881-986B-8BAD611ACBE5}" sibTransId="{9A193D06-F4B7-4A6D-AA8B-05C1BF7902DE}"/>
    <dgm:cxn modelId="{D4587652-2756-415A-AA90-D179C1BBB6DD}" type="presOf" srcId="{F3243D86-DC83-4B81-9F19-1C288D36F19D}" destId="{EE4B1BE1-4918-49BC-844F-A95C6C93FF34}" srcOrd="0" destOrd="0" presId="urn:microsoft.com/office/officeart/2005/8/layout/list1"/>
    <dgm:cxn modelId="{23E42D70-871F-461C-92E1-A9A46AB43E25}" type="presOf" srcId="{F3243D86-DC83-4B81-9F19-1C288D36F19D}" destId="{E4D93B1B-3FBC-4EA6-8806-3EDCCCFEC5A0}" srcOrd="1" destOrd="0" presId="urn:microsoft.com/office/officeart/2005/8/layout/list1"/>
    <dgm:cxn modelId="{99547941-7631-4422-B919-5107C325DB57}" type="presOf" srcId="{A181F7B7-DCF4-43B9-B226-9FC854A988DB}" destId="{69F1E568-8BE7-46C7-B2DB-178153DFD789}" srcOrd="0" destOrd="0" presId="urn:microsoft.com/office/officeart/2005/8/layout/list1"/>
    <dgm:cxn modelId="{1FBDF8DF-4248-471C-9437-3A5B4613F1D7}" type="presOf" srcId="{C8E5C075-D50C-439B-832F-8ACF96E50E6F}" destId="{679F8351-477A-4043-8C6A-7C33B0C5AA99}" srcOrd="0" destOrd="0" presId="urn:microsoft.com/office/officeart/2005/8/layout/list1"/>
    <dgm:cxn modelId="{20E12B48-09F4-4CBA-8E7F-2E4164323900}" srcId="{A181F7B7-DCF4-43B9-B226-9FC854A988DB}" destId="{F6D627F0-2C73-44C4-8556-A726B60C19F6}" srcOrd="1" destOrd="0" parTransId="{2CD9BE2C-AA3A-4352-AD1D-3C59D6B8EFC1}" sibTransId="{88F4C3BC-2F54-4314-9E4D-65D2153D4E47}"/>
    <dgm:cxn modelId="{417E1D3D-D847-4A33-AE73-E2C6F4102314}" type="presOf" srcId="{F6D627F0-2C73-44C4-8556-A726B60C19F6}" destId="{0C266916-58FB-4977-A2D0-37C9C7B9D6AA}" srcOrd="0" destOrd="0" presId="urn:microsoft.com/office/officeart/2005/8/layout/list1"/>
    <dgm:cxn modelId="{B830CCD7-6E49-4806-82FC-37992C5EDDE9}" type="presOf" srcId="{C8E5C075-D50C-439B-832F-8ACF96E50E6F}" destId="{71A8AD3A-7FCA-4DE1-B546-BDA0A46945D2}" srcOrd="1" destOrd="0" presId="urn:microsoft.com/office/officeart/2005/8/layout/list1"/>
    <dgm:cxn modelId="{0E41C418-4A20-47FB-A4B4-5FFCA185397A}" type="presOf" srcId="{F6D627F0-2C73-44C4-8556-A726B60C19F6}" destId="{33D8C916-618F-4072-B0BE-43AB0E8B423F}" srcOrd="1" destOrd="0" presId="urn:microsoft.com/office/officeart/2005/8/layout/list1"/>
    <dgm:cxn modelId="{8E7F23C4-A0DF-4AB0-87C6-086F68B8D050}" type="presParOf" srcId="{69F1E568-8BE7-46C7-B2DB-178153DFD789}" destId="{29CFBBF0-1E68-4BA1-B45E-E5893B78F605}" srcOrd="0" destOrd="0" presId="urn:microsoft.com/office/officeart/2005/8/layout/list1"/>
    <dgm:cxn modelId="{C09BF53D-07F7-42B4-BE08-DDA1E25B51FA}" type="presParOf" srcId="{29CFBBF0-1E68-4BA1-B45E-E5893B78F605}" destId="{EE4B1BE1-4918-49BC-844F-A95C6C93FF34}" srcOrd="0" destOrd="0" presId="urn:microsoft.com/office/officeart/2005/8/layout/list1"/>
    <dgm:cxn modelId="{482FCC1E-BEE3-4E7B-8B8A-3B3DF2A4A464}" type="presParOf" srcId="{29CFBBF0-1E68-4BA1-B45E-E5893B78F605}" destId="{E4D93B1B-3FBC-4EA6-8806-3EDCCCFEC5A0}" srcOrd="1" destOrd="0" presId="urn:microsoft.com/office/officeart/2005/8/layout/list1"/>
    <dgm:cxn modelId="{69E46D55-E2A2-42B8-B2BF-8F306F117F30}" type="presParOf" srcId="{69F1E568-8BE7-46C7-B2DB-178153DFD789}" destId="{604C600F-F242-43C9-8094-C12BC190C8BB}" srcOrd="1" destOrd="0" presId="urn:microsoft.com/office/officeart/2005/8/layout/list1"/>
    <dgm:cxn modelId="{FE43DE90-C4F3-43A9-A198-2D2D176DE66F}" type="presParOf" srcId="{69F1E568-8BE7-46C7-B2DB-178153DFD789}" destId="{6ACE9378-DAEA-4A6D-8B5F-2F175ED7719B}" srcOrd="2" destOrd="0" presId="urn:microsoft.com/office/officeart/2005/8/layout/list1"/>
    <dgm:cxn modelId="{7ED21D66-86F2-4858-B645-DD6480C9CDDD}" type="presParOf" srcId="{69F1E568-8BE7-46C7-B2DB-178153DFD789}" destId="{FF129460-7E34-4DEF-94B8-3F9E0F78F63C}" srcOrd="3" destOrd="0" presId="urn:microsoft.com/office/officeart/2005/8/layout/list1"/>
    <dgm:cxn modelId="{40C35DDA-E2E2-4FE2-97E0-5B03F342098E}" type="presParOf" srcId="{69F1E568-8BE7-46C7-B2DB-178153DFD789}" destId="{C434B747-2B2A-4189-96A8-BBC0EF931B4B}" srcOrd="4" destOrd="0" presId="urn:microsoft.com/office/officeart/2005/8/layout/list1"/>
    <dgm:cxn modelId="{23738FD9-1A99-4FB0-80FF-A25DA03B805F}" type="presParOf" srcId="{C434B747-2B2A-4189-96A8-BBC0EF931B4B}" destId="{0C266916-58FB-4977-A2D0-37C9C7B9D6AA}" srcOrd="0" destOrd="0" presId="urn:microsoft.com/office/officeart/2005/8/layout/list1"/>
    <dgm:cxn modelId="{D5145D18-D598-4436-B891-424EDEC18087}" type="presParOf" srcId="{C434B747-2B2A-4189-96A8-BBC0EF931B4B}" destId="{33D8C916-618F-4072-B0BE-43AB0E8B423F}" srcOrd="1" destOrd="0" presId="urn:microsoft.com/office/officeart/2005/8/layout/list1"/>
    <dgm:cxn modelId="{464A0DE0-6873-495A-8590-B917A69AB00D}" type="presParOf" srcId="{69F1E568-8BE7-46C7-B2DB-178153DFD789}" destId="{4DEC0C45-724C-4618-A50F-FFC364D011E7}" srcOrd="5" destOrd="0" presId="urn:microsoft.com/office/officeart/2005/8/layout/list1"/>
    <dgm:cxn modelId="{2DD65434-E7CC-4599-9FE3-8363234E5347}" type="presParOf" srcId="{69F1E568-8BE7-46C7-B2DB-178153DFD789}" destId="{E617DC12-7415-41C7-905C-2FE41FBF9E94}" srcOrd="6" destOrd="0" presId="urn:microsoft.com/office/officeart/2005/8/layout/list1"/>
    <dgm:cxn modelId="{3C2F12BA-30A1-401F-A6EE-C965899482A4}" type="presParOf" srcId="{69F1E568-8BE7-46C7-B2DB-178153DFD789}" destId="{08DF788B-DD50-4EA9-8756-0182B73BCB08}" srcOrd="7" destOrd="0" presId="urn:microsoft.com/office/officeart/2005/8/layout/list1"/>
    <dgm:cxn modelId="{C5DF312D-09B3-408A-B717-F482D1E92D8D}" type="presParOf" srcId="{69F1E568-8BE7-46C7-B2DB-178153DFD789}" destId="{FF95561D-62C4-4217-AEEE-17957A76D14E}" srcOrd="8" destOrd="0" presId="urn:microsoft.com/office/officeart/2005/8/layout/list1"/>
    <dgm:cxn modelId="{48097B1A-64B4-4A96-B481-296679A2A215}" type="presParOf" srcId="{FF95561D-62C4-4217-AEEE-17957A76D14E}" destId="{679F8351-477A-4043-8C6A-7C33B0C5AA99}" srcOrd="0" destOrd="0" presId="urn:microsoft.com/office/officeart/2005/8/layout/list1"/>
    <dgm:cxn modelId="{84A8FA97-9672-4974-8A59-57100C2DBD61}" type="presParOf" srcId="{FF95561D-62C4-4217-AEEE-17957A76D14E}" destId="{71A8AD3A-7FCA-4DE1-B546-BDA0A46945D2}" srcOrd="1" destOrd="0" presId="urn:microsoft.com/office/officeart/2005/8/layout/list1"/>
    <dgm:cxn modelId="{359DC7DE-3718-4746-B730-886D04A21DC0}" type="presParOf" srcId="{69F1E568-8BE7-46C7-B2DB-178153DFD789}" destId="{037DF785-E966-4307-B578-3F999A998331}" srcOrd="9" destOrd="0" presId="urn:microsoft.com/office/officeart/2005/8/layout/list1"/>
    <dgm:cxn modelId="{2645DD98-4733-4820-B9A8-277785E9360C}" type="presParOf" srcId="{69F1E568-8BE7-46C7-B2DB-178153DFD789}" destId="{0F5DD0EA-C3E6-4F7E-919E-56AAD98F53D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3EDE2F-3BAA-4BE8-B3A4-BD2DF8254E6E}">
      <dsp:nvSpPr>
        <dsp:cNvPr id="0" name=""/>
        <dsp:cNvSpPr/>
      </dsp:nvSpPr>
      <dsp:spPr>
        <a:xfrm>
          <a:off x="3721447" y="1477069"/>
          <a:ext cx="2922240" cy="4635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911"/>
              </a:lnTo>
              <a:lnTo>
                <a:pt x="2922240" y="315911"/>
              </a:lnTo>
              <a:lnTo>
                <a:pt x="2922240" y="463573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619733-7131-40E1-8756-05B2E86F2130}">
      <dsp:nvSpPr>
        <dsp:cNvPr id="0" name=""/>
        <dsp:cNvSpPr/>
      </dsp:nvSpPr>
      <dsp:spPr>
        <a:xfrm>
          <a:off x="3721447" y="1477069"/>
          <a:ext cx="974080" cy="4635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911"/>
              </a:lnTo>
              <a:lnTo>
                <a:pt x="974080" y="315911"/>
              </a:lnTo>
              <a:lnTo>
                <a:pt x="974080" y="463573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B7445A-4EA7-4CD0-A568-C22200AD88B0}">
      <dsp:nvSpPr>
        <dsp:cNvPr id="0" name=""/>
        <dsp:cNvSpPr/>
      </dsp:nvSpPr>
      <dsp:spPr>
        <a:xfrm>
          <a:off x="2747367" y="1477069"/>
          <a:ext cx="974080" cy="463573"/>
        </a:xfrm>
        <a:custGeom>
          <a:avLst/>
          <a:gdLst/>
          <a:ahLst/>
          <a:cxnLst/>
          <a:rect l="0" t="0" r="0" b="0"/>
          <a:pathLst>
            <a:path>
              <a:moveTo>
                <a:pt x="974080" y="0"/>
              </a:moveTo>
              <a:lnTo>
                <a:pt x="974080" y="315911"/>
              </a:lnTo>
              <a:lnTo>
                <a:pt x="0" y="315911"/>
              </a:lnTo>
              <a:lnTo>
                <a:pt x="0" y="463573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EDD79B-FA37-4190-B7BE-908928B682D6}">
      <dsp:nvSpPr>
        <dsp:cNvPr id="0" name=""/>
        <dsp:cNvSpPr/>
      </dsp:nvSpPr>
      <dsp:spPr>
        <a:xfrm>
          <a:off x="799207" y="1477069"/>
          <a:ext cx="2922240" cy="463573"/>
        </a:xfrm>
        <a:custGeom>
          <a:avLst/>
          <a:gdLst/>
          <a:ahLst/>
          <a:cxnLst/>
          <a:rect l="0" t="0" r="0" b="0"/>
          <a:pathLst>
            <a:path>
              <a:moveTo>
                <a:pt x="2922240" y="0"/>
              </a:moveTo>
              <a:lnTo>
                <a:pt x="2922240" y="315911"/>
              </a:lnTo>
              <a:lnTo>
                <a:pt x="0" y="315911"/>
              </a:lnTo>
              <a:lnTo>
                <a:pt x="0" y="463573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51E105-D29E-4931-B888-437BF19EB6C7}">
      <dsp:nvSpPr>
        <dsp:cNvPr id="0" name=""/>
        <dsp:cNvSpPr/>
      </dsp:nvSpPr>
      <dsp:spPr>
        <a:xfrm>
          <a:off x="2924472" y="464911"/>
          <a:ext cx="1593949" cy="10121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514CFB-F6D9-4A51-98B8-86424B2C924C}">
      <dsp:nvSpPr>
        <dsp:cNvPr id="0" name=""/>
        <dsp:cNvSpPr/>
      </dsp:nvSpPr>
      <dsp:spPr>
        <a:xfrm>
          <a:off x="3101578" y="633161"/>
          <a:ext cx="1593949" cy="1012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Сахарный диабет</a:t>
          </a:r>
          <a:endParaRPr lang="ru-RU" sz="1500" kern="1200" dirty="0"/>
        </a:p>
      </dsp:txBody>
      <dsp:txXfrm>
        <a:off x="3131223" y="662806"/>
        <a:ext cx="1534659" cy="952867"/>
      </dsp:txXfrm>
    </dsp:sp>
    <dsp:sp modelId="{0501E59E-DB5A-4B05-B3BD-570209BEC528}">
      <dsp:nvSpPr>
        <dsp:cNvPr id="0" name=""/>
        <dsp:cNvSpPr/>
      </dsp:nvSpPr>
      <dsp:spPr>
        <a:xfrm>
          <a:off x="2232" y="1940642"/>
          <a:ext cx="1593949" cy="17997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DF6BA1-6917-46F5-9839-B1D66719D893}">
      <dsp:nvSpPr>
        <dsp:cNvPr id="0" name=""/>
        <dsp:cNvSpPr/>
      </dsp:nvSpPr>
      <dsp:spPr>
        <a:xfrm>
          <a:off x="179337" y="2108893"/>
          <a:ext cx="1593949" cy="1799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Активация </a:t>
          </a:r>
          <a:r>
            <a:rPr lang="ru-RU" sz="1500" kern="1200" dirty="0" err="1" smtClean="0"/>
            <a:t>протеинкиназы</a:t>
          </a:r>
          <a:r>
            <a:rPr lang="ru-RU" sz="1500" kern="1200" dirty="0" smtClean="0"/>
            <a:t> С</a:t>
          </a:r>
          <a:endParaRPr lang="ru-RU" sz="1500" kern="1200" dirty="0"/>
        </a:p>
      </dsp:txBody>
      <dsp:txXfrm>
        <a:off x="226022" y="2155578"/>
        <a:ext cx="1500579" cy="1706388"/>
      </dsp:txXfrm>
    </dsp:sp>
    <dsp:sp modelId="{F1F197A3-8DC4-490D-8F03-DFBFC858F2DC}">
      <dsp:nvSpPr>
        <dsp:cNvPr id="0" name=""/>
        <dsp:cNvSpPr/>
      </dsp:nvSpPr>
      <dsp:spPr>
        <a:xfrm>
          <a:off x="1950392" y="1940642"/>
          <a:ext cx="1593949" cy="13677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158228-E800-47D5-A6D4-435CCFB5C7A0}">
      <dsp:nvSpPr>
        <dsp:cNvPr id="0" name=""/>
        <dsp:cNvSpPr/>
      </dsp:nvSpPr>
      <dsp:spPr>
        <a:xfrm>
          <a:off x="2127498" y="2108893"/>
          <a:ext cx="1593949" cy="13677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Нарушение метаболизма жирных кислот</a:t>
          </a:r>
          <a:endParaRPr lang="ru-RU" sz="1500" kern="1200" dirty="0"/>
        </a:p>
      </dsp:txBody>
      <dsp:txXfrm>
        <a:off x="2167557" y="2148952"/>
        <a:ext cx="1513831" cy="1287590"/>
      </dsp:txXfrm>
    </dsp:sp>
    <dsp:sp modelId="{F963D9B9-C814-4244-AA86-91CDBD63055E}">
      <dsp:nvSpPr>
        <dsp:cNvPr id="0" name=""/>
        <dsp:cNvSpPr/>
      </dsp:nvSpPr>
      <dsp:spPr>
        <a:xfrm>
          <a:off x="3898552" y="1940642"/>
          <a:ext cx="1593949" cy="14352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E89F84-6025-4C43-98DB-116E1B0962D2}">
      <dsp:nvSpPr>
        <dsp:cNvPr id="0" name=""/>
        <dsp:cNvSpPr/>
      </dsp:nvSpPr>
      <dsp:spPr>
        <a:xfrm>
          <a:off x="4075658" y="2108893"/>
          <a:ext cx="1593949" cy="14352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/>
            <a:t>Оксидантный</a:t>
          </a:r>
          <a:r>
            <a:rPr lang="ru-RU" sz="1500" kern="1200" dirty="0" smtClean="0"/>
            <a:t> стресс</a:t>
          </a:r>
          <a:endParaRPr lang="ru-RU" sz="1500" kern="1200" dirty="0"/>
        </a:p>
      </dsp:txBody>
      <dsp:txXfrm>
        <a:off x="4117694" y="2150929"/>
        <a:ext cx="1509877" cy="1351157"/>
      </dsp:txXfrm>
    </dsp:sp>
    <dsp:sp modelId="{A169ACDD-6906-406D-BE25-F438BA8D704D}">
      <dsp:nvSpPr>
        <dsp:cNvPr id="0" name=""/>
        <dsp:cNvSpPr/>
      </dsp:nvSpPr>
      <dsp:spPr>
        <a:xfrm>
          <a:off x="5846712" y="1940642"/>
          <a:ext cx="1593949" cy="16557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94F37E-29CA-4EEF-903A-190741150ACC}">
      <dsp:nvSpPr>
        <dsp:cNvPr id="0" name=""/>
        <dsp:cNvSpPr/>
      </dsp:nvSpPr>
      <dsp:spPr>
        <a:xfrm>
          <a:off x="6023818" y="2108893"/>
          <a:ext cx="1593949" cy="16557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Активация </a:t>
          </a:r>
          <a:r>
            <a:rPr lang="ru-RU" sz="1500" kern="1200" dirty="0" err="1" smtClean="0"/>
            <a:t>альдолазового</a:t>
          </a:r>
          <a:r>
            <a:rPr lang="ru-RU" sz="1500" kern="1200" dirty="0" smtClean="0"/>
            <a:t> пути метаболизма  глюкозы</a:t>
          </a:r>
          <a:endParaRPr lang="ru-RU" sz="1500" kern="1200" dirty="0"/>
        </a:p>
      </dsp:txBody>
      <dsp:txXfrm>
        <a:off x="6070503" y="2155578"/>
        <a:ext cx="1500579" cy="15623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CE9378-DAEA-4A6D-8B5F-2F175ED7719B}">
      <dsp:nvSpPr>
        <dsp:cNvPr id="0" name=""/>
        <dsp:cNvSpPr/>
      </dsp:nvSpPr>
      <dsp:spPr>
        <a:xfrm>
          <a:off x="0" y="871701"/>
          <a:ext cx="762000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D93B1B-3FBC-4EA6-8806-3EDCCCFEC5A0}">
      <dsp:nvSpPr>
        <dsp:cNvPr id="0" name=""/>
        <dsp:cNvSpPr/>
      </dsp:nvSpPr>
      <dsp:spPr>
        <a:xfrm>
          <a:off x="381000" y="487941"/>
          <a:ext cx="533400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Arial"/>
              <a:cs typeface="Arial"/>
            </a:rPr>
            <a:t>↓нейротрофические факторы, </a:t>
          </a:r>
          <a:r>
            <a:rPr lang="ru-RU" sz="2600" kern="1200" dirty="0" err="1" smtClean="0">
              <a:latin typeface="Arial"/>
              <a:cs typeface="Arial"/>
            </a:rPr>
            <a:t>вазоконстрикция</a:t>
          </a:r>
          <a:endParaRPr lang="ru-RU" sz="2600" kern="1200" dirty="0"/>
        </a:p>
      </dsp:txBody>
      <dsp:txXfrm>
        <a:off x="418467" y="525408"/>
        <a:ext cx="5259066" cy="692586"/>
      </dsp:txXfrm>
    </dsp:sp>
    <dsp:sp modelId="{E617DC12-7415-41C7-905C-2FE41FBF9E94}">
      <dsp:nvSpPr>
        <dsp:cNvPr id="0" name=""/>
        <dsp:cNvSpPr/>
      </dsp:nvSpPr>
      <dsp:spPr>
        <a:xfrm>
          <a:off x="0" y="2051061"/>
          <a:ext cx="762000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D8C916-618F-4072-B0BE-43AB0E8B423F}">
      <dsp:nvSpPr>
        <dsp:cNvPr id="0" name=""/>
        <dsp:cNvSpPr/>
      </dsp:nvSpPr>
      <dsp:spPr>
        <a:xfrm>
          <a:off x="381000" y="1667301"/>
          <a:ext cx="533400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Arial"/>
              <a:cs typeface="Arial"/>
            </a:rPr>
            <a:t>↓кровоток, гипоксия, ↓ скорости проведения импульса по нерву</a:t>
          </a:r>
          <a:endParaRPr lang="ru-RU" sz="2600" kern="1200" dirty="0"/>
        </a:p>
      </dsp:txBody>
      <dsp:txXfrm>
        <a:off x="418467" y="1704768"/>
        <a:ext cx="5259066" cy="692586"/>
      </dsp:txXfrm>
    </dsp:sp>
    <dsp:sp modelId="{0F5DD0EA-C3E6-4F7E-919E-56AAD98F53D1}">
      <dsp:nvSpPr>
        <dsp:cNvPr id="0" name=""/>
        <dsp:cNvSpPr/>
      </dsp:nvSpPr>
      <dsp:spPr>
        <a:xfrm>
          <a:off x="0" y="3230421"/>
          <a:ext cx="762000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A8AD3A-7FCA-4DE1-B546-BDA0A46945D2}">
      <dsp:nvSpPr>
        <dsp:cNvPr id="0" name=""/>
        <dsp:cNvSpPr/>
      </dsp:nvSpPr>
      <dsp:spPr>
        <a:xfrm>
          <a:off x="381000" y="2846661"/>
          <a:ext cx="533400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структурная дегенерация и фиброз нерва</a:t>
          </a:r>
          <a:endParaRPr lang="ru-RU" sz="2600" kern="1200" dirty="0"/>
        </a:p>
      </dsp:txBody>
      <dsp:txXfrm>
        <a:off x="418467" y="2884128"/>
        <a:ext cx="5259066" cy="692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047-840C-477B-AA76-BE183452148D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D349263-0403-4C22-8D45-B6F919AE5E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047-840C-477B-AA76-BE183452148D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9263-0403-4C22-8D45-B6F919AE5E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047-840C-477B-AA76-BE183452148D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9263-0403-4C22-8D45-B6F919AE5E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047-840C-477B-AA76-BE183452148D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9263-0403-4C22-8D45-B6F919AE5E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047-840C-477B-AA76-BE183452148D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349263-0403-4C22-8D45-B6F919AE5E8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047-840C-477B-AA76-BE183452148D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9263-0403-4C22-8D45-B6F919AE5E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047-840C-477B-AA76-BE183452148D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9263-0403-4C22-8D45-B6F919AE5E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047-840C-477B-AA76-BE183452148D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9263-0403-4C22-8D45-B6F919AE5E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047-840C-477B-AA76-BE183452148D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9263-0403-4C22-8D45-B6F919AE5E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047-840C-477B-AA76-BE183452148D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9263-0403-4C22-8D45-B6F919AE5E8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047-840C-477B-AA76-BE183452148D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D349263-0403-4C22-8D45-B6F919AE5E8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500A047-840C-477B-AA76-BE183452148D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D349263-0403-4C22-8D45-B6F919AE5E8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Диабетическая </a:t>
            </a:r>
            <a:r>
              <a:rPr lang="ru-RU" sz="3600" dirty="0" err="1" smtClean="0"/>
              <a:t>нейропатия</a:t>
            </a:r>
            <a:r>
              <a:rPr lang="ru-RU" sz="3600" dirty="0" smtClean="0"/>
              <a:t>. Диабетическая </a:t>
            </a:r>
            <a:r>
              <a:rPr lang="ru-RU" sz="3600" dirty="0" err="1" smtClean="0"/>
              <a:t>нейроостеоартропатия</a:t>
            </a:r>
            <a:r>
              <a:rPr lang="ru-RU" sz="3600" dirty="0" smtClean="0"/>
              <a:t>. </a:t>
            </a:r>
            <a:br>
              <a:rPr lang="ru-RU" sz="3600" dirty="0" smtClean="0"/>
            </a:br>
            <a:r>
              <a:rPr lang="ru-RU" sz="3600" dirty="0" smtClean="0"/>
              <a:t>Диабетическая стопа.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728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ru-RU" dirty="0"/>
              <a:t>н</a:t>
            </a:r>
            <a:r>
              <a:rPr lang="ru-RU" dirty="0" smtClean="0"/>
              <a:t>арушение чувствительности</a:t>
            </a:r>
          </a:p>
          <a:p>
            <a:pPr marL="342900" indent="-342900">
              <a:buFontTx/>
              <a:buChar char="-"/>
            </a:pPr>
            <a:r>
              <a:rPr lang="ru-RU" dirty="0"/>
              <a:t>а</a:t>
            </a:r>
            <a:r>
              <a:rPr lang="ru-RU" dirty="0" smtClean="0"/>
              <a:t>рефлексия ( обычно выпадение ахиллова рефлекса с обеих сторон)</a:t>
            </a:r>
          </a:p>
          <a:p>
            <a:pPr marL="342900" indent="-342900">
              <a:buFontTx/>
              <a:buChar char="-"/>
            </a:pPr>
            <a:r>
              <a:rPr lang="ru-RU" dirty="0"/>
              <a:t>н</a:t>
            </a:r>
            <a:r>
              <a:rPr lang="ru-RU" dirty="0" smtClean="0"/>
              <a:t>арушение мышечно-суставного чувства в дистальных межфаланговых суставах больших пальцев ног</a:t>
            </a:r>
          </a:p>
          <a:p>
            <a:pPr marL="342900" indent="-342900">
              <a:buFontTx/>
              <a:buChar char="-"/>
            </a:pPr>
            <a:r>
              <a:rPr lang="ru-RU" dirty="0"/>
              <a:t>п</a:t>
            </a:r>
            <a:r>
              <a:rPr lang="ru-RU" dirty="0" smtClean="0"/>
              <a:t>озднее возможны двигательные нарушения</a:t>
            </a:r>
          </a:p>
          <a:p>
            <a:pPr marL="342900" indent="-342900">
              <a:buFontTx/>
              <a:buChar char="-"/>
            </a:pPr>
            <a:endParaRPr lang="ru-RU" dirty="0" smtClean="0"/>
          </a:p>
          <a:p>
            <a:pPr marL="342900" indent="-342900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575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/>
          <a:lstStyle/>
          <a:p>
            <a:r>
              <a:rPr lang="ru-RU" dirty="0" smtClean="0"/>
              <a:t>Автономная </a:t>
            </a:r>
            <a:r>
              <a:rPr lang="ru-RU" dirty="0" err="1" smtClean="0"/>
              <a:t>нейропатия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ЖКТ: атония желудка, диабетическая </a:t>
            </a:r>
            <a:r>
              <a:rPr lang="ru-RU" dirty="0" err="1" smtClean="0"/>
              <a:t>энтеропатия</a:t>
            </a:r>
            <a:r>
              <a:rPr lang="ru-RU" dirty="0" smtClean="0"/>
              <a:t> </a:t>
            </a:r>
          </a:p>
          <a:p>
            <a:r>
              <a:rPr lang="ru-RU" dirty="0" smtClean="0"/>
              <a:t>( ночная и </a:t>
            </a:r>
            <a:r>
              <a:rPr lang="ru-RU" dirty="0" err="1" smtClean="0"/>
              <a:t>постпрандиальная</a:t>
            </a:r>
            <a:r>
              <a:rPr lang="ru-RU" dirty="0" smtClean="0"/>
              <a:t> диарея)</a:t>
            </a:r>
          </a:p>
          <a:p>
            <a:r>
              <a:rPr lang="ru-RU" dirty="0" smtClean="0"/>
              <a:t>ССС: </a:t>
            </a:r>
            <a:r>
              <a:rPr lang="ru-RU" dirty="0" err="1" smtClean="0"/>
              <a:t>безболевой</a:t>
            </a:r>
            <a:r>
              <a:rPr lang="ru-RU" dirty="0" smtClean="0"/>
              <a:t> ИМ, ортостатическая гипотония, нарушение ритма сердца</a:t>
            </a:r>
          </a:p>
          <a:p>
            <a:r>
              <a:rPr lang="ru-RU" dirty="0" smtClean="0"/>
              <a:t>Мочевого пузыря: нарушение </a:t>
            </a:r>
            <a:r>
              <a:rPr lang="ru-RU" dirty="0" err="1" smtClean="0"/>
              <a:t>опоржнения</a:t>
            </a:r>
            <a:r>
              <a:rPr lang="ru-RU" dirty="0" smtClean="0"/>
              <a:t>, пузырно-мочеточниковый-рефлюкс</a:t>
            </a:r>
          </a:p>
          <a:p>
            <a:r>
              <a:rPr lang="ru-RU" dirty="0" smtClean="0"/>
              <a:t>Половой системы: </a:t>
            </a:r>
            <a:r>
              <a:rPr lang="ru-RU" dirty="0" err="1" smtClean="0"/>
              <a:t>эректильная</a:t>
            </a:r>
            <a:r>
              <a:rPr lang="ru-RU" dirty="0" smtClean="0"/>
              <a:t> дисфункция, ретроградная эякуляция</a:t>
            </a:r>
          </a:p>
          <a:p>
            <a:r>
              <a:rPr lang="ru-RU" dirty="0" smtClean="0"/>
              <a:t>Других органов и систем: нарушение зрачкового рефлекса, нарушение потоотделения, отсутствие симптомов гипогликемии.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486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Группы риска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1.Больные </a:t>
            </a:r>
            <a:r>
              <a:rPr lang="ru-RU" sz="2800" dirty="0"/>
              <a:t>СД 1 типа с декомпенсацией углеводного обмена спустя 3 года от дебюта заболевания </a:t>
            </a:r>
            <a:endParaRPr lang="ru-RU" sz="2800" dirty="0" smtClean="0"/>
          </a:p>
          <a:p>
            <a:r>
              <a:rPr lang="ru-RU" sz="2800" dirty="0" smtClean="0"/>
              <a:t>2.Больные </a:t>
            </a:r>
            <a:r>
              <a:rPr lang="ru-RU" sz="2800" dirty="0"/>
              <a:t>СД 2 типа с момента диагностики заболевания</a:t>
            </a:r>
            <a:r>
              <a:rPr lang="ru-RU" sz="2800" dirty="0" smtClean="0"/>
              <a:t>.</a:t>
            </a:r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2892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>
            <a:normAutofit/>
          </a:bodyPr>
          <a:lstStyle/>
          <a:p>
            <a:r>
              <a:rPr lang="ru-RU" dirty="0" err="1" smtClean="0"/>
              <a:t>Этапность</a:t>
            </a:r>
            <a:r>
              <a:rPr lang="ru-RU" dirty="0" smtClean="0"/>
              <a:t> диагностики и лечения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0015640"/>
              </p:ext>
            </p:extLst>
          </p:nvPr>
        </p:nvGraphicFramePr>
        <p:xfrm>
          <a:off x="467544" y="1412776"/>
          <a:ext cx="7620000" cy="5282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3810000"/>
              </a:tblGrid>
              <a:tr h="551412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МЕРОПРИЯТИЯ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КТО ВЫПОЛНЯЕТ</a:t>
                      </a:r>
                      <a:endParaRPr lang="ru-RU" sz="2400" dirty="0"/>
                    </a:p>
                  </a:txBody>
                  <a:tcPr/>
                </a:tc>
              </a:tr>
              <a:tr h="727935">
                <a:tc>
                  <a:txBody>
                    <a:bodyPr/>
                    <a:lstStyle/>
                    <a:p>
                      <a:r>
                        <a:rPr lang="ru-RU" dirty="0" smtClean="0"/>
                        <a:t>Выявление групп риска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Эндокринолог.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диабетолог</a:t>
                      </a:r>
                      <a:endParaRPr lang="ru-RU" dirty="0"/>
                    </a:p>
                  </a:txBody>
                  <a:tcPr/>
                </a:tc>
              </a:tr>
              <a:tr h="727935"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Обязательные методы исследования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Эндокринолог, </a:t>
                      </a:r>
                      <a:r>
                        <a:rPr lang="ru-RU" dirty="0" err="1" smtClean="0"/>
                        <a:t>диабетолог</a:t>
                      </a:r>
                      <a:r>
                        <a:rPr lang="ru-RU" baseline="0" dirty="0" smtClean="0"/>
                        <a:t> или невролог</a:t>
                      </a:r>
                      <a:endParaRPr lang="ru-RU" dirty="0"/>
                    </a:p>
                  </a:txBody>
                  <a:tcPr/>
                </a:tc>
              </a:tr>
              <a:tr h="727935">
                <a:tc>
                  <a:txBody>
                    <a:bodyPr/>
                    <a:lstStyle/>
                    <a:p>
                      <a:r>
                        <a:rPr lang="ru-RU" dirty="0" smtClean="0"/>
                        <a:t>Определение клинической формы </a:t>
                      </a:r>
                      <a:r>
                        <a:rPr lang="ru-RU" dirty="0" err="1" smtClean="0"/>
                        <a:t>нейропатии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Эндокринолог, </a:t>
                      </a:r>
                      <a:r>
                        <a:rPr lang="ru-RU" dirty="0" err="1" smtClean="0"/>
                        <a:t>диабетолог</a:t>
                      </a:r>
                      <a:r>
                        <a:rPr lang="ru-RU" dirty="0" smtClean="0"/>
                        <a:t>  или невролог</a:t>
                      </a:r>
                      <a:endParaRPr lang="ru-RU" dirty="0"/>
                    </a:p>
                  </a:txBody>
                  <a:tcPr/>
                </a:tc>
              </a:tr>
              <a:tr h="577151">
                <a:tc>
                  <a:txBody>
                    <a:bodyPr/>
                    <a:lstStyle/>
                    <a:p>
                      <a:r>
                        <a:rPr lang="ru-RU" dirty="0" smtClean="0"/>
                        <a:t>Выбор</a:t>
                      </a:r>
                      <a:r>
                        <a:rPr lang="ru-RU" baseline="0" dirty="0" smtClean="0"/>
                        <a:t> специфического метода лечения: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7151">
                <a:tc>
                  <a:txBody>
                    <a:bodyPr/>
                    <a:lstStyle/>
                    <a:p>
                      <a:r>
                        <a:rPr lang="ru-RU" dirty="0" smtClean="0"/>
                        <a:t>-периферической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нейропатии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Невролог</a:t>
                      </a:r>
                      <a:r>
                        <a:rPr lang="ru-RU" baseline="0" dirty="0" smtClean="0"/>
                        <a:t> или</a:t>
                      </a:r>
                      <a:r>
                        <a:rPr lang="ru-RU" dirty="0" smtClean="0"/>
                        <a:t> эндокринолог, </a:t>
                      </a:r>
                      <a:r>
                        <a:rPr lang="ru-RU" dirty="0" err="1" smtClean="0"/>
                        <a:t>диабетолог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250256">
                <a:tc>
                  <a:txBody>
                    <a:bodyPr/>
                    <a:lstStyle/>
                    <a:p>
                      <a:r>
                        <a:rPr lang="ru-RU" dirty="0" smtClean="0"/>
                        <a:t>-автономной </a:t>
                      </a:r>
                      <a:r>
                        <a:rPr lang="ru-RU" dirty="0" err="1" smtClean="0"/>
                        <a:t>нейропатии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Эндокринолог, </a:t>
                      </a:r>
                      <a:r>
                        <a:rPr lang="ru-RU" dirty="0" err="1" smtClean="0"/>
                        <a:t>диабетолог</a:t>
                      </a:r>
                      <a:r>
                        <a:rPr lang="ru-RU" baseline="0" dirty="0" smtClean="0"/>
                        <a:t> и врачи других специальностей(кардиолог, уролог, психиатр и др.)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131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5791200" cy="4320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Диагностика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3176456"/>
              </p:ext>
            </p:extLst>
          </p:nvPr>
        </p:nvGraphicFramePr>
        <p:xfrm>
          <a:off x="179512" y="980728"/>
          <a:ext cx="8219256" cy="5678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2472"/>
                <a:gridCol w="2736304"/>
                <a:gridCol w="3060316"/>
                <a:gridCol w="1260164"/>
              </a:tblGrid>
              <a:tr h="668288"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Форма </a:t>
                      </a:r>
                      <a:r>
                        <a:rPr lang="ru-RU" dirty="0" err="1" smtClean="0"/>
                        <a:t>нейропатии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Клинические проявления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Обязательные методы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Дополнительные методы</a:t>
                      </a:r>
                      <a:endParaRPr lang="ru-RU" dirty="0"/>
                    </a:p>
                  </a:txBody>
                  <a:tcPr/>
                </a:tc>
              </a:tr>
              <a:tr h="886142">
                <a:tc>
                  <a:txBody>
                    <a:bodyPr/>
                    <a:lstStyle/>
                    <a:p>
                      <a:r>
                        <a:rPr lang="ru-RU" dirty="0" smtClean="0"/>
                        <a:t>СЕНСОРНАЯ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НАРУШЕНИЯ</a:t>
                      </a:r>
                      <a:r>
                        <a:rPr lang="ru-RU" baseline="0" dirty="0" smtClean="0"/>
                        <a:t> ЧУВСТВИТЕЛЬНОСТИ:</a:t>
                      </a:r>
                    </a:p>
                    <a:p>
                      <a:r>
                        <a:rPr lang="ru-RU" baseline="0" dirty="0" smtClean="0"/>
                        <a:t>- Вибрационной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Градуированный</a:t>
                      </a:r>
                    </a:p>
                    <a:p>
                      <a:r>
                        <a:rPr lang="ru-RU" dirty="0" smtClean="0"/>
                        <a:t>камертон (128 Гц) на медиальной поверхности 1й плюсневой кости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Биотезио</a:t>
                      </a:r>
                      <a:r>
                        <a:rPr lang="ru-RU" dirty="0" smtClean="0"/>
                        <a:t>-метр</a:t>
                      </a:r>
                      <a:endParaRPr lang="ru-RU" dirty="0"/>
                    </a:p>
                  </a:txBody>
                  <a:tcPr/>
                </a:tc>
              </a:tr>
              <a:tr h="88614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-Температурной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Касание тёплым/</a:t>
                      </a:r>
                    </a:p>
                    <a:p>
                      <a:r>
                        <a:rPr lang="ru-RU" dirty="0" smtClean="0"/>
                        <a:t>холодным предметом (</a:t>
                      </a:r>
                      <a:r>
                        <a:rPr lang="ru-RU" dirty="0" err="1" smtClean="0"/>
                        <a:t>ТипТерм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93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-Болевой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Покалывание неврологической иглой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565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-Тактильной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Касание </a:t>
                      </a:r>
                      <a:r>
                        <a:rPr lang="ru-RU" dirty="0" err="1" smtClean="0"/>
                        <a:t>монофиламентом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( массой 10г) подошвенной поверхности</a:t>
                      </a:r>
                      <a:r>
                        <a:rPr lang="ru-RU" baseline="0" dirty="0" smtClean="0"/>
                        <a:t> стопы в проекции головок плюсневых костей и  дистальной фаланги 1го пальца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981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3905524"/>
              </p:ext>
            </p:extLst>
          </p:nvPr>
        </p:nvGraphicFramePr>
        <p:xfrm>
          <a:off x="457200" y="1196752"/>
          <a:ext cx="8136636" cy="4645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4520"/>
                <a:gridCol w="2016224"/>
                <a:gridCol w="3240360"/>
                <a:gridCol w="1285532"/>
              </a:tblGrid>
              <a:tr h="1008112"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Форма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нейропатии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Клинические проявления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Обязательные методы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Дополни-тельные методы</a:t>
                      </a:r>
                      <a:endParaRPr lang="ru-RU" dirty="0"/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r>
                        <a:rPr lang="ru-RU" dirty="0" err="1" smtClean="0"/>
                        <a:t>Проприоцептив</a:t>
                      </a:r>
                      <a:r>
                        <a:rPr lang="ru-RU" dirty="0" smtClean="0"/>
                        <a:t>-ной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Пассивное сгибание в суставах пальцев стопы  в положении больного лёжа с закрытыми глазами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448272">
                <a:tc>
                  <a:txBody>
                    <a:bodyPr/>
                    <a:lstStyle/>
                    <a:p>
                      <a:r>
                        <a:rPr lang="ru-RU" dirty="0" smtClean="0"/>
                        <a:t>МОТОРНАЯ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Мышечная слабость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Мышечная</a:t>
                      </a:r>
                      <a:r>
                        <a:rPr lang="ru-RU" baseline="0" dirty="0" smtClean="0"/>
                        <a:t> атрофия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Определение сухожильных рефлексов (</a:t>
                      </a:r>
                      <a:r>
                        <a:rPr lang="ru-RU" baseline="0" dirty="0" smtClean="0"/>
                        <a:t> ахиллова, коленного) с помощью неврологического молоточка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Электро-</a:t>
                      </a:r>
                    </a:p>
                    <a:p>
                      <a:r>
                        <a:rPr lang="ru-RU" dirty="0" err="1" smtClean="0"/>
                        <a:t>нейро</a:t>
                      </a:r>
                      <a:r>
                        <a:rPr lang="ru-RU" dirty="0" smtClean="0"/>
                        <a:t>-</a:t>
                      </a:r>
                    </a:p>
                    <a:p>
                      <a:r>
                        <a:rPr lang="ru-RU" dirty="0" err="1" smtClean="0"/>
                        <a:t>миогра</a:t>
                      </a:r>
                      <a:r>
                        <a:rPr lang="ru-RU" dirty="0" smtClean="0"/>
                        <a:t>-</a:t>
                      </a:r>
                    </a:p>
                    <a:p>
                      <a:r>
                        <a:rPr lang="ru-RU" dirty="0" err="1" smtClean="0"/>
                        <a:t>фия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242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2090620"/>
              </p:ext>
            </p:extLst>
          </p:nvPr>
        </p:nvGraphicFramePr>
        <p:xfrm>
          <a:off x="251520" y="476672"/>
          <a:ext cx="8640960" cy="6099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4480"/>
                <a:gridCol w="1717848"/>
                <a:gridCol w="3034680"/>
                <a:gridCol w="2653952"/>
              </a:tblGrid>
              <a:tr h="359095"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Форма </a:t>
                      </a:r>
                      <a:r>
                        <a:rPr lang="ru-RU" dirty="0" err="1" smtClean="0"/>
                        <a:t>нейропатии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Клинические проявления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Обязательные методы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Дополнительные методы</a:t>
                      </a:r>
                      <a:endParaRPr lang="ru-RU" dirty="0"/>
                    </a:p>
                  </a:txBody>
                  <a:tcPr/>
                </a:tc>
              </a:tr>
              <a:tr h="5185520">
                <a:tc>
                  <a:txBody>
                    <a:bodyPr/>
                    <a:lstStyle/>
                    <a:p>
                      <a:r>
                        <a:rPr lang="ru-RU" dirty="0" smtClean="0"/>
                        <a:t>АВТОНОМНАЯ</a:t>
                      </a:r>
                      <a:r>
                        <a:rPr lang="ru-RU" baseline="0" dirty="0" smtClean="0"/>
                        <a:t> </a:t>
                      </a:r>
                    </a:p>
                    <a:p>
                      <a:r>
                        <a:rPr lang="ru-RU" baseline="0" dirty="0" smtClean="0"/>
                        <a:t>(вегетативная)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Кардиовас-кулярная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dirty="0" smtClean="0"/>
                        <a:t>-Ортостатическая проба</a:t>
                      </a:r>
                      <a:r>
                        <a:rPr lang="ru-RU" baseline="0" dirty="0" smtClean="0"/>
                        <a:t>(снижение САД ≥ 30 мм рт. </a:t>
                      </a:r>
                      <a:r>
                        <a:rPr lang="ru-RU" baseline="0" dirty="0" err="1" smtClean="0"/>
                        <a:t>ст</a:t>
                      </a:r>
                      <a:r>
                        <a:rPr lang="ru-RU" baseline="0" dirty="0" smtClean="0"/>
                        <a:t>  при перемене положения тела с горизонтального на вертикальное)</a:t>
                      </a:r>
                    </a:p>
                    <a:p>
                      <a:pPr marL="0" indent="0">
                        <a:buNone/>
                      </a:pPr>
                      <a:r>
                        <a:rPr lang="ru-RU" baseline="0" dirty="0" smtClean="0"/>
                        <a:t>- Отсутствие ускорения ЧСС на вдохе и его </a:t>
                      </a:r>
                      <a:r>
                        <a:rPr lang="ru-RU" baseline="0" dirty="0" err="1" smtClean="0"/>
                        <a:t>урежения</a:t>
                      </a:r>
                      <a:r>
                        <a:rPr lang="ru-RU" baseline="0" dirty="0" smtClean="0"/>
                        <a:t> на выдохе ≥ 10 уд. в мин.</a:t>
                      </a:r>
                    </a:p>
                    <a:p>
                      <a:pPr marL="0" indent="0">
                        <a:buNone/>
                      </a:pPr>
                      <a:r>
                        <a:rPr lang="ru-RU" baseline="0" dirty="0" smtClean="0"/>
                        <a:t>- Проба </a:t>
                      </a:r>
                      <a:r>
                        <a:rPr lang="ru-RU" baseline="0" dirty="0" err="1" smtClean="0"/>
                        <a:t>Вальсальвы</a:t>
                      </a:r>
                      <a:r>
                        <a:rPr lang="ru-RU" baseline="0" dirty="0" smtClean="0"/>
                        <a:t> (отсутствие увеличения ЧСС при </a:t>
                      </a:r>
                      <a:r>
                        <a:rPr lang="ru-RU" baseline="0" dirty="0" err="1" smtClean="0"/>
                        <a:t>натуживании</a:t>
                      </a:r>
                      <a:r>
                        <a:rPr lang="ru-RU" baseline="0" dirty="0" smtClean="0"/>
                        <a:t>) более чем на 10 уд/мин</a:t>
                      </a:r>
                    </a:p>
                    <a:p>
                      <a:pPr marL="0" indent="0">
                        <a:buNone/>
                      </a:pPr>
                      <a:endParaRPr lang="ru-RU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-Суточное </a:t>
                      </a:r>
                      <a:r>
                        <a:rPr lang="ru-RU" dirty="0" err="1" smtClean="0"/>
                        <a:t>мониторирование</a:t>
                      </a:r>
                      <a:r>
                        <a:rPr lang="ru-RU" dirty="0" smtClean="0"/>
                        <a:t> АД (отсутствие ночного снижения)</a:t>
                      </a:r>
                    </a:p>
                    <a:p>
                      <a:r>
                        <a:rPr lang="ru-RU" dirty="0" smtClean="0"/>
                        <a:t>-</a:t>
                      </a:r>
                      <a:r>
                        <a:rPr lang="ru-RU" dirty="0" err="1" smtClean="0"/>
                        <a:t>Холтеровское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мониторирование</a:t>
                      </a:r>
                      <a:r>
                        <a:rPr lang="ru-RU" dirty="0" smtClean="0"/>
                        <a:t> ЭКГ (разница между макс. и  мин. ЧСС в течение суток ≤ 14 уд/мин) </a:t>
                      </a:r>
                    </a:p>
                    <a:p>
                      <a:r>
                        <a:rPr lang="ru-RU" dirty="0" smtClean="0"/>
                        <a:t>-ЭКГ в пробе </a:t>
                      </a:r>
                      <a:r>
                        <a:rPr lang="ru-RU" dirty="0" err="1" smtClean="0"/>
                        <a:t>Вальсальвы</a:t>
                      </a:r>
                      <a:r>
                        <a:rPr lang="ru-RU" dirty="0" smtClean="0"/>
                        <a:t> (отношение макс. RR к мин. RR ≤ 1,2)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43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9319464"/>
              </p:ext>
            </p:extLst>
          </p:nvPr>
        </p:nvGraphicFramePr>
        <p:xfrm>
          <a:off x="467544" y="260648"/>
          <a:ext cx="8435280" cy="6583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4480"/>
                <a:gridCol w="2005880"/>
                <a:gridCol w="2962672"/>
                <a:gridCol w="2232248"/>
              </a:tblGrid>
              <a:tr h="864096"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Форма </a:t>
                      </a:r>
                      <a:r>
                        <a:rPr lang="ru-RU" dirty="0" err="1" smtClean="0"/>
                        <a:t>нейропа-тии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Клинические проявления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Обязательные методы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Дополнительные методы</a:t>
                      </a:r>
                      <a:endParaRPr lang="ru-RU" dirty="0"/>
                    </a:p>
                  </a:txBody>
                  <a:tcPr/>
                </a:tc>
              </a:tr>
              <a:tr h="25419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Гастроинтести</a:t>
                      </a:r>
                      <a:r>
                        <a:rPr lang="ru-RU" dirty="0" smtClean="0"/>
                        <a:t>-</a:t>
                      </a:r>
                    </a:p>
                    <a:p>
                      <a:r>
                        <a:rPr lang="ru-RU" dirty="0" err="1" smtClean="0"/>
                        <a:t>нальная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Опрос и осмотр (дисфагия, боли в животе, чередование диареи и запоров; ночная диарея; ощущение переполнения желудка; боли и тяжесть в правом подреберье, тошнота)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• Рентгенография желудочно-кишечного тракта </a:t>
                      </a:r>
                    </a:p>
                    <a:p>
                      <a:r>
                        <a:rPr lang="ru-RU" dirty="0" smtClean="0"/>
                        <a:t>•</a:t>
                      </a:r>
                      <a:r>
                        <a:rPr lang="ru-RU" dirty="0" err="1" smtClean="0"/>
                        <a:t>Эзофагогастродуо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деноскопия</a:t>
                      </a:r>
                      <a:r>
                        <a:rPr lang="ru-RU" dirty="0" smtClean="0"/>
                        <a:t> •</a:t>
                      </a:r>
                      <a:r>
                        <a:rPr lang="ru-RU" dirty="0" err="1" smtClean="0"/>
                        <a:t>Сцинтиграфия</a:t>
                      </a:r>
                      <a:r>
                        <a:rPr lang="ru-RU" dirty="0" smtClean="0"/>
                        <a:t> желудка •Электрогастрография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50911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Урогенитальная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Опрос и осмотр (отсутствие позывов к мочеиспусканию, проявления </a:t>
                      </a:r>
                      <a:r>
                        <a:rPr lang="ru-RU" dirty="0" err="1" smtClean="0"/>
                        <a:t>эректильной</a:t>
                      </a:r>
                      <a:r>
                        <a:rPr lang="ru-RU" dirty="0" smtClean="0"/>
                        <a:t> дисфункции; ретроградная эякуляция)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• </a:t>
                      </a:r>
                      <a:r>
                        <a:rPr lang="ru-RU" dirty="0" err="1" smtClean="0"/>
                        <a:t>Урофлоуметрия</a:t>
                      </a:r>
                      <a:r>
                        <a:rPr lang="ru-RU" dirty="0" smtClean="0"/>
                        <a:t> </a:t>
                      </a:r>
                    </a:p>
                    <a:p>
                      <a:r>
                        <a:rPr lang="ru-RU" dirty="0" smtClean="0"/>
                        <a:t>• УЗИ мочевого пузыря (объем остаточной мочи)</a:t>
                      </a:r>
                    </a:p>
                    <a:p>
                      <a:r>
                        <a:rPr lang="ru-RU" dirty="0" smtClean="0"/>
                        <a:t> • УЗДГ и дуплексное сканирование сосудов полового члена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010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5020804"/>
              </p:ext>
            </p:extLst>
          </p:nvPr>
        </p:nvGraphicFramePr>
        <p:xfrm>
          <a:off x="457200" y="980728"/>
          <a:ext cx="8136636" cy="51845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0544"/>
                <a:gridCol w="2516092"/>
                <a:gridCol w="1905000"/>
                <a:gridCol w="1905000"/>
              </a:tblGrid>
              <a:tr h="1036915"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Форма </a:t>
                      </a:r>
                      <a:r>
                        <a:rPr lang="ru-RU" dirty="0" err="1" smtClean="0"/>
                        <a:t>нейропатии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Клинические проявления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Обязательные методы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Дополнительные методы</a:t>
                      </a:r>
                      <a:endParaRPr lang="ru-RU" dirty="0"/>
                    </a:p>
                  </a:txBody>
                  <a:tcPr/>
                </a:tc>
              </a:tr>
              <a:tr h="41476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Нераспознава</a:t>
                      </a:r>
                      <a:r>
                        <a:rPr lang="ru-RU" dirty="0" smtClean="0"/>
                        <a:t>-</a:t>
                      </a:r>
                    </a:p>
                    <a:p>
                      <a:r>
                        <a:rPr lang="ru-RU" dirty="0" err="1" smtClean="0"/>
                        <a:t>емая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гипоглике</a:t>
                      </a:r>
                      <a:r>
                        <a:rPr lang="ru-RU" baseline="0" dirty="0" smtClean="0"/>
                        <a:t>-</a:t>
                      </a:r>
                    </a:p>
                    <a:p>
                      <a:r>
                        <a:rPr lang="ru-RU" baseline="0" dirty="0" err="1" smtClean="0"/>
                        <a:t>мия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Опрос и анализ дневника самоконтроля гликемии (больной не чувствует проявлений гипогликемии)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Непрерывное </a:t>
                      </a:r>
                      <a:r>
                        <a:rPr lang="ru-RU" dirty="0" err="1" smtClean="0"/>
                        <a:t>мониторирование</a:t>
                      </a:r>
                      <a:r>
                        <a:rPr lang="ru-RU" dirty="0" smtClean="0"/>
                        <a:t> уровня глюкозы крови (CGM) *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07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Медикаментозная терапия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5769103"/>
              </p:ext>
            </p:extLst>
          </p:nvPr>
        </p:nvGraphicFramePr>
        <p:xfrm>
          <a:off x="457200" y="1384739"/>
          <a:ext cx="7620000" cy="5387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600"/>
                <a:gridCol w="2448272"/>
                <a:gridCol w="2857128"/>
              </a:tblGrid>
              <a:tr h="549978"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 препаратов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Механизм действия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Препараты </a:t>
                      </a:r>
                      <a:endParaRPr lang="ru-RU" dirty="0"/>
                    </a:p>
                  </a:txBody>
                  <a:tcPr/>
                </a:tc>
              </a:tr>
              <a:tr h="1710307">
                <a:tc>
                  <a:txBody>
                    <a:bodyPr/>
                    <a:lstStyle/>
                    <a:p>
                      <a:r>
                        <a:rPr lang="ru-RU" dirty="0" smtClean="0"/>
                        <a:t>Антидепрессанты:</a:t>
                      </a:r>
                    </a:p>
                    <a:p>
                      <a:r>
                        <a:rPr lang="ru-RU" dirty="0" smtClean="0"/>
                        <a:t> • селективные ингибиторы обратного захвата серотонина и норадреналина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Высокоспецифичное ингибирование обратного захвата серотонина и норадреналина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Дулоксетин</a:t>
                      </a:r>
                      <a:r>
                        <a:rPr lang="ru-RU" dirty="0" smtClean="0"/>
                        <a:t> (60 мг/сутки) </a:t>
                      </a:r>
                      <a:endParaRPr lang="ru-RU" dirty="0"/>
                    </a:p>
                  </a:txBody>
                  <a:tcPr/>
                </a:tc>
              </a:tr>
              <a:tr h="1341099">
                <a:tc>
                  <a:txBody>
                    <a:bodyPr/>
                    <a:lstStyle/>
                    <a:p>
                      <a:r>
                        <a:rPr lang="ru-RU" dirty="0" smtClean="0"/>
                        <a:t>• Трициклические антидепрессанты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Ингибирование обратного захвата серотонина и норадреналина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Амитриптилин (25-150 мг/сутки)</a:t>
                      </a:r>
                      <a:endParaRPr lang="ru-RU" dirty="0"/>
                    </a:p>
                  </a:txBody>
                  <a:tcPr/>
                </a:tc>
              </a:tr>
              <a:tr h="1637315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Противосудорож</a:t>
                      </a:r>
                      <a:r>
                        <a:rPr lang="ru-RU" dirty="0" smtClean="0"/>
                        <a:t>-</a:t>
                      </a:r>
                    </a:p>
                    <a:p>
                      <a:r>
                        <a:rPr lang="ru-RU" dirty="0" err="1" smtClean="0"/>
                        <a:t>ные</a:t>
                      </a:r>
                      <a:r>
                        <a:rPr lang="ru-RU" baseline="0" dirty="0" smtClean="0"/>
                        <a:t>  средства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Модулирование </a:t>
                      </a:r>
                    </a:p>
                    <a:p>
                      <a:r>
                        <a:rPr lang="ru-RU" dirty="0" smtClean="0"/>
                        <a:t>электрического</a:t>
                      </a:r>
                    </a:p>
                    <a:p>
                      <a:r>
                        <a:rPr lang="ru-RU" dirty="0" smtClean="0"/>
                        <a:t>потенциала кальциевых</a:t>
                      </a:r>
                      <a:r>
                        <a:rPr lang="ru-RU" baseline="0" dirty="0" smtClean="0"/>
                        <a:t> каналов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• </a:t>
                      </a:r>
                      <a:r>
                        <a:rPr lang="ru-RU" dirty="0" err="1" smtClean="0"/>
                        <a:t>Прегабалин</a:t>
                      </a:r>
                      <a:r>
                        <a:rPr lang="ru-RU" dirty="0" smtClean="0"/>
                        <a:t> (150–600 мг/ сутки) • </a:t>
                      </a:r>
                      <a:r>
                        <a:rPr lang="ru-RU" dirty="0" err="1" smtClean="0"/>
                        <a:t>Габапентин</a:t>
                      </a:r>
                      <a:r>
                        <a:rPr lang="ru-RU" dirty="0" smtClean="0"/>
                        <a:t> (300–3600 мг/ сутки) • </a:t>
                      </a:r>
                      <a:r>
                        <a:rPr lang="ru-RU" dirty="0" err="1" smtClean="0"/>
                        <a:t>Карбамазепин</a:t>
                      </a:r>
                      <a:r>
                        <a:rPr lang="ru-RU" dirty="0" smtClean="0"/>
                        <a:t> (200–800 мг/сутки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99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Диабетическая </a:t>
            </a:r>
            <a:r>
              <a:rPr lang="ru-RU" dirty="0" err="1" smtClean="0"/>
              <a:t>нейропатия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Это  комплекс клинических и субклинических синдромов, каждый из которых характеризуется диффузным или очаговым поражением периферических и/или автономных нервных волокон в результате </a:t>
            </a:r>
            <a:r>
              <a:rPr lang="ru-RU" sz="3200" dirty="0" smtClean="0"/>
              <a:t>СД</a:t>
            </a:r>
            <a:r>
              <a:rPr lang="ru-RU" sz="3200" dirty="0"/>
              <a:t>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2721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153665"/>
              </p:ext>
            </p:extLst>
          </p:nvPr>
        </p:nvGraphicFramePr>
        <p:xfrm>
          <a:off x="467544" y="1340768"/>
          <a:ext cx="7620000" cy="417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0"/>
                <a:gridCol w="2540000"/>
                <a:gridCol w="2540000"/>
              </a:tblGrid>
              <a:tr h="720080"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 препаратов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Механизм действия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Препараты</a:t>
                      </a:r>
                      <a:endParaRPr lang="ru-RU" dirty="0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r>
                        <a:rPr lang="ru-RU" dirty="0" smtClean="0"/>
                        <a:t>Опиаты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Блокада </a:t>
                      </a:r>
                      <a:r>
                        <a:rPr lang="el-GR" dirty="0" smtClean="0"/>
                        <a:t>μ-</a:t>
                      </a:r>
                      <a:r>
                        <a:rPr lang="ru-RU" dirty="0" smtClean="0"/>
                        <a:t>опиоидных рецепторов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Трамадол</a:t>
                      </a:r>
                      <a:r>
                        <a:rPr lang="ru-RU" dirty="0" smtClean="0"/>
                        <a:t> (100-400 мг/</a:t>
                      </a:r>
                      <a:r>
                        <a:rPr lang="ru-RU" dirty="0" err="1" smtClean="0"/>
                        <a:t>сут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r>
                        <a:rPr lang="ru-RU" dirty="0" smtClean="0"/>
                        <a:t>Препараты местного</a:t>
                      </a:r>
                    </a:p>
                    <a:p>
                      <a:r>
                        <a:rPr lang="ru-RU" dirty="0" smtClean="0"/>
                        <a:t>действия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Местно-раздражающее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Капсаицин</a:t>
                      </a:r>
                      <a:endParaRPr lang="ru-RU" dirty="0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r>
                        <a:rPr lang="ru-RU" dirty="0" smtClean="0"/>
                        <a:t>Препараты местного действия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Местно-обезболивающее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Лидокаин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213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Достижение и поддержание  индивидуальных целевых показателей углеводного обмена.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54336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87208" cy="1371600"/>
          </a:xfrm>
        </p:spPr>
        <p:txBody>
          <a:bodyPr>
            <a:normAutofit/>
          </a:bodyPr>
          <a:lstStyle/>
          <a:p>
            <a:r>
              <a:rPr lang="ru-RU" dirty="0" smtClean="0"/>
              <a:t>Диабетическая </a:t>
            </a:r>
            <a:r>
              <a:rPr lang="ru-RU" dirty="0" err="1" smtClean="0"/>
              <a:t>нейроостеоартропатия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/>
              <a:t>Диабетическая </a:t>
            </a:r>
            <a:r>
              <a:rPr lang="ru-RU" sz="3200" dirty="0" err="1"/>
              <a:t>нейроостеоартропатия</a:t>
            </a:r>
            <a:r>
              <a:rPr lang="ru-RU" sz="3200" dirty="0"/>
              <a:t> (</a:t>
            </a:r>
            <a:r>
              <a:rPr lang="ru-RU" sz="3200" dirty="0" err="1"/>
              <a:t>артропатия</a:t>
            </a:r>
            <a:r>
              <a:rPr lang="ru-RU" sz="3200" dirty="0"/>
              <a:t> Шарко, ДОАП) – относительно </a:t>
            </a:r>
            <a:r>
              <a:rPr lang="ru-RU" sz="3200" dirty="0" err="1"/>
              <a:t>безболевая</a:t>
            </a:r>
            <a:r>
              <a:rPr lang="ru-RU" sz="3200" dirty="0"/>
              <a:t>, прогрессирующая, деструктивная </a:t>
            </a:r>
            <a:r>
              <a:rPr lang="ru-RU" sz="3200" dirty="0" err="1"/>
              <a:t>артропатия</a:t>
            </a:r>
            <a:r>
              <a:rPr lang="ru-RU" sz="3200" dirty="0"/>
              <a:t> одного или нескольких суставов, сопровождающаяся неврологическим дефицитом.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076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Стадии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3200" dirty="0" smtClean="0"/>
              <a:t>Острая</a:t>
            </a:r>
          </a:p>
          <a:p>
            <a:pPr marL="457200" indent="-457200">
              <a:buAutoNum type="arabicPeriod"/>
            </a:pPr>
            <a:r>
              <a:rPr lang="ru-RU" sz="3200" dirty="0" smtClean="0"/>
              <a:t>Хроническая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8592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Классификация(</a:t>
            </a:r>
            <a:r>
              <a:rPr lang="en-US" sz="2800" dirty="0" smtClean="0"/>
              <a:t>e.A.chantelau,g.grutzner,2014)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5296358"/>
              </p:ext>
            </p:extLst>
          </p:nvPr>
        </p:nvGraphicFramePr>
        <p:xfrm>
          <a:off x="457200" y="1752600"/>
          <a:ext cx="7620000" cy="3479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98576"/>
                <a:gridCol w="2981424"/>
                <a:gridCol w="25400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КЛИНИКА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МСКТ/МРТ</a:t>
                      </a:r>
                      <a:r>
                        <a:rPr lang="ru-RU" baseline="0" dirty="0" smtClean="0"/>
                        <a:t> признаки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Активная стадия</a:t>
                      </a:r>
                    </a:p>
                    <a:p>
                      <a:r>
                        <a:rPr lang="ru-RU" dirty="0" smtClean="0"/>
                        <a:t>Фаза 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Умеренно выраженное воспаление (отек, локальная гипертермия, иногда боль, повышенный риск </a:t>
                      </a:r>
                      <a:r>
                        <a:rPr lang="ru-RU" dirty="0" err="1" smtClean="0"/>
                        <a:t>травматизации</a:t>
                      </a:r>
                      <a:r>
                        <a:rPr lang="ru-RU" dirty="0" smtClean="0"/>
                        <a:t> при ходьбе), нет выраженных деформаций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Обязательные: отек костного мозга и мягких тканей, нет нарушения кортикального слоя. Возможные: </a:t>
                      </a:r>
                      <a:r>
                        <a:rPr lang="ru-RU" dirty="0" err="1" smtClean="0"/>
                        <a:t>субхондральные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трабекулярные</a:t>
                      </a:r>
                      <a:r>
                        <a:rPr lang="ru-RU" dirty="0" smtClean="0"/>
                        <a:t> микротрещины, повреждение связок.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59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9594049"/>
              </p:ext>
            </p:extLst>
          </p:nvPr>
        </p:nvGraphicFramePr>
        <p:xfrm>
          <a:off x="395536" y="404664"/>
          <a:ext cx="7620000" cy="6158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98576"/>
                <a:gridCol w="2592288"/>
                <a:gridCol w="2929136"/>
              </a:tblGrid>
              <a:tr h="8546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КЛИНИКА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МСКТ/МРТ</a:t>
                      </a:r>
                      <a:r>
                        <a:rPr lang="ru-RU" baseline="0" dirty="0" smtClean="0"/>
                        <a:t> признаки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Активная стадия</a:t>
                      </a:r>
                    </a:p>
                    <a:p>
                      <a:r>
                        <a:rPr lang="ru-RU" dirty="0" smtClean="0"/>
                        <a:t> Фаза </a:t>
                      </a:r>
                      <a:r>
                        <a:rPr lang="en-US" dirty="0" smtClean="0"/>
                        <a:t>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Выраженное воспаление (отек, локальная гипертермия, иногда боль, повышенный риск </a:t>
                      </a:r>
                      <a:r>
                        <a:rPr lang="ru-RU" dirty="0" err="1" smtClean="0"/>
                        <a:t>травматизации</a:t>
                      </a:r>
                      <a:r>
                        <a:rPr lang="ru-RU" dirty="0" smtClean="0"/>
                        <a:t> при ходьбе), выраженная </a:t>
                      </a:r>
                      <a:r>
                        <a:rPr lang="ru-RU" dirty="0" err="1" smtClean="0"/>
                        <a:t>диформация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Обязательные: переломы с нарушением кортикального слоя, отек костного мозга и/или отек мягких тканей. Возможные: остеоартрит, кисты, повреждение хряща, остеохондроз, внутрисуставной выпот, скопление жидкости в суставах, костные эрозии/ некрозы, лизис кости, деструкция и фрагментация кости, вывихи/подвывихи суставов, повреждение связок, </a:t>
                      </a:r>
                      <a:r>
                        <a:rPr lang="ru-RU" dirty="0" err="1" smtClean="0"/>
                        <a:t>теносиновииты</a:t>
                      </a:r>
                      <a:r>
                        <a:rPr lang="ru-RU" dirty="0" smtClean="0"/>
                        <a:t>, дислокация костей.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536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5712943"/>
              </p:ext>
            </p:extLst>
          </p:nvPr>
        </p:nvGraphicFramePr>
        <p:xfrm>
          <a:off x="467544" y="404664"/>
          <a:ext cx="7620000" cy="5491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32248"/>
                <a:gridCol w="2448272"/>
                <a:gridCol w="293948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КЛИНИКА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МСКТ/МРТ признаки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Неактивная</a:t>
                      </a:r>
                      <a:r>
                        <a:rPr lang="ru-RU" baseline="0" dirty="0" smtClean="0"/>
                        <a:t> стадия</a:t>
                      </a:r>
                    </a:p>
                    <a:p>
                      <a:r>
                        <a:rPr lang="ru-RU" baseline="0" dirty="0" smtClean="0"/>
                        <a:t>Фаза 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 признаков воспаления, нет деформации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Отсутствие изменений или незначительный отек костного мозга, </a:t>
                      </a:r>
                      <a:r>
                        <a:rPr lang="ru-RU" dirty="0" err="1" smtClean="0"/>
                        <a:t>субхондральный</a:t>
                      </a:r>
                      <a:r>
                        <a:rPr lang="ru-RU" dirty="0" smtClean="0"/>
                        <a:t> склероз, кисты кости, </a:t>
                      </a:r>
                      <a:r>
                        <a:rPr lang="ru-RU" dirty="0" err="1" smtClean="0"/>
                        <a:t>остеоартроз</a:t>
                      </a:r>
                      <a:r>
                        <a:rPr lang="ru-RU" dirty="0" smtClean="0"/>
                        <a:t>, повреждение связок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Неактивная стадия</a:t>
                      </a:r>
                    </a:p>
                    <a:p>
                      <a:r>
                        <a:rPr lang="ru-RU" dirty="0" smtClean="0"/>
                        <a:t>Фаза </a:t>
                      </a:r>
                      <a:r>
                        <a:rPr lang="en-US" dirty="0" smtClean="0"/>
                        <a:t>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r>
                        <a:rPr lang="ru-RU" baseline="0" dirty="0" smtClean="0"/>
                        <a:t> воспаления, стойкая выраженная деформация , анкилозы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Остаточный отек костного мозга, кортикальная мозоль, выпот, </a:t>
                      </a:r>
                      <a:r>
                        <a:rPr lang="ru-RU" dirty="0" err="1" smtClean="0"/>
                        <a:t>субхондральные</a:t>
                      </a:r>
                      <a:r>
                        <a:rPr lang="ru-RU" dirty="0" smtClean="0"/>
                        <a:t> кисты, </a:t>
                      </a:r>
                      <a:r>
                        <a:rPr lang="ru-RU" dirty="0" err="1" smtClean="0"/>
                        <a:t>диструкция</a:t>
                      </a:r>
                      <a:r>
                        <a:rPr lang="ru-RU" dirty="0" smtClean="0"/>
                        <a:t> и дислокация суставов, фиброз, образование остеофитов, </a:t>
                      </a:r>
                      <a:r>
                        <a:rPr lang="ru-RU" dirty="0" err="1" smtClean="0"/>
                        <a:t>ремоделирование</a:t>
                      </a:r>
                      <a:r>
                        <a:rPr lang="ru-RU" dirty="0" smtClean="0"/>
                        <a:t> кости, нарушения хряща и связок, анкилоз, псевдоартроз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16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Группы риска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• длительно болеющие СД </a:t>
            </a:r>
            <a:endParaRPr lang="ru-RU" sz="2400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пациенты с периферической </a:t>
            </a:r>
            <a:r>
              <a:rPr lang="ru-RU" sz="2400" dirty="0" err="1"/>
              <a:t>нейропатией</a:t>
            </a:r>
            <a:r>
              <a:rPr lang="ru-RU" sz="2400" dirty="0"/>
              <a:t> любого генеза </a:t>
            </a:r>
            <a:endParaRPr lang="ru-RU" sz="2400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перенесшие хирургическое вмешательство на стопе </a:t>
            </a:r>
            <a:endParaRPr lang="ru-RU" sz="2400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получающие лечение </a:t>
            </a:r>
            <a:r>
              <a:rPr lang="ru-RU" sz="2400" dirty="0" err="1"/>
              <a:t>глюкокортикоидами</a:t>
            </a:r>
            <a:r>
              <a:rPr lang="ru-RU" sz="2400" dirty="0"/>
              <a:t>, </a:t>
            </a:r>
            <a:r>
              <a:rPr lang="ru-RU" sz="2400" dirty="0" err="1"/>
              <a:t>иммуносупрессорами</a:t>
            </a:r>
            <a:r>
              <a:rPr lang="ru-RU" sz="2400" dirty="0"/>
              <a:t> </a:t>
            </a:r>
            <a:endParaRPr lang="ru-RU" sz="2400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больные на хроническом гемодиализе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725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>
            <a:normAutofit/>
          </a:bodyPr>
          <a:lstStyle/>
          <a:p>
            <a:r>
              <a:rPr lang="ru-RU" dirty="0" err="1" smtClean="0"/>
              <a:t>Этапность</a:t>
            </a:r>
            <a:r>
              <a:rPr lang="ru-RU" dirty="0" smtClean="0"/>
              <a:t> диагностики и лечения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078204"/>
              </p:ext>
            </p:extLst>
          </p:nvPr>
        </p:nvGraphicFramePr>
        <p:xfrm>
          <a:off x="457200" y="1752600"/>
          <a:ext cx="7620000" cy="403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10000"/>
                <a:gridCol w="3810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Кто выполняет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Выявление групп</a:t>
                      </a:r>
                      <a:r>
                        <a:rPr lang="ru-RU" baseline="0" dirty="0" smtClean="0"/>
                        <a:t> риска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Эндокринолог, </a:t>
                      </a:r>
                      <a:r>
                        <a:rPr lang="ru-RU" dirty="0" err="1" smtClean="0"/>
                        <a:t>диабетолог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Обязательные методы исследования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Эндокринолог, </a:t>
                      </a:r>
                      <a:r>
                        <a:rPr lang="ru-RU" dirty="0" err="1" smtClean="0"/>
                        <a:t>диабетолог</a:t>
                      </a:r>
                      <a:r>
                        <a:rPr lang="ru-RU" dirty="0" smtClean="0"/>
                        <a:t>, специалист</a:t>
                      </a:r>
                      <a:r>
                        <a:rPr lang="ru-RU" baseline="0" dirty="0" smtClean="0"/>
                        <a:t> отделения/кабинета диабетической стопы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Определение клинической стадии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Эндокринолог, </a:t>
                      </a:r>
                      <a:r>
                        <a:rPr lang="ru-RU" dirty="0" err="1" smtClean="0"/>
                        <a:t>диабетолог</a:t>
                      </a:r>
                      <a:r>
                        <a:rPr lang="ru-RU" dirty="0" smtClean="0"/>
                        <a:t>, специалист</a:t>
                      </a:r>
                      <a:r>
                        <a:rPr lang="ru-RU" baseline="0" dirty="0" smtClean="0"/>
                        <a:t> отделения/кабинета диабетической стопы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Лечение и динамическое</a:t>
                      </a:r>
                      <a:r>
                        <a:rPr lang="ru-RU" baseline="0" dirty="0" smtClean="0"/>
                        <a:t> наблюдение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Эндокринолог, </a:t>
                      </a:r>
                      <a:r>
                        <a:rPr lang="ru-RU" dirty="0" err="1" smtClean="0"/>
                        <a:t>диабетолог</a:t>
                      </a:r>
                      <a:r>
                        <a:rPr lang="ru-RU" dirty="0" smtClean="0"/>
                        <a:t>, специалист</a:t>
                      </a:r>
                      <a:r>
                        <a:rPr lang="ru-RU" baseline="0" dirty="0" smtClean="0"/>
                        <a:t> отделения/кабинета диабетической стопы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51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диагностика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2187044"/>
              </p:ext>
            </p:extLst>
          </p:nvPr>
        </p:nvGraphicFramePr>
        <p:xfrm>
          <a:off x="457200" y="1752600"/>
          <a:ext cx="7620000" cy="402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05000"/>
                <a:gridCol w="1905000"/>
                <a:gridCol w="1960984"/>
                <a:gridCol w="184901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Стадия </a:t>
                      </a:r>
                      <a:r>
                        <a:rPr lang="ru-RU" dirty="0" err="1" smtClean="0"/>
                        <a:t>нейроостео-артропатии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Клинические проявления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Обязательные методы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Дополнитель</a:t>
                      </a:r>
                      <a:r>
                        <a:rPr lang="ru-RU" dirty="0" smtClean="0"/>
                        <a:t>-</a:t>
                      </a:r>
                    </a:p>
                    <a:p>
                      <a:r>
                        <a:rPr lang="ru-RU" dirty="0" err="1" smtClean="0"/>
                        <a:t>ные</a:t>
                      </a:r>
                      <a:r>
                        <a:rPr lang="ru-RU" baseline="0" dirty="0" smtClean="0"/>
                        <a:t>  методы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Острая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 осмотре – отек и гиперемия пораженной стопы, локальная гипертермия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Инфракрасная термометрия пораженной и непораженной конечности (градиент температуры &gt;2 </a:t>
                      </a:r>
                      <a:r>
                        <a:rPr lang="ru-RU" dirty="0" err="1" smtClean="0"/>
                        <a:t>оС</a:t>
                      </a:r>
                      <a:r>
                        <a:rPr lang="ru-RU" dirty="0" smtClean="0"/>
                        <a:t> свидетельствует об острой стадии ДОАП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МР-томография стопы (выявление отека костного мозга в зоне пораженного сустава) </a:t>
                      </a:r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849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Патогенез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9085900"/>
              </p:ext>
            </p:extLst>
          </p:nvPr>
        </p:nvGraphicFramePr>
        <p:xfrm>
          <a:off x="457200" y="1752600"/>
          <a:ext cx="762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трелка вниз 4"/>
          <p:cNvSpPr/>
          <p:nvPr/>
        </p:nvSpPr>
        <p:spPr>
          <a:xfrm>
            <a:off x="4139952" y="5589240"/>
            <a:ext cx="43204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83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9804048"/>
              </p:ext>
            </p:extLst>
          </p:nvPr>
        </p:nvGraphicFramePr>
        <p:xfrm>
          <a:off x="457200" y="764705"/>
          <a:ext cx="7620000" cy="54166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05000"/>
                <a:gridCol w="1633736"/>
                <a:gridCol w="2176264"/>
                <a:gridCol w="1905000"/>
              </a:tblGrid>
              <a:tr h="936103">
                <a:tc>
                  <a:txBody>
                    <a:bodyPr/>
                    <a:lstStyle/>
                    <a:p>
                      <a:r>
                        <a:rPr lang="ru-RU" dirty="0" smtClean="0"/>
                        <a:t>Стадия </a:t>
                      </a:r>
                      <a:r>
                        <a:rPr lang="ru-RU" dirty="0" err="1" smtClean="0"/>
                        <a:t>нейро-остеоартропа</a:t>
                      </a:r>
                      <a:r>
                        <a:rPr lang="ru-RU" dirty="0" smtClean="0"/>
                        <a:t>-</a:t>
                      </a:r>
                    </a:p>
                    <a:p>
                      <a:r>
                        <a:rPr lang="ru-RU" dirty="0" err="1" smtClean="0"/>
                        <a:t>тии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Клинические </a:t>
                      </a:r>
                      <a:r>
                        <a:rPr lang="ru-RU" dirty="0" err="1" smtClean="0"/>
                        <a:t>прявления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Обязательные методы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Дополнитель-ные</a:t>
                      </a:r>
                      <a:r>
                        <a:rPr lang="ru-RU" dirty="0" smtClean="0"/>
                        <a:t> методы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Хроническая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 осмотре – характерная деформация стопы и/или голеностопного сустава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Рентгенография стопы и голеностопного сустава в прямой и боковой проекциях (определяется остеопороз, </a:t>
                      </a:r>
                      <a:r>
                        <a:rPr lang="ru-RU" dirty="0" err="1" smtClean="0"/>
                        <a:t>параоссальные</a:t>
                      </a:r>
                      <a:r>
                        <a:rPr lang="ru-RU" dirty="0" smtClean="0"/>
                        <a:t> обызвествления, </a:t>
                      </a:r>
                      <a:r>
                        <a:rPr lang="ru-RU" dirty="0" err="1" smtClean="0"/>
                        <a:t>гиперостозы</a:t>
                      </a:r>
                      <a:r>
                        <a:rPr lang="ru-RU" dirty="0" smtClean="0"/>
                        <a:t>, вывихи и подвывихи суставов, фрагментация костных структур)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МСКТ стопы и голеностопного сустава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47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71184" cy="1371600"/>
          </a:xfrm>
        </p:spPr>
        <p:txBody>
          <a:bodyPr>
            <a:normAutofit/>
          </a:bodyPr>
          <a:lstStyle/>
          <a:p>
            <a:r>
              <a:rPr lang="ru-RU" dirty="0" smtClean="0"/>
              <a:t>Лечение острой стадии </a:t>
            </a:r>
            <a:r>
              <a:rPr lang="ru-RU" dirty="0" err="1" smtClean="0"/>
              <a:t>нейроостеоартропатии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Единственным </a:t>
            </a:r>
            <a:r>
              <a:rPr lang="ru-RU" sz="2400" dirty="0"/>
              <a:t>эффективным методом лечения острой стадии ДОАП является разгрузка пораженного сустава с помощью индивидуальной разгрузочной повязки </a:t>
            </a:r>
            <a:r>
              <a:rPr lang="ru-RU" sz="2400" dirty="0" err="1"/>
              <a:t>Total</a:t>
            </a:r>
            <a:r>
              <a:rPr lang="ru-RU" sz="2400" dirty="0"/>
              <a:t> </a:t>
            </a:r>
            <a:r>
              <a:rPr lang="ru-RU" sz="2400" dirty="0" err="1"/>
              <a:t>Contact</a:t>
            </a:r>
            <a:r>
              <a:rPr lang="ru-RU" sz="2400" dirty="0"/>
              <a:t> </a:t>
            </a:r>
            <a:r>
              <a:rPr lang="ru-RU" sz="2400" dirty="0" err="1"/>
              <a:t>Cast</a:t>
            </a:r>
            <a:r>
              <a:rPr lang="ru-RU" sz="2400" dirty="0"/>
              <a:t>, которая должна быть наложена пациенту сразу после установления диагноза</a:t>
            </a:r>
          </a:p>
          <a:p>
            <a:r>
              <a:rPr lang="ru-RU" sz="2400" dirty="0"/>
              <a:t>В качестве дополнительного по отношению к разгрузке пораженного сустава методом лечения острой стадии ДОАП может стать назначение препаратов из группы </a:t>
            </a:r>
            <a:r>
              <a:rPr lang="ru-RU" sz="2400" dirty="0" err="1"/>
              <a:t>бисфосфонатов</a:t>
            </a:r>
            <a:r>
              <a:rPr lang="ru-RU" sz="2400" dirty="0"/>
              <a:t> (</a:t>
            </a:r>
            <a:r>
              <a:rPr lang="ru-RU" sz="2400" dirty="0" err="1"/>
              <a:t>алендронат</a:t>
            </a:r>
            <a:r>
              <a:rPr lang="ru-RU" sz="2400" dirty="0"/>
              <a:t>, </a:t>
            </a:r>
            <a:r>
              <a:rPr lang="ru-RU" sz="2400" dirty="0" err="1" smtClean="0"/>
              <a:t>памидронат</a:t>
            </a:r>
            <a:r>
              <a:rPr lang="ru-RU" sz="2400" dirty="0" smtClean="0"/>
              <a:t>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3138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Лечение </a:t>
            </a:r>
            <a:r>
              <a:rPr lang="ru-RU" sz="3200" dirty="0" smtClean="0"/>
              <a:t>хронической</a:t>
            </a:r>
            <a:r>
              <a:rPr lang="ru-RU" sz="2800" dirty="0" smtClean="0"/>
              <a:t> стадии </a:t>
            </a:r>
            <a:r>
              <a:rPr lang="ru-RU" sz="2800" dirty="0" err="1" smtClean="0"/>
              <a:t>нейроостеоартропатии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• постоянное ношение сложной ортопедической обуви;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при поражении голеностопного сустава постоянное ношение индивидуально изготовленного </a:t>
            </a:r>
            <a:r>
              <a:rPr lang="ru-RU" dirty="0" err="1"/>
              <a:t>ортеза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• адекватный </a:t>
            </a:r>
            <a:r>
              <a:rPr lang="ru-RU" dirty="0" err="1"/>
              <a:t>подиатрический</a:t>
            </a:r>
            <a:r>
              <a:rPr lang="ru-RU" dirty="0"/>
              <a:t> уход с целью профилактики развития хронических раневых дефектов в зонах избыточного нагрузочного давления на стопе;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при формировании выраженных деформаций стопы и рецидивирующих раневых дефектах в зоне деформации – хирургическая ортопедическая </a:t>
            </a:r>
            <a:r>
              <a:rPr lang="ru-RU" dirty="0" smtClean="0"/>
              <a:t>коррекция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373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• поддержание длительной стойкой компенсации углеводного обмена; </a:t>
            </a:r>
            <a:endParaRPr lang="ru-RU" sz="2800" dirty="0" smtClean="0"/>
          </a:p>
          <a:p>
            <a:r>
              <a:rPr lang="ru-RU" sz="2800" dirty="0" smtClean="0"/>
              <a:t>• </a:t>
            </a:r>
            <a:r>
              <a:rPr lang="ru-RU" sz="2800" dirty="0"/>
              <a:t>своевременное выявление и динамическое наблюдение за пациентами группы риска развития ДОАП. </a:t>
            </a:r>
          </a:p>
        </p:txBody>
      </p:sp>
    </p:spTree>
    <p:extLst>
      <p:ext uri="{BB962C8B-B14F-4D97-AF65-F5344CB8AC3E}">
        <p14:creationId xmlns:p14="http://schemas.microsoft.com/office/powerpoint/2010/main" val="13256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1371600"/>
          </a:xfrm>
        </p:spPr>
        <p:txBody>
          <a:bodyPr>
            <a:normAutofit/>
          </a:bodyPr>
          <a:lstStyle/>
          <a:p>
            <a:r>
              <a:rPr lang="ru-RU" dirty="0" smtClean="0"/>
              <a:t>Синдром диабетической стопы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Синдром диабетической стопы (СДС) объединяет патологические изменения периферической нервной системы, артериального и микроциркуляторного русла, костно-суставного аппарата стопы, представляющие непосредственную угрозу или развитие язвенно-некротических процессов и гангрены стопы.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599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Группы риска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ru-RU" dirty="0" smtClean="0"/>
              <a:t>Пациенты </a:t>
            </a:r>
            <a:r>
              <a:rPr lang="ru-RU" dirty="0"/>
              <a:t>с дистальной </a:t>
            </a:r>
            <a:r>
              <a:rPr lang="ru-RU" dirty="0" err="1"/>
              <a:t>полинейропатией</a:t>
            </a:r>
            <a:r>
              <a:rPr lang="ru-RU" dirty="0"/>
              <a:t> на стадии клинических проявлений </a:t>
            </a:r>
            <a:endParaRPr lang="ru-RU" dirty="0" smtClean="0"/>
          </a:p>
          <a:p>
            <a:pPr marL="457200" indent="-457200">
              <a:buAutoNum type="arabicPeriod" startAt="2"/>
            </a:pPr>
            <a:r>
              <a:rPr lang="ru-RU" dirty="0" smtClean="0"/>
              <a:t>Лица </a:t>
            </a:r>
            <a:r>
              <a:rPr lang="ru-RU" dirty="0"/>
              <a:t>с заболеваниями периферических артерий любого генеза </a:t>
            </a:r>
            <a:endParaRPr lang="ru-RU" dirty="0" smtClean="0"/>
          </a:p>
          <a:p>
            <a:pPr marL="457200" indent="-457200">
              <a:buAutoNum type="arabicPeriod" startAt="2"/>
            </a:pPr>
            <a:r>
              <a:rPr lang="ru-RU" dirty="0" smtClean="0"/>
              <a:t> </a:t>
            </a:r>
            <a:r>
              <a:rPr lang="ru-RU" dirty="0"/>
              <a:t>Больные с деформациями стоп любого генеза </a:t>
            </a:r>
            <a:endParaRPr lang="ru-RU" dirty="0" smtClean="0"/>
          </a:p>
          <a:p>
            <a:pPr marL="457200" indent="-457200">
              <a:buAutoNum type="arabicPeriod" startAt="2"/>
            </a:pPr>
            <a:r>
              <a:rPr lang="ru-RU" dirty="0" smtClean="0"/>
              <a:t> </a:t>
            </a:r>
            <a:r>
              <a:rPr lang="ru-RU" dirty="0"/>
              <a:t>Слепые и слабовидящие </a:t>
            </a:r>
            <a:endParaRPr lang="ru-RU" dirty="0" smtClean="0"/>
          </a:p>
          <a:p>
            <a:pPr marL="457200" indent="-457200">
              <a:buAutoNum type="arabicPeriod" startAt="2"/>
            </a:pPr>
            <a:r>
              <a:rPr lang="ru-RU" dirty="0" smtClean="0"/>
              <a:t> </a:t>
            </a:r>
            <a:r>
              <a:rPr lang="ru-RU" dirty="0"/>
              <a:t>Больные с диабетической нефропатией и ХБП≥</a:t>
            </a:r>
            <a:r>
              <a:rPr lang="ru-RU" dirty="0" smtClean="0"/>
              <a:t>C3</a:t>
            </a:r>
          </a:p>
          <a:p>
            <a:pPr marL="457200" indent="-457200">
              <a:buAutoNum type="arabicPeriod" startAt="2"/>
            </a:pPr>
            <a:r>
              <a:rPr lang="ru-RU" dirty="0" smtClean="0"/>
              <a:t> </a:t>
            </a:r>
            <a:r>
              <a:rPr lang="ru-RU" dirty="0"/>
              <a:t>Одинокие и пожилые пациенты </a:t>
            </a:r>
            <a:endParaRPr lang="ru-RU" dirty="0" smtClean="0"/>
          </a:p>
          <a:p>
            <a:pPr marL="457200" indent="-457200">
              <a:buAutoNum type="arabicPeriod" startAt="2"/>
            </a:pPr>
            <a:r>
              <a:rPr lang="ru-RU" dirty="0" smtClean="0"/>
              <a:t> </a:t>
            </a:r>
            <a:r>
              <a:rPr lang="ru-RU" dirty="0"/>
              <a:t>Злоупотребляющие алкоголем </a:t>
            </a:r>
            <a:endParaRPr lang="ru-RU" dirty="0" smtClean="0"/>
          </a:p>
          <a:p>
            <a:pPr marL="457200" indent="-457200">
              <a:buAutoNum type="arabicPeriod" startAt="2"/>
            </a:pPr>
            <a:r>
              <a:rPr lang="ru-RU" dirty="0" smtClean="0"/>
              <a:t> </a:t>
            </a:r>
            <a:r>
              <a:rPr lang="ru-RU" dirty="0"/>
              <a:t>Курильщики</a:t>
            </a:r>
          </a:p>
        </p:txBody>
      </p:sp>
    </p:spTree>
    <p:extLst>
      <p:ext uri="{BB962C8B-B14F-4D97-AF65-F5344CB8AC3E}">
        <p14:creationId xmlns:p14="http://schemas.microsoft.com/office/powerpoint/2010/main" val="13372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Классифкация</a:t>
            </a:r>
            <a:r>
              <a:rPr lang="ru-RU" dirty="0" smtClean="0"/>
              <a:t> (формулировка диагноза)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400" dirty="0" err="1" smtClean="0"/>
              <a:t>Нейропатическая</a:t>
            </a:r>
            <a:r>
              <a:rPr lang="ru-RU" sz="2400" dirty="0" smtClean="0"/>
              <a:t> </a:t>
            </a:r>
            <a:r>
              <a:rPr lang="ru-RU" sz="2400" dirty="0"/>
              <a:t>форма </a:t>
            </a:r>
            <a:r>
              <a:rPr lang="ru-RU" sz="2400" dirty="0" smtClean="0"/>
              <a:t>СДС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• трофическая язва стопы </a:t>
            </a:r>
            <a:endParaRPr lang="ru-RU" sz="2400" dirty="0" smtClean="0"/>
          </a:p>
          <a:p>
            <a:r>
              <a:rPr lang="ru-RU" sz="2400" dirty="0" smtClean="0"/>
              <a:t> • диабетическая </a:t>
            </a:r>
            <a:r>
              <a:rPr lang="ru-RU" sz="2400" dirty="0" err="1"/>
              <a:t>нейроостеоартропатия</a:t>
            </a:r>
            <a:r>
              <a:rPr lang="ru-RU" sz="2400" dirty="0"/>
              <a:t> (стопа Шарко) </a:t>
            </a:r>
            <a:endParaRPr lang="ru-RU" sz="2400" dirty="0" smtClean="0"/>
          </a:p>
          <a:p>
            <a:pPr marL="457200" indent="-457200">
              <a:buAutoNum type="arabicPeriod" startAt="2"/>
            </a:pPr>
            <a:r>
              <a:rPr lang="ru-RU" sz="2400" dirty="0" smtClean="0"/>
              <a:t>Ишемическая </a:t>
            </a:r>
            <a:r>
              <a:rPr lang="ru-RU" sz="2400" dirty="0"/>
              <a:t>форма СДС </a:t>
            </a:r>
            <a:endParaRPr lang="ru-RU" sz="2400" dirty="0" smtClean="0"/>
          </a:p>
          <a:p>
            <a:r>
              <a:rPr lang="ru-RU" sz="2400" dirty="0" smtClean="0"/>
              <a:t>3.   </a:t>
            </a:r>
            <a:r>
              <a:rPr lang="ru-RU" sz="2400" dirty="0" err="1" smtClean="0"/>
              <a:t>Нейроишемическая</a:t>
            </a:r>
            <a:r>
              <a:rPr lang="ru-RU" sz="2400" dirty="0" smtClean="0"/>
              <a:t> </a:t>
            </a:r>
            <a:r>
              <a:rPr lang="ru-RU" sz="2400" dirty="0"/>
              <a:t>форма СДС</a:t>
            </a:r>
          </a:p>
        </p:txBody>
      </p:sp>
    </p:spTree>
    <p:extLst>
      <p:ext uri="{BB962C8B-B14F-4D97-AF65-F5344CB8AC3E}">
        <p14:creationId xmlns:p14="http://schemas.microsoft.com/office/powerpoint/2010/main" val="155260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>
            <a:normAutofit/>
          </a:bodyPr>
          <a:lstStyle/>
          <a:p>
            <a:r>
              <a:rPr lang="ru-RU" dirty="0" smtClean="0"/>
              <a:t>Классификация раневых дефектов по Вагнеру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9946602"/>
              </p:ext>
            </p:extLst>
          </p:nvPr>
        </p:nvGraphicFramePr>
        <p:xfrm>
          <a:off x="457200" y="1752600"/>
          <a:ext cx="7620000" cy="4770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34480"/>
                <a:gridCol w="638552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СТАДИЯ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ПРОЯВЛЕНИЯ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Раневой дефект отсутствует, но есть сухость кожи, клювовидная деформация пальцев, выступание головок метатарзальных костей, другие костные и суставные аномалии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Поверхностный язвенный дефект без признаков  инфицирования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Глубокая язва</a:t>
                      </a:r>
                      <a:r>
                        <a:rPr lang="ru-RU" baseline="0" dirty="0" smtClean="0"/>
                        <a:t> обычно инфицированная., но без вовлечения костной ткани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Глубокая язва с вовлечением в процесс костной ткани, наличием остеомиелита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Ограниченная гангрена(</a:t>
                      </a:r>
                      <a:r>
                        <a:rPr lang="ru-RU" baseline="0" dirty="0" smtClean="0"/>
                        <a:t> пальца или стопы)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Гангрена всей стопы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368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Диагностика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• Сбор анамнеза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Осмотр нижних конечностей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Оценка неврологического статуса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Оценка состояния артериального кровотока нижних конечностей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Рентгенография стоп и голеностопных суставов в прямой и боковой проекциях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Бактериологическое исследование тканей раны</a:t>
            </a:r>
          </a:p>
        </p:txBody>
      </p:sp>
    </p:spTree>
    <p:extLst>
      <p:ext uri="{BB962C8B-B14F-4D97-AF65-F5344CB8AC3E}">
        <p14:creationId xmlns:p14="http://schemas.microsoft.com/office/powerpoint/2010/main" val="23643993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Анамнез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8079635"/>
              </p:ext>
            </p:extLst>
          </p:nvPr>
        </p:nvGraphicFramePr>
        <p:xfrm>
          <a:off x="457200" y="1752600"/>
          <a:ext cx="7620000" cy="2575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10000"/>
                <a:gridCol w="3810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НЕЙРОПАТИЧЕСКАЯ</a:t>
                      </a:r>
                      <a:r>
                        <a:rPr lang="ru-RU" baseline="0" dirty="0" smtClean="0"/>
                        <a:t> ФОРМА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ИШЕМИЧЕСКАЯ ФОРМА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Длительное течение СД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Гипертония и /или </a:t>
                      </a:r>
                      <a:r>
                        <a:rPr lang="ru-RU" dirty="0" err="1" smtClean="0"/>
                        <a:t>дислипидемия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Наличие в анамнезе трофических язв стоп,</a:t>
                      </a:r>
                      <a:r>
                        <a:rPr lang="ru-RU" baseline="0" dirty="0" smtClean="0"/>
                        <a:t> ампутаций пальцев или отделов стопы, деформаций стоп, ногтевых пластинок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Наличие в анамнезе ишемической болезни</a:t>
                      </a:r>
                      <a:r>
                        <a:rPr lang="ru-RU" baseline="0" dirty="0" smtClean="0"/>
                        <a:t> сердца, цереброваскулярной болезни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Злоупотребление алкоголем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Курение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241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413105"/>
              </p:ext>
            </p:extLst>
          </p:nvPr>
        </p:nvGraphicFramePr>
        <p:xfrm>
          <a:off x="457200" y="1752600"/>
          <a:ext cx="762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трелка вниз 4"/>
          <p:cNvSpPr/>
          <p:nvPr/>
        </p:nvSpPr>
        <p:spPr>
          <a:xfrm>
            <a:off x="3707904" y="54868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89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15200" cy="1371600"/>
          </a:xfrm>
        </p:spPr>
        <p:txBody>
          <a:bodyPr/>
          <a:lstStyle/>
          <a:p>
            <a:r>
              <a:rPr lang="ru-RU" dirty="0" smtClean="0"/>
              <a:t>Осмотр нижних конечностей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4933682"/>
              </p:ext>
            </p:extLst>
          </p:nvPr>
        </p:nvGraphicFramePr>
        <p:xfrm>
          <a:off x="457200" y="1752600"/>
          <a:ext cx="7620000" cy="4668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10000"/>
                <a:gridCol w="3810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НЕЙРОПАТИЧЕСКАЯ ФОРМА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ИШЕМИЧЕСКАЯ ФОРМА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Сухая кожа, участки гиперкератоза в областях избыточного нагрузочного давления на стопах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Кожа бледная или цианотичная, </a:t>
                      </a:r>
                      <a:r>
                        <a:rPr lang="ru-RU" dirty="0" err="1" smtClean="0"/>
                        <a:t>атрофична</a:t>
                      </a:r>
                      <a:r>
                        <a:rPr lang="ru-RU" dirty="0" smtClean="0"/>
                        <a:t>, часто</a:t>
                      </a:r>
                      <a:r>
                        <a:rPr lang="ru-RU" baseline="0" dirty="0" smtClean="0"/>
                        <a:t> трещины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Специфичная для СД деформация стоп, пальцев , голеностопных суставов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Деформация пальцев стопы носит неспецифический характер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Пульсация на артериях стоп сохранена с обеих сторон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Пульсация на артериях стоп снижена или отсутствует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Язвенные дефекты в зонах избыточного нагрузочного давления, безболезненные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Акральные</a:t>
                      </a:r>
                      <a:r>
                        <a:rPr lang="ru-RU" dirty="0" smtClean="0"/>
                        <a:t> некрозы, резко болезненные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Субъективная симптоматика отсутствует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Перемежающаяся хромота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9608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>
            <a:normAutofit/>
          </a:bodyPr>
          <a:lstStyle/>
          <a:p>
            <a:r>
              <a:rPr lang="ru-RU" dirty="0" smtClean="0"/>
              <a:t>Оценка артериального кровотока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9813298"/>
              </p:ext>
            </p:extLst>
          </p:nvPr>
        </p:nvGraphicFramePr>
        <p:xfrm>
          <a:off x="457200" y="1752600"/>
          <a:ext cx="7620000" cy="4861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10000"/>
                <a:gridCol w="3810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ПРИЗНАКИ</a:t>
                      </a:r>
                      <a:r>
                        <a:rPr lang="ru-RU" baseline="0" dirty="0" smtClean="0"/>
                        <a:t> ПОРАЖЕНИЯ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Обязательные методы  исследования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Измерение ЛПИ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ЛПИ</a:t>
                      </a:r>
                      <a:r>
                        <a:rPr lang="ru-RU" baseline="0" dirty="0" smtClean="0"/>
                        <a:t> </a:t>
                      </a:r>
                      <a:r>
                        <a:rPr lang="en-US" baseline="0" dirty="0" smtClean="0"/>
                        <a:t>&lt;0,9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Дополнительные методы исследования: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1.Ультразвуковое дуплексное сканирование артерий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Отсутствие</a:t>
                      </a:r>
                      <a:r>
                        <a:rPr lang="ru-RU" baseline="0" dirty="0" smtClean="0"/>
                        <a:t> окрашивания  при исследовании в режиме цветного дуплексного картирования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 </a:t>
                      </a:r>
                      <a:r>
                        <a:rPr lang="ru-RU" dirty="0" err="1" smtClean="0"/>
                        <a:t>Рентгеноконтрастная</a:t>
                      </a:r>
                      <a:r>
                        <a:rPr lang="ru-RU" baseline="0" dirty="0" smtClean="0"/>
                        <a:t> ангиография  с </a:t>
                      </a:r>
                      <a:r>
                        <a:rPr lang="ru-RU" baseline="0" dirty="0" err="1" smtClean="0"/>
                        <a:t>субтракцией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Дефект контуров, дефект наполнения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3.МСКТ- и МР-ангиография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Дефект контуров, дефект наполнения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4.Транскутанная </a:t>
                      </a:r>
                      <a:r>
                        <a:rPr lang="ru-RU" dirty="0" err="1" smtClean="0"/>
                        <a:t>оксиметрия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ТсрО2 &lt; 35 мм рт. ст.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0915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Лечение </a:t>
            </a:r>
            <a:r>
              <a:rPr lang="ru-RU" dirty="0" err="1" smtClean="0"/>
              <a:t>нейропатической</a:t>
            </a:r>
            <a:r>
              <a:rPr lang="ru-RU" dirty="0" smtClean="0"/>
              <a:t> формы  </a:t>
            </a:r>
            <a:r>
              <a:rPr lang="ru-RU" dirty="0" err="1" smtClean="0"/>
              <a:t>Сдс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А) с язвой стопы</a:t>
            </a:r>
          </a:p>
          <a:p>
            <a:r>
              <a:rPr lang="ru-RU" dirty="0" smtClean="0"/>
              <a:t>1.Достижение </a:t>
            </a:r>
            <a:r>
              <a:rPr lang="ru-RU" dirty="0"/>
              <a:t>и поддержание индивидуальных целевых показателей углеводного обмена </a:t>
            </a:r>
            <a:endParaRPr lang="ru-RU" dirty="0" smtClean="0"/>
          </a:p>
          <a:p>
            <a:r>
              <a:rPr lang="ru-RU" dirty="0" smtClean="0"/>
              <a:t>2. </a:t>
            </a:r>
            <a:r>
              <a:rPr lang="ru-RU" dirty="0"/>
              <a:t>Разгрузка пораженной конечности (лечебно-разгрузочная обувь, индивидуальная разгрузочная повязка, кресло-каталка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 smtClean="0"/>
              <a:t>3. </a:t>
            </a:r>
            <a:r>
              <a:rPr lang="ru-RU" dirty="0"/>
              <a:t>Первичная обработка раневого дефекта с полным удалением </a:t>
            </a:r>
            <a:r>
              <a:rPr lang="ru-RU" dirty="0" err="1"/>
              <a:t>некротизированных</a:t>
            </a:r>
            <a:r>
              <a:rPr lang="ru-RU" dirty="0"/>
              <a:t> и нежизнеспособных тканей хирургическим, ферментным или механическим путем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.</a:t>
            </a:r>
            <a:r>
              <a:rPr lang="ru-RU" dirty="0" smtClean="0"/>
              <a:t> </a:t>
            </a:r>
            <a:r>
              <a:rPr lang="ru-RU" dirty="0"/>
              <a:t>Системная антибиотикотерапия (цефалоспорины II генерации, </a:t>
            </a:r>
            <a:r>
              <a:rPr lang="ru-RU" dirty="0" err="1"/>
              <a:t>фторхинолоны</a:t>
            </a:r>
            <a:r>
              <a:rPr lang="ru-RU" dirty="0"/>
              <a:t>, </a:t>
            </a:r>
            <a:r>
              <a:rPr lang="ru-RU" dirty="0" err="1"/>
              <a:t>метронидазол</a:t>
            </a:r>
            <a:r>
              <a:rPr lang="ru-RU" dirty="0"/>
              <a:t>, </a:t>
            </a:r>
            <a:r>
              <a:rPr lang="ru-RU" dirty="0" err="1"/>
              <a:t>клиндамицин</a:t>
            </a:r>
            <a:r>
              <a:rPr lang="ru-RU" dirty="0"/>
              <a:t>, </a:t>
            </a:r>
            <a:r>
              <a:rPr lang="ru-RU" dirty="0" err="1"/>
              <a:t>даптомицин</a:t>
            </a:r>
            <a:r>
              <a:rPr lang="ru-RU" dirty="0"/>
              <a:t>) при наличии признаков активного инфекционного процесса и раневых дефектах 2-й ст. и глубже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7316676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5. При выявлении остеомиелита – удаление пораженной кости с последующей антибактериальной терапией </a:t>
            </a:r>
          </a:p>
          <a:p>
            <a:r>
              <a:rPr lang="ru-RU" dirty="0"/>
              <a:t>6. Использование современных </a:t>
            </a:r>
            <a:r>
              <a:rPr lang="ru-RU" dirty="0" err="1"/>
              <a:t>атравматичных</a:t>
            </a:r>
            <a:r>
              <a:rPr lang="ru-RU" dirty="0"/>
              <a:t> перевязочных средств, соответствующих стадии раневого процесса</a:t>
            </a:r>
          </a:p>
          <a:p>
            <a:r>
              <a:rPr lang="ru-RU" dirty="0"/>
              <a:t>Для обработки раневых дефектов может быть использована </a:t>
            </a:r>
            <a:r>
              <a:rPr lang="ru-RU" dirty="0" err="1"/>
              <a:t>гидрохирургическая</a:t>
            </a:r>
            <a:r>
              <a:rPr lang="ru-RU" dirty="0"/>
              <a:t> система (</a:t>
            </a:r>
            <a:r>
              <a:rPr lang="ru-RU" dirty="0" err="1"/>
              <a:t>VersaJet</a:t>
            </a:r>
            <a:r>
              <a:rPr lang="ru-RU" dirty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54372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Повязки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2004746"/>
              </p:ext>
            </p:extLst>
          </p:nvPr>
        </p:nvGraphicFramePr>
        <p:xfrm>
          <a:off x="457200" y="1752600"/>
          <a:ext cx="7620000" cy="402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40000"/>
                <a:gridCol w="2540000"/>
                <a:gridCol w="2540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СТАДИЯ</a:t>
                      </a:r>
                      <a:r>
                        <a:rPr lang="ru-RU" baseline="0" dirty="0" smtClean="0"/>
                        <a:t> ЭКССУДАЦИИ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СТАДИЯ ГРАНУЛЯЦИИ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СТАДИЯ ЭПИТЕЛИЗАЦИИ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Альгинаты</a:t>
                      </a:r>
                      <a:r>
                        <a:rPr lang="ru-RU" dirty="0" smtClean="0"/>
                        <a:t>, нейтральные </a:t>
                      </a:r>
                      <a:r>
                        <a:rPr lang="ru-RU" dirty="0" err="1" smtClean="0"/>
                        <a:t>атравматичные</a:t>
                      </a:r>
                      <a:r>
                        <a:rPr lang="ru-RU" dirty="0" smtClean="0"/>
                        <a:t> повязки, </a:t>
                      </a:r>
                      <a:r>
                        <a:rPr lang="ru-RU" dirty="0" err="1" smtClean="0"/>
                        <a:t>атравматичные</a:t>
                      </a:r>
                      <a:r>
                        <a:rPr lang="ru-RU" dirty="0" smtClean="0"/>
                        <a:t> повязки с антисептиками (</a:t>
                      </a:r>
                      <a:r>
                        <a:rPr lang="ru-RU" dirty="0" err="1" smtClean="0"/>
                        <a:t>повидон</a:t>
                      </a:r>
                      <a:r>
                        <a:rPr lang="ru-RU" dirty="0" smtClean="0"/>
                        <a:t>-йод, ионизированное серебро) </a:t>
                      </a:r>
                    </a:p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Нейтральные </a:t>
                      </a:r>
                      <a:r>
                        <a:rPr lang="ru-RU" dirty="0" err="1" smtClean="0"/>
                        <a:t>атравматичные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атравматичные</a:t>
                      </a:r>
                      <a:r>
                        <a:rPr lang="ru-RU" dirty="0" smtClean="0"/>
                        <a:t> повязки с антисептиками (</a:t>
                      </a:r>
                      <a:r>
                        <a:rPr lang="ru-RU" dirty="0" err="1" smtClean="0"/>
                        <a:t>повидон</a:t>
                      </a:r>
                      <a:r>
                        <a:rPr lang="ru-RU" dirty="0" smtClean="0"/>
                        <a:t>-йод, ионизированное серебро), губчатые / </a:t>
                      </a:r>
                      <a:r>
                        <a:rPr lang="ru-RU" dirty="0" err="1" smtClean="0"/>
                        <a:t>гидрополимерные</a:t>
                      </a:r>
                      <a:r>
                        <a:rPr lang="ru-RU" dirty="0" smtClean="0"/>
                        <a:t> повязки, повязки на основе коллагена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Нейтральные </a:t>
                      </a:r>
                      <a:r>
                        <a:rPr lang="ru-RU" dirty="0" err="1" smtClean="0"/>
                        <a:t>атравматичные</a:t>
                      </a:r>
                      <a:r>
                        <a:rPr lang="ru-RU" dirty="0" smtClean="0"/>
                        <a:t> повязки, полупроницаемые пленки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03140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Б) С ОСТЕОАРТРОПАТИЕЙ ( СТОПА ШАРКО)</a:t>
            </a:r>
          </a:p>
          <a:p>
            <a:r>
              <a:rPr lang="ru-RU" dirty="0"/>
              <a:t>• Достижение и поддержание индивидуальных целевых показателей углеводного обмена</a:t>
            </a:r>
          </a:p>
          <a:p>
            <a:r>
              <a:rPr lang="ru-RU" dirty="0"/>
              <a:t>• Разгрузка пораженной конечности (индивидуальная разгрузочная повязка) на острой стадии. Длительность использования повязки – 6 </a:t>
            </a:r>
            <a:r>
              <a:rPr lang="ru-RU" dirty="0" err="1"/>
              <a:t>мес</a:t>
            </a:r>
            <a:r>
              <a:rPr lang="ru-RU" dirty="0"/>
              <a:t>, частота замены – каждые 3–4 недели.</a:t>
            </a:r>
          </a:p>
          <a:p>
            <a:r>
              <a:rPr lang="ru-RU" dirty="0"/>
              <a:t>• Системная антибиотикотерапия (</a:t>
            </a:r>
            <a:r>
              <a:rPr lang="ru-RU" dirty="0" err="1"/>
              <a:t>клиндамицин</a:t>
            </a:r>
            <a:r>
              <a:rPr lang="ru-RU" dirty="0"/>
              <a:t>, </a:t>
            </a:r>
            <a:r>
              <a:rPr lang="ru-RU" dirty="0" err="1"/>
              <a:t>фторхинолоны</a:t>
            </a:r>
            <a:r>
              <a:rPr lang="ru-RU" dirty="0"/>
              <a:t>, цефалоспорины, </a:t>
            </a:r>
            <a:r>
              <a:rPr lang="ru-RU" dirty="0" err="1"/>
              <a:t>даптомицин</a:t>
            </a:r>
            <a:r>
              <a:rPr lang="ru-RU" dirty="0"/>
              <a:t>) при язвенных дефектах с признаками инфекции и ранах 2-й ст. и глубже</a:t>
            </a:r>
          </a:p>
          <a:p>
            <a:r>
              <a:rPr lang="ru-RU" dirty="0"/>
              <a:t>• При наличии раневых дефектов – использование современных атравматических перевязочных средств, соответствующих стадии раневого процесса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607749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ПОВЯЗКИ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782967"/>
              </p:ext>
            </p:extLst>
          </p:nvPr>
        </p:nvGraphicFramePr>
        <p:xfrm>
          <a:off x="611560" y="1772816"/>
          <a:ext cx="7848870" cy="410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16290"/>
                <a:gridCol w="2616290"/>
                <a:gridCol w="2616290"/>
              </a:tblGrid>
              <a:tr h="720080">
                <a:tc>
                  <a:txBody>
                    <a:bodyPr/>
                    <a:lstStyle/>
                    <a:p>
                      <a:r>
                        <a:rPr lang="ru-RU" dirty="0" smtClean="0"/>
                        <a:t>СТАДИЯ</a:t>
                      </a:r>
                      <a:r>
                        <a:rPr lang="ru-RU" baseline="0" dirty="0" smtClean="0"/>
                        <a:t> ЭССУДАЦИИ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СТАДИЯ ГРАНУЛЯЦИИ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СТАДИЯ ЭПИТЕЛИЗАЦИИ</a:t>
                      </a:r>
                      <a:endParaRPr lang="ru-RU" dirty="0"/>
                    </a:p>
                  </a:txBody>
                  <a:tcPr/>
                </a:tc>
              </a:tr>
              <a:tr h="233363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Альгинаты</a:t>
                      </a:r>
                      <a:r>
                        <a:rPr lang="ru-RU" dirty="0" smtClean="0"/>
                        <a:t>, нейтральные </a:t>
                      </a:r>
                      <a:r>
                        <a:rPr lang="ru-RU" dirty="0" err="1" smtClean="0"/>
                        <a:t>атравматичные</a:t>
                      </a:r>
                      <a:r>
                        <a:rPr lang="ru-RU" dirty="0" smtClean="0"/>
                        <a:t> повязки, </a:t>
                      </a:r>
                      <a:r>
                        <a:rPr lang="ru-RU" dirty="0" err="1" smtClean="0"/>
                        <a:t>атравматичные</a:t>
                      </a:r>
                      <a:r>
                        <a:rPr lang="ru-RU" dirty="0" smtClean="0"/>
                        <a:t> повязки с антисептиками (</a:t>
                      </a:r>
                      <a:r>
                        <a:rPr lang="ru-RU" dirty="0" err="1" smtClean="0"/>
                        <a:t>повидон</a:t>
                      </a:r>
                      <a:r>
                        <a:rPr lang="ru-RU" dirty="0" smtClean="0"/>
                        <a:t>-йод, ионизированное серебро)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Нейтральные </a:t>
                      </a:r>
                      <a:r>
                        <a:rPr lang="ru-RU" dirty="0" err="1" smtClean="0"/>
                        <a:t>атравматичные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атравматичные</a:t>
                      </a:r>
                      <a:r>
                        <a:rPr lang="ru-RU" dirty="0" smtClean="0"/>
                        <a:t> повязки с антисептиками (</a:t>
                      </a:r>
                      <a:r>
                        <a:rPr lang="ru-RU" dirty="0" err="1" smtClean="0"/>
                        <a:t>повидон</a:t>
                      </a:r>
                      <a:r>
                        <a:rPr lang="ru-RU" dirty="0" smtClean="0"/>
                        <a:t>-йод, ионизированное серебро), повязки на основе коллагена, губчатые/ </a:t>
                      </a:r>
                      <a:r>
                        <a:rPr lang="ru-RU" dirty="0" err="1" smtClean="0"/>
                        <a:t>гидрополимерные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Нейтральные </a:t>
                      </a:r>
                      <a:r>
                        <a:rPr lang="ru-RU" dirty="0" err="1" smtClean="0"/>
                        <a:t>атравматичные</a:t>
                      </a:r>
                      <a:r>
                        <a:rPr lang="ru-RU" dirty="0" smtClean="0"/>
                        <a:t> повязки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945410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>
            <a:normAutofit/>
          </a:bodyPr>
          <a:lstStyle/>
          <a:p>
            <a:r>
              <a:rPr lang="ru-RU" dirty="0" smtClean="0"/>
              <a:t>2.Лечение ишемической формы СДС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AutoNum type="arabicPeriod"/>
            </a:pPr>
            <a:r>
              <a:rPr lang="ru-RU" dirty="0" smtClean="0"/>
              <a:t>Консервативная терапия</a:t>
            </a:r>
          </a:p>
          <a:p>
            <a:r>
              <a:rPr lang="ru-RU" dirty="0" smtClean="0"/>
              <a:t> </a:t>
            </a:r>
            <a:r>
              <a:rPr lang="ru-RU" dirty="0"/>
              <a:t>• Достижение и поддержание индивидуальных целевых показателей углеводного обмена, своевременный перевод на инсулинотерапию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Отказ от курения!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Коррекция артериальной гипертензии (≤ 140/85 мм рт. ст.)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Лечение </a:t>
            </a:r>
            <a:r>
              <a:rPr lang="ru-RU" dirty="0" err="1"/>
              <a:t>дислипидемии</a:t>
            </a:r>
            <a:r>
              <a:rPr lang="ru-RU" dirty="0"/>
              <a:t> </a:t>
            </a:r>
          </a:p>
          <a:p>
            <a:r>
              <a:rPr lang="ru-RU" dirty="0" smtClean="0"/>
              <a:t> </a:t>
            </a:r>
            <a:r>
              <a:rPr lang="ru-RU" dirty="0"/>
              <a:t>• Антикоагулянты (низкомолекулярные гепарины: </a:t>
            </a:r>
            <a:r>
              <a:rPr lang="ru-RU" dirty="0" err="1"/>
              <a:t>дальтепарин</a:t>
            </a:r>
            <a:r>
              <a:rPr lang="ru-RU" dirty="0"/>
              <a:t>, </a:t>
            </a:r>
            <a:r>
              <a:rPr lang="ru-RU" dirty="0" err="1"/>
              <a:t>эноксапарин</a:t>
            </a:r>
            <a:r>
              <a:rPr lang="ru-RU" dirty="0"/>
              <a:t>, </a:t>
            </a:r>
            <a:r>
              <a:rPr lang="ru-RU" dirty="0" err="1"/>
              <a:t>надропарин</a:t>
            </a:r>
            <a:r>
              <a:rPr lang="ru-RU" dirty="0"/>
              <a:t>) и </a:t>
            </a:r>
            <a:r>
              <a:rPr lang="ru-RU" dirty="0" err="1"/>
              <a:t>антиагреганты</a:t>
            </a:r>
            <a:r>
              <a:rPr lang="ru-RU" dirty="0"/>
              <a:t> (ацетилсалициловая кислота, </a:t>
            </a:r>
            <a:r>
              <a:rPr lang="ru-RU" dirty="0" err="1"/>
              <a:t>клопидогрель</a:t>
            </a:r>
            <a:r>
              <a:rPr lang="ru-RU" dirty="0"/>
              <a:t>) под контролем </a:t>
            </a:r>
            <a:r>
              <a:rPr lang="ru-RU" dirty="0" err="1"/>
              <a:t>коагулограммы</a:t>
            </a:r>
            <a:r>
              <a:rPr lang="ru-RU" dirty="0"/>
              <a:t> и состояния глазного </a:t>
            </a:r>
            <a:r>
              <a:rPr lang="ru-RU" dirty="0" smtClean="0"/>
              <a:t>дна</a:t>
            </a:r>
          </a:p>
          <a:p>
            <a:r>
              <a:rPr lang="ru-RU" dirty="0" smtClean="0"/>
              <a:t> </a:t>
            </a:r>
            <a:r>
              <a:rPr lang="ru-RU" dirty="0"/>
              <a:t>• Препараты простагландина Е1</a:t>
            </a:r>
          </a:p>
          <a:p>
            <a:r>
              <a:rPr lang="ru-RU" dirty="0"/>
              <a:t>2.  Хирургическая </a:t>
            </a:r>
            <a:r>
              <a:rPr lang="ru-RU" dirty="0" err="1"/>
              <a:t>реваскуляризация</a:t>
            </a:r>
            <a:r>
              <a:rPr lang="ru-RU" dirty="0"/>
              <a:t> (баллонная </a:t>
            </a:r>
            <a:r>
              <a:rPr lang="ru-RU" dirty="0" err="1"/>
              <a:t>ангиопластика</a:t>
            </a:r>
            <a:r>
              <a:rPr lang="ru-RU" dirty="0"/>
              <a:t>, </a:t>
            </a:r>
            <a:r>
              <a:rPr lang="ru-RU" dirty="0" err="1"/>
              <a:t>стентирование</a:t>
            </a:r>
            <a:r>
              <a:rPr lang="ru-RU" dirty="0"/>
              <a:t>, </a:t>
            </a:r>
            <a:r>
              <a:rPr lang="ru-RU" dirty="0" err="1"/>
              <a:t>эндартерэктомия</a:t>
            </a:r>
            <a:r>
              <a:rPr lang="ru-RU" dirty="0"/>
              <a:t>, дистальное шунтирование)</a:t>
            </a:r>
          </a:p>
          <a:p>
            <a:r>
              <a:rPr lang="ru-RU" dirty="0"/>
              <a:t>3.  Антибактериальная терапия – при наличии раневых дефектов, с использованием препаратов, активных в отношении аэробной и анаэробной микрофлоры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35113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При наличии признаков критической ишемии консервативное лечение неэффективно! Больной в обязательном порядке должен быть направлен в отделение сосудистой хирургии. Решение вопроса об ампутации конечности следует принимать только после ангиографического исследования и/ или консультации </a:t>
            </a:r>
            <a:r>
              <a:rPr lang="ru-RU" sz="2800" dirty="0" err="1"/>
              <a:t>ангиохирурга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604174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Повязки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1817931"/>
              </p:ext>
            </p:extLst>
          </p:nvPr>
        </p:nvGraphicFramePr>
        <p:xfrm>
          <a:off x="457200" y="1752600"/>
          <a:ext cx="7620000" cy="2981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10000"/>
                <a:gridCol w="3810000"/>
              </a:tblGrid>
              <a:tr h="668288">
                <a:tc>
                  <a:txBody>
                    <a:bodyPr/>
                    <a:lstStyle/>
                    <a:p>
                      <a:r>
                        <a:rPr lang="ru-RU" dirty="0" smtClean="0"/>
                        <a:t>До устранения ишемии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После устранения ишемии</a:t>
                      </a:r>
                      <a:endParaRPr lang="ru-RU" dirty="0"/>
                    </a:p>
                  </a:txBody>
                  <a:tcPr/>
                </a:tc>
              </a:tr>
              <a:tr h="231367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Атравматичные</a:t>
                      </a:r>
                      <a:r>
                        <a:rPr lang="ru-RU" dirty="0" smtClean="0"/>
                        <a:t> повязки с </a:t>
                      </a:r>
                      <a:r>
                        <a:rPr lang="ru-RU" dirty="0" err="1" smtClean="0"/>
                        <a:t>повидон</a:t>
                      </a:r>
                      <a:r>
                        <a:rPr lang="ru-RU" dirty="0" smtClean="0"/>
                        <a:t>-йодом или ионизированным серебром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Могут использоваться те же перевязочные средства, что и при лечении </a:t>
                      </a:r>
                      <a:r>
                        <a:rPr lang="ru-RU" dirty="0" err="1" smtClean="0"/>
                        <a:t>нейропатической</a:t>
                      </a:r>
                      <a:r>
                        <a:rPr lang="ru-RU" dirty="0" smtClean="0"/>
                        <a:t> формы СДС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3264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AutoNum type="arabicPeriod"/>
            </a:pPr>
            <a:r>
              <a:rPr lang="ru-RU" dirty="0" smtClean="0"/>
              <a:t>Активация </a:t>
            </a:r>
            <a:r>
              <a:rPr lang="ru-RU" dirty="0" err="1" smtClean="0"/>
              <a:t>полиолового</a:t>
            </a:r>
            <a:r>
              <a:rPr lang="ru-RU" dirty="0" smtClean="0"/>
              <a:t> пути ( альтернативный механизм метаболизма глюкозы)- глюкоза превращается в сорбит , под действием </a:t>
            </a:r>
            <a:r>
              <a:rPr lang="ru-RU" dirty="0" err="1" smtClean="0"/>
              <a:t>альдозоредуктазы</a:t>
            </a:r>
            <a:r>
              <a:rPr lang="ru-RU" dirty="0" smtClean="0"/>
              <a:t>, затем во фруктозу. Их накопление ведёт к повышению </a:t>
            </a:r>
            <a:r>
              <a:rPr lang="ru-RU" dirty="0" err="1" smtClean="0"/>
              <a:t>осмолярности</a:t>
            </a:r>
            <a:r>
              <a:rPr lang="ru-RU" dirty="0" smtClean="0"/>
              <a:t> межклеточного пространства и отёку нервной ткани</a:t>
            </a:r>
          </a:p>
          <a:p>
            <a:pPr marL="457200" indent="-457200">
              <a:buAutoNum type="arabicPeriod"/>
            </a:pPr>
            <a:r>
              <a:rPr lang="ru-RU" dirty="0" smtClean="0"/>
              <a:t>Снижение синтеза компонентов мембран нервных </a:t>
            </a:r>
            <a:r>
              <a:rPr lang="ru-RU" dirty="0" err="1" smtClean="0"/>
              <a:t>клеток,приводящее</a:t>
            </a:r>
            <a:r>
              <a:rPr lang="ru-RU" dirty="0" smtClean="0"/>
              <a:t> к нарушению  проведения нервного импульса</a:t>
            </a:r>
          </a:p>
          <a:p>
            <a:pPr marL="457200" indent="-457200">
              <a:buAutoNum type="arabicPeriod"/>
            </a:pPr>
            <a:r>
              <a:rPr lang="ru-RU" dirty="0" err="1" smtClean="0"/>
              <a:t>Неферментативное</a:t>
            </a:r>
            <a:r>
              <a:rPr lang="ru-RU" dirty="0" smtClean="0"/>
              <a:t> и ферментативное </a:t>
            </a:r>
            <a:r>
              <a:rPr lang="ru-RU" dirty="0" err="1" smtClean="0"/>
              <a:t>гликозилтрование</a:t>
            </a:r>
            <a:r>
              <a:rPr lang="ru-RU" dirty="0" smtClean="0"/>
              <a:t>  структурных белков нервного волокна( миелина и </a:t>
            </a:r>
            <a:r>
              <a:rPr lang="ru-RU" dirty="0" err="1" smtClean="0"/>
              <a:t>тубулина</a:t>
            </a:r>
            <a:r>
              <a:rPr lang="ru-RU" dirty="0" smtClean="0"/>
              <a:t>), приводящее к </a:t>
            </a:r>
            <a:r>
              <a:rPr lang="ru-RU" dirty="0" err="1" smtClean="0"/>
              <a:t>демиелинизации</a:t>
            </a:r>
            <a:r>
              <a:rPr lang="ru-RU" dirty="0" smtClean="0"/>
              <a:t> и нарушению проведения нервного импульса; </a:t>
            </a:r>
            <a:r>
              <a:rPr lang="ru-RU" dirty="0" err="1" smtClean="0"/>
              <a:t>гликозилирование</a:t>
            </a:r>
            <a:r>
              <a:rPr lang="ru-RU" dirty="0" smtClean="0"/>
              <a:t> белков базальной мембраны капилляров вызывает её утолщение и расстройство обменных процессов в нервных волокнах</a:t>
            </a:r>
          </a:p>
          <a:p>
            <a:pPr marL="457200" indent="-457200">
              <a:buAutoNum type="arabicPeriod"/>
            </a:pPr>
            <a:r>
              <a:rPr lang="ru-RU" dirty="0" err="1" smtClean="0"/>
              <a:t>Оксидантный</a:t>
            </a:r>
            <a:r>
              <a:rPr lang="ru-RU" dirty="0" smtClean="0"/>
              <a:t> стресс ( прямое цитотоксическое действие)</a:t>
            </a:r>
          </a:p>
          <a:p>
            <a:pPr marL="457200" indent="-457200">
              <a:buAutoNum type="arabicPeriod"/>
            </a:pPr>
            <a:r>
              <a:rPr lang="ru-RU" dirty="0" smtClean="0"/>
              <a:t>Активация </a:t>
            </a:r>
            <a:r>
              <a:rPr lang="ru-RU" dirty="0" err="1" smtClean="0"/>
              <a:t>протеинкиназы</a:t>
            </a:r>
            <a:r>
              <a:rPr lang="ru-RU" dirty="0" smtClean="0"/>
              <a:t> С, что также приводит к снижению активности </a:t>
            </a:r>
            <a:r>
              <a:rPr lang="en-US" dirty="0" err="1" smtClean="0"/>
              <a:t>Na|K</a:t>
            </a:r>
            <a:r>
              <a:rPr lang="ru-RU" dirty="0" smtClean="0"/>
              <a:t>-</a:t>
            </a:r>
            <a:r>
              <a:rPr lang="ru-RU" dirty="0" err="1" smtClean="0"/>
              <a:t>АТФазы</a:t>
            </a:r>
            <a:r>
              <a:rPr lang="ru-RU" dirty="0" smtClean="0"/>
              <a:t> и стимулирует </a:t>
            </a:r>
            <a:r>
              <a:rPr lang="ru-RU" dirty="0" err="1" smtClean="0"/>
              <a:t>простогландины</a:t>
            </a:r>
            <a:r>
              <a:rPr lang="ru-RU" dirty="0" smtClean="0"/>
              <a:t>, отвечающие за </a:t>
            </a:r>
            <a:r>
              <a:rPr lang="ru-RU" dirty="0" err="1" smtClean="0"/>
              <a:t>вазоконстрикцию</a:t>
            </a:r>
            <a:endParaRPr lang="ru-RU" dirty="0" smtClean="0"/>
          </a:p>
          <a:p>
            <a:endParaRPr lang="ru-RU" b="0" dirty="0"/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277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• Достижение и поддержание индивидуальных целевых показателей углеводного обмена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Обучение больных и их родственников правилам ухода за ногами и выбора обуви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Раннее выявление больных, входящих в группу риска СДС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Адекватная ортопедическая помощь больным с деформациями стоп, перенесшим ампутации в пределах стопы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Регулярное посещение кабинета диабетической стопы для осмотра и </a:t>
            </a:r>
            <a:r>
              <a:rPr lang="ru-RU" dirty="0" err="1"/>
              <a:t>подиатрического</a:t>
            </a:r>
            <a:r>
              <a:rPr lang="ru-RU" dirty="0"/>
              <a:t> </a:t>
            </a:r>
            <a:r>
              <a:rPr lang="ru-RU" dirty="0" smtClean="0"/>
              <a:t>ухода*</a:t>
            </a:r>
            <a:endParaRPr lang="ru-RU" dirty="0"/>
          </a:p>
          <a:p>
            <a:r>
              <a:rPr lang="ru-RU" dirty="0"/>
              <a:t>* Частота посещения определяется индивидуально, в зависимости от совокупности факторов риска и тяжести состояния.</a:t>
            </a:r>
          </a:p>
        </p:txBody>
      </p:sp>
    </p:spTree>
    <p:extLst>
      <p:ext uri="{BB962C8B-B14F-4D97-AF65-F5344CB8AC3E}">
        <p14:creationId xmlns:p14="http://schemas.microsoft.com/office/powerpoint/2010/main" val="3992769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8644975"/>
              </p:ext>
            </p:extLst>
          </p:nvPr>
        </p:nvGraphicFramePr>
        <p:xfrm>
          <a:off x="467544" y="1556792"/>
          <a:ext cx="7620000" cy="519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3810000"/>
              </a:tblGrid>
              <a:tr h="108012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Симметричная</a:t>
                      </a:r>
                      <a:r>
                        <a:rPr lang="ru-RU" sz="2800" baseline="0" dirty="0" smtClean="0"/>
                        <a:t> </a:t>
                      </a:r>
                      <a:r>
                        <a:rPr lang="ru-RU" sz="2800" baseline="0" dirty="0" err="1" smtClean="0"/>
                        <a:t>нейропатия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Ассиметричная </a:t>
                      </a:r>
                      <a:r>
                        <a:rPr lang="ru-RU" sz="2800" dirty="0" err="1" smtClean="0"/>
                        <a:t>нейропатия</a:t>
                      </a:r>
                      <a:endParaRPr lang="ru-RU" sz="2800" dirty="0"/>
                    </a:p>
                  </a:txBody>
                  <a:tcPr/>
                </a:tc>
              </a:tr>
              <a:tr h="3807648"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ru-RU" sz="2400" dirty="0" smtClean="0"/>
                        <a:t>Дистальная сенсорная и сенсомоторная </a:t>
                      </a:r>
                      <a:r>
                        <a:rPr lang="ru-RU" sz="2400" dirty="0" err="1" smtClean="0"/>
                        <a:t>нейропатия</a:t>
                      </a:r>
                      <a:endParaRPr lang="ru-RU" sz="2400" dirty="0" smtClean="0"/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2400" dirty="0" smtClean="0"/>
                        <a:t>Диабетическая </a:t>
                      </a:r>
                      <a:r>
                        <a:rPr lang="ru-RU" sz="2400" dirty="0" err="1" smtClean="0"/>
                        <a:t>нейропатия</a:t>
                      </a:r>
                      <a:r>
                        <a:rPr lang="ru-RU" sz="2400" dirty="0" smtClean="0"/>
                        <a:t>  длинных нервных волокон*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2400" dirty="0" smtClean="0"/>
                        <a:t>Хроническая воспалительная </a:t>
                      </a:r>
                      <a:r>
                        <a:rPr lang="ru-RU" sz="2400" dirty="0" err="1" smtClean="0"/>
                        <a:t>демиелинизирующая</a:t>
                      </a:r>
                      <a:r>
                        <a:rPr lang="ru-RU" sz="2400" dirty="0" smtClean="0"/>
                        <a:t>  </a:t>
                      </a:r>
                      <a:r>
                        <a:rPr lang="ru-RU" sz="2400" dirty="0" err="1" smtClean="0"/>
                        <a:t>полирадикулонейропа-тия</a:t>
                      </a:r>
                      <a:r>
                        <a:rPr lang="ru-RU" sz="2400" dirty="0" smtClean="0"/>
                        <a:t>*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ru-RU" sz="2400" baseline="0" dirty="0" err="1" smtClean="0"/>
                        <a:t>Мононейропатия</a:t>
                      </a:r>
                      <a:endParaRPr lang="ru-RU" sz="2400" baseline="0" dirty="0" smtClean="0"/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2400" baseline="0" dirty="0" smtClean="0"/>
                        <a:t>Множественная </a:t>
                      </a:r>
                      <a:r>
                        <a:rPr lang="ru-RU" sz="2400" baseline="0" dirty="0" err="1" smtClean="0"/>
                        <a:t>мононейропатия</a:t>
                      </a:r>
                      <a:endParaRPr lang="ru-RU" sz="2400" baseline="0" dirty="0" smtClean="0"/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2400" baseline="0" dirty="0" err="1" smtClean="0"/>
                        <a:t>Радикулопатия</a:t>
                      </a:r>
                      <a:endParaRPr lang="ru-RU" sz="2400" baseline="0" dirty="0" smtClean="0"/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2400" baseline="0" dirty="0" smtClean="0"/>
                        <a:t>Поясничная </a:t>
                      </a:r>
                      <a:r>
                        <a:rPr lang="ru-RU" sz="2400" baseline="0" dirty="0" err="1" smtClean="0"/>
                        <a:t>плексопатия</a:t>
                      </a:r>
                      <a:r>
                        <a:rPr lang="ru-RU" sz="2400" baseline="0" dirty="0" smtClean="0"/>
                        <a:t> или </a:t>
                      </a:r>
                      <a:r>
                        <a:rPr lang="ru-RU" sz="2400" baseline="0" dirty="0" err="1" smtClean="0"/>
                        <a:t>радикулоплексопатия</a:t>
                      </a:r>
                      <a:endParaRPr lang="ru-RU" sz="2400" baseline="0" dirty="0" smtClean="0"/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2400" baseline="0" dirty="0" smtClean="0"/>
                        <a:t>Хроническая </a:t>
                      </a:r>
                      <a:r>
                        <a:rPr lang="ru-RU" sz="2400" baseline="0" dirty="0" err="1" smtClean="0"/>
                        <a:t>демиелинизирующая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baseline="0" dirty="0" err="1" smtClean="0"/>
                        <a:t>полирадикулонейропа-тия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787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274838"/>
            <a:ext cx="799288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* Редко встречающиеся формы диабетической </a:t>
            </a:r>
            <a:r>
              <a:rPr lang="ru-RU" sz="3200" dirty="0" err="1" smtClean="0"/>
              <a:t>нейропатии</a:t>
            </a:r>
            <a:r>
              <a:rPr lang="ru-RU" sz="3200" dirty="0" smtClean="0"/>
              <a:t>, диагноз которых требует развернутого неврологического обследования (выполняется неврологом) и использования инструментальных методов исследования (</a:t>
            </a:r>
            <a:r>
              <a:rPr lang="ru-RU" sz="3200" dirty="0" err="1" smtClean="0"/>
              <a:t>электронейромиографии</a:t>
            </a:r>
            <a:r>
              <a:rPr lang="ru-RU" sz="3200" dirty="0" smtClean="0"/>
              <a:t>).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4703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СТАдии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romanUcPeriod"/>
            </a:pPr>
            <a:r>
              <a:rPr lang="ru-RU" sz="4800" dirty="0" smtClean="0"/>
              <a:t>Доклиническая</a:t>
            </a:r>
          </a:p>
          <a:p>
            <a:pPr marL="514350" indent="-514350">
              <a:buAutoNum type="romanUcPeriod"/>
            </a:pPr>
            <a:r>
              <a:rPr lang="ru-RU" sz="4800" dirty="0" smtClean="0"/>
              <a:t>Клинических проявлений</a:t>
            </a:r>
          </a:p>
          <a:p>
            <a:pPr marL="514350" indent="-514350">
              <a:buAutoNum type="romanUcPeriod"/>
            </a:pPr>
            <a:r>
              <a:rPr lang="ru-RU" sz="4800" dirty="0" smtClean="0"/>
              <a:t>Осложнений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2109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71184" cy="1371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Дистальная симметричная </a:t>
            </a:r>
            <a:r>
              <a:rPr lang="ru-RU" dirty="0" err="1" smtClean="0"/>
              <a:t>нейропатия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Для неё  характерны:</a:t>
            </a:r>
          </a:p>
          <a:p>
            <a:r>
              <a:rPr lang="ru-RU" dirty="0" smtClean="0"/>
              <a:t>-боли ( обычно умеренные, тупые и тянущие, преимущественно в стопах и голенях, усиливающиеся в </a:t>
            </a:r>
            <a:r>
              <a:rPr lang="ru-RU" dirty="0" err="1" smtClean="0"/>
              <a:t>покое,в</a:t>
            </a:r>
            <a:r>
              <a:rPr lang="ru-RU" dirty="0" smtClean="0"/>
              <a:t> вечернее время, уменьшаются при физической нагрузке)</a:t>
            </a:r>
          </a:p>
          <a:p>
            <a:r>
              <a:rPr lang="ru-RU" dirty="0" smtClean="0"/>
              <a:t>-онемение, парестезии ( в том числе ощущение ползания мурашек, поверхностного покалывания, </a:t>
            </a:r>
            <a:r>
              <a:rPr lang="ru-RU" dirty="0" err="1" smtClean="0"/>
              <a:t>дизестезии</a:t>
            </a:r>
            <a:r>
              <a:rPr lang="ru-RU" dirty="0"/>
              <a:t> </a:t>
            </a:r>
            <a:r>
              <a:rPr lang="ru-RU" dirty="0" smtClean="0"/>
              <a:t> (извращение чувствительности),</a:t>
            </a:r>
            <a:r>
              <a:rPr lang="ru-RU" dirty="0" err="1" smtClean="0"/>
              <a:t>аллодинии</a:t>
            </a:r>
            <a:r>
              <a:rPr lang="ru-RU" dirty="0" smtClean="0"/>
              <a:t> ( неприятное или болевое ощущение от любого прикосновения одежды, постельных принадлежностей), гиперестезии, чувство жжения</a:t>
            </a:r>
          </a:p>
          <a:p>
            <a:pPr marL="342900" indent="-342900">
              <a:buFontTx/>
              <a:buChar char="-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66818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588</TotalTime>
  <Words>2453</Words>
  <Application>Microsoft Office PowerPoint</Application>
  <PresentationFormat>Экран (4:3)</PresentationFormat>
  <Paragraphs>369</Paragraphs>
  <Slides>50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1" baseType="lpstr">
      <vt:lpstr>Главная</vt:lpstr>
      <vt:lpstr>Диабетическая нейропатия. Диабетическая нейроостеоартропатия.  Диабетическая стопа.</vt:lpstr>
      <vt:lpstr>Диабетическая нейропатия</vt:lpstr>
      <vt:lpstr>Патогенез</vt:lpstr>
      <vt:lpstr>Презентация PowerPoint</vt:lpstr>
      <vt:lpstr>Презентация PowerPoint</vt:lpstr>
      <vt:lpstr>Классификация</vt:lpstr>
      <vt:lpstr>Презентация PowerPoint</vt:lpstr>
      <vt:lpstr>СТАдии</vt:lpstr>
      <vt:lpstr>Дистальная симметричная нейропатия</vt:lpstr>
      <vt:lpstr>Презентация PowerPoint</vt:lpstr>
      <vt:lpstr>Автономная нейропатия</vt:lpstr>
      <vt:lpstr>Группы риска</vt:lpstr>
      <vt:lpstr>Этапность диагностики и лечения</vt:lpstr>
      <vt:lpstr>Диагностика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Медикаментозная терапия</vt:lpstr>
      <vt:lpstr>Презентация PowerPoint</vt:lpstr>
      <vt:lpstr>Профилактика</vt:lpstr>
      <vt:lpstr>Диабетическая нейроостеоартропатия</vt:lpstr>
      <vt:lpstr>Стадии</vt:lpstr>
      <vt:lpstr>Классификация(e.A.chantelau,g.grutzner,2014)</vt:lpstr>
      <vt:lpstr>Презентация PowerPoint</vt:lpstr>
      <vt:lpstr>Презентация PowerPoint</vt:lpstr>
      <vt:lpstr>Группы риска</vt:lpstr>
      <vt:lpstr>Этапность диагностики и лечения</vt:lpstr>
      <vt:lpstr>диагностика</vt:lpstr>
      <vt:lpstr>Презентация PowerPoint</vt:lpstr>
      <vt:lpstr>Лечение острой стадии нейроостеоартропатии</vt:lpstr>
      <vt:lpstr>Лечение хронической стадии нейроостеоартропатии</vt:lpstr>
      <vt:lpstr>Профилактика</vt:lpstr>
      <vt:lpstr>Синдром диабетической стопы</vt:lpstr>
      <vt:lpstr>Группы риска</vt:lpstr>
      <vt:lpstr>Классифкация (формулировка диагноза)</vt:lpstr>
      <vt:lpstr>Классификация раневых дефектов по Вагнеру</vt:lpstr>
      <vt:lpstr>Диагностика</vt:lpstr>
      <vt:lpstr>Анамнез</vt:lpstr>
      <vt:lpstr>Осмотр нижних конечностей</vt:lpstr>
      <vt:lpstr>Оценка артериального кровотока</vt:lpstr>
      <vt:lpstr>Лечение нейропатической формы  Сдс</vt:lpstr>
      <vt:lpstr>Презентация PowerPoint</vt:lpstr>
      <vt:lpstr>Повязки</vt:lpstr>
      <vt:lpstr>Презентация PowerPoint</vt:lpstr>
      <vt:lpstr>ПОВЯЗКИ</vt:lpstr>
      <vt:lpstr>2.Лечение ишемической формы СДС</vt:lpstr>
      <vt:lpstr>Презентация PowerPoint</vt:lpstr>
      <vt:lpstr>Повязки</vt:lpstr>
      <vt:lpstr>Профилактика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Диабетическая нейропатия. Диабетическая остеоартропатия.  Диабетическая стопа.</dc:title>
  <dc:creator>albina kos</dc:creator>
  <cp:lastModifiedBy>User</cp:lastModifiedBy>
  <cp:revision>47</cp:revision>
  <dcterms:created xsi:type="dcterms:W3CDTF">2015-11-17T10:23:36Z</dcterms:created>
  <dcterms:modified xsi:type="dcterms:W3CDTF">2016-02-16T11:47:28Z</dcterms:modified>
</cp:coreProperties>
</file>