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434" autoAdjust="0"/>
  </p:normalViewPr>
  <p:slideViewPr>
    <p:cSldViewPr snapToGrid="0">
      <p:cViewPr varScale="1">
        <p:scale>
          <a:sx n="76" d="100"/>
          <a:sy n="76" d="100"/>
        </p:scale>
        <p:origin x="126" y="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9521" y="0"/>
            <a:ext cx="119507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Рапонтикума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сафлоровидного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корневища с корнями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Rhapontici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carthamoidis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rhizomata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radicibus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Рапонтикум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сафлоровидный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Rhaponticum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carthamoides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Willd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Iljin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Левзея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сафлоровидная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Leuzea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carthamoides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Willd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DC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сем. Астровые                   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Asteraceae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600" y="3381375"/>
            <a:ext cx="4635500" cy="347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8" name="Picture 12" descr="https://otvet.imgsmail.ru/download/35513cac517f52d01898e3188b18c030_i-123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80" y="1013658"/>
            <a:ext cx="4242930" cy="499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110" y="1013658"/>
            <a:ext cx="7510547" cy="499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24476" y="195220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Rectangle 143"/>
          <p:cNvSpPr>
            <a:spLocks noChangeArrowheads="1"/>
          </p:cNvSpPr>
          <p:nvPr/>
        </p:nvSpPr>
        <p:spPr bwMode="auto">
          <a:xfrm>
            <a:off x="742120" y="995871"/>
            <a:ext cx="1603512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47"/>
          <p:cNvSpPr>
            <a:spLocks noChangeArrowheads="1"/>
          </p:cNvSpPr>
          <p:nvPr/>
        </p:nvSpPr>
        <p:spPr bwMode="auto">
          <a:xfrm>
            <a:off x="1736034" y="1134354"/>
            <a:ext cx="2303979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1"/>
          <p:cNvSpPr>
            <a:spLocks noChangeArrowheads="1"/>
          </p:cNvSpPr>
          <p:nvPr/>
        </p:nvSpPr>
        <p:spPr bwMode="auto">
          <a:xfrm flipV="1">
            <a:off x="1434904" y="2307584"/>
            <a:ext cx="19597749" cy="50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546820" y="5606242"/>
            <a:ext cx="39350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β-</a:t>
            </a:r>
            <a:r>
              <a:rPr lang="ru-RU" sz="2800" dirty="0" err="1"/>
              <a:t>экдизон</a:t>
            </a:r>
            <a:r>
              <a:rPr lang="ru-RU" sz="2800" dirty="0"/>
              <a:t> (</a:t>
            </a:r>
            <a:r>
              <a:rPr lang="ru-RU" sz="2800" dirty="0" err="1"/>
              <a:t>экдистерон</a:t>
            </a:r>
            <a:r>
              <a:rPr lang="ru-RU" sz="2800" dirty="0"/>
              <a:t>)</a:t>
            </a:r>
            <a:endParaRPr lang="ru-RU" sz="2800" dirty="0">
              <a:effectLst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1468" y="1272837"/>
            <a:ext cx="6195206" cy="4142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4476" y="195220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9549" y="1184855"/>
            <a:ext cx="1095992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Times New Roman" panose="02020603050405020304" pitchFamily="18" charset="0"/>
              </a:rPr>
              <a:t>      Качество </a:t>
            </a:r>
            <a:r>
              <a:rPr lang="ru-RU" sz="3600" dirty="0">
                <a:latin typeface="Times New Roman" panose="02020603050405020304" pitchFamily="18" charset="0"/>
              </a:rPr>
              <a:t>сырья регламентируется </a:t>
            </a:r>
            <a:r>
              <a:rPr lang="ru-RU" sz="3600" dirty="0" smtClean="0">
                <a:latin typeface="Times New Roman" panose="02020603050405020304" pitchFamily="18" charset="0"/>
              </a:rPr>
              <a:t>ГФ </a:t>
            </a:r>
            <a:r>
              <a:rPr lang="en-US" sz="3600" dirty="0" smtClean="0">
                <a:latin typeface="Times New Roman" panose="02020603050405020304" pitchFamily="18" charset="0"/>
              </a:rPr>
              <a:t>XIV – </a:t>
            </a:r>
            <a:r>
              <a:rPr lang="ru-RU" sz="3600" dirty="0" smtClean="0">
                <a:latin typeface="Times New Roman" panose="02020603050405020304" pitchFamily="18" charset="0"/>
              </a:rPr>
              <a:t>ФС</a:t>
            </a:r>
            <a:r>
              <a:rPr lang="ru-RU" sz="3600" dirty="0" smtClean="0">
                <a:latin typeface="Times New Roman" panose="02020603050405020304" pitchFamily="18" charset="0"/>
              </a:rPr>
              <a:t>.2.5.0091.18</a:t>
            </a:r>
            <a:r>
              <a:rPr lang="ru-RU" sz="3600" dirty="0" smtClean="0">
                <a:latin typeface="Times New Roman" panose="02020603050405020304" pitchFamily="18" charset="0"/>
              </a:rPr>
              <a:t>. </a:t>
            </a:r>
            <a:r>
              <a:rPr lang="ru-RU" sz="3600" dirty="0">
                <a:latin typeface="Times New Roman" panose="02020603050405020304" pitchFamily="18" charset="0"/>
              </a:rPr>
              <a:t>Стандартизуются корневища с корнями </a:t>
            </a:r>
            <a:r>
              <a:rPr lang="ru-RU" sz="3600" dirty="0" err="1">
                <a:latin typeface="Times New Roman" panose="02020603050405020304" pitchFamily="18" charset="0"/>
              </a:rPr>
              <a:t>рапонтикума</a:t>
            </a:r>
            <a:r>
              <a:rPr lang="ru-RU" sz="3600" dirty="0"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</a:rPr>
              <a:t>сафлоровидного</a:t>
            </a:r>
            <a:r>
              <a:rPr lang="ru-RU" sz="3600" dirty="0">
                <a:latin typeface="Times New Roman" panose="02020603050405020304" pitchFamily="18" charset="0"/>
              </a:rPr>
              <a:t> по содержанию </a:t>
            </a:r>
            <a:r>
              <a:rPr lang="ru-RU" sz="36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экдистена</a:t>
            </a:r>
            <a:r>
              <a:rPr lang="ru-RU" sz="3600" dirty="0" smtClean="0">
                <a:latin typeface="Times New Roman" panose="02020603050405020304" pitchFamily="18" charset="0"/>
              </a:rPr>
              <a:t>, определяемого </a:t>
            </a:r>
            <a:r>
              <a:rPr lang="ru-RU" sz="3600" dirty="0">
                <a:latin typeface="Times New Roman" panose="02020603050405020304" pitchFamily="18" charset="0"/>
              </a:rPr>
              <a:t>методом ВЭЖХ со спектрофотометрической </a:t>
            </a:r>
            <a:r>
              <a:rPr lang="ru-RU" sz="3600" dirty="0" err="1">
                <a:latin typeface="Times New Roman" panose="02020603050405020304" pitchFamily="18" charset="0"/>
              </a:rPr>
              <a:t>детекцией</a:t>
            </a:r>
            <a:r>
              <a:rPr lang="ru-RU" sz="3600" dirty="0">
                <a:latin typeface="Times New Roman" panose="02020603050405020304" pitchFamily="18" charset="0"/>
              </a:rPr>
              <a:t> при </a:t>
            </a:r>
            <a:r>
              <a:rPr lang="ru-RU" sz="3600" dirty="0" smtClean="0">
                <a:latin typeface="Times New Roman" panose="02020603050405020304" pitchFamily="18" charset="0"/>
              </a:rPr>
              <a:t>240 </a:t>
            </a:r>
            <a:r>
              <a:rPr lang="ru-RU" sz="3600" dirty="0" err="1" smtClean="0">
                <a:latin typeface="Times New Roman" panose="02020603050405020304" pitchFamily="18" charset="0"/>
              </a:rPr>
              <a:t>нм</a:t>
            </a:r>
            <a:r>
              <a:rPr lang="ru-RU" sz="3600" dirty="0">
                <a:latin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</a:rPr>
              <a:t>(</a:t>
            </a:r>
            <a:r>
              <a:rPr lang="ru-RU" sz="3600" smtClean="0">
                <a:latin typeface="Times New Roman" panose="02020603050405020304" pitchFamily="18" charset="0"/>
              </a:rPr>
              <a:t>не менее 0,10%).</a:t>
            </a:r>
            <a:endParaRPr lang="ru-RU" sz="3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797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445100" y="238264"/>
            <a:ext cx="94441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</a:t>
            </a:r>
            <a:r>
              <a:rPr lang="ru-RU" sz="4000" dirty="0" err="1">
                <a:solidFill>
                  <a:srgbClr val="C00000"/>
                </a:solidFill>
              </a:rPr>
              <a:t>р</a:t>
            </a:r>
            <a:r>
              <a:rPr lang="ru-RU" sz="4000" dirty="0" err="1" smtClean="0">
                <a:solidFill>
                  <a:srgbClr val="C00000"/>
                </a:solidFill>
              </a:rPr>
              <a:t>апонтикума</a:t>
            </a:r>
            <a:r>
              <a:rPr lang="ru-RU" sz="4000" dirty="0" smtClean="0">
                <a:solidFill>
                  <a:srgbClr val="C00000"/>
                </a:solidFill>
              </a:rPr>
              <a:t> </a:t>
            </a:r>
            <a:r>
              <a:rPr lang="ru-RU" sz="4000" dirty="0" err="1">
                <a:solidFill>
                  <a:srgbClr val="C00000"/>
                </a:solidFill>
              </a:rPr>
              <a:t>сафлоровидного</a:t>
            </a:r>
            <a:r>
              <a:rPr lang="ru-RU" sz="4000" dirty="0">
                <a:solidFill>
                  <a:srgbClr val="C00000"/>
                </a:solidFill>
              </a:rPr>
              <a:t> </a:t>
            </a:r>
          </a:p>
        </p:txBody>
      </p:sp>
      <p:pic>
        <p:nvPicPr>
          <p:cNvPr id="5142" name="Picture 22" descr="http://socialnye-apteki.ru/upload/images/filial/catalog/ekdist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299" y="2336800"/>
            <a:ext cx="6753925" cy="363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09700"/>
            <a:ext cx="5448300" cy="544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60" name="Picture 16" descr="http://dolgoletie.online/upload/iblock/7c6/7c6724f1c3565fa85ae34bd2c8f8ec0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49" t="547" r="28986"/>
          <a:stretch/>
        </p:blipFill>
        <p:spPr bwMode="auto">
          <a:xfrm>
            <a:off x="1802994" y="19311"/>
            <a:ext cx="3002488" cy="6838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2" name="Picture 18" descr="http://fb.ru/misc/i/gallery/46377/179164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5482" y="190500"/>
            <a:ext cx="5762625" cy="666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381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79</Words>
  <Application>Microsoft Office PowerPoint</Application>
  <PresentationFormat>Широкоэкранный</PresentationFormat>
  <Paragraphs>11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80</cp:revision>
  <dcterms:created xsi:type="dcterms:W3CDTF">2017-09-02T10:15:39Z</dcterms:created>
  <dcterms:modified xsi:type="dcterms:W3CDTF">2019-09-04T15:13:44Z</dcterms:modified>
</cp:coreProperties>
</file>