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3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98" y="7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0200" y="240437"/>
            <a:ext cx="116205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>
                <a:latin typeface="Times New Roman" panose="02020603050405020304" pitchFamily="18" charset="0"/>
              </a:rPr>
              <a:t>Маклейи</a:t>
            </a:r>
            <a:r>
              <a:rPr lang="ru-RU" sz="3600" b="1" dirty="0">
                <a:latin typeface="Times New Roman" panose="02020603050405020304" pitchFamily="18" charset="0"/>
              </a:rPr>
              <a:t> трава                        </a:t>
            </a:r>
            <a:r>
              <a:rPr lang="ru-RU" sz="3600" b="1" dirty="0" err="1" smtClean="0">
                <a:latin typeface="Times New Roman" panose="02020603050405020304" pitchFamily="18" charset="0"/>
              </a:rPr>
              <a:t>Macle</a:t>
            </a:r>
            <a:r>
              <a:rPr lang="en-US" sz="3600" b="1" dirty="0">
                <a:latin typeface="Times New Roman" panose="02020603050405020304" pitchFamily="18" charset="0"/>
              </a:rPr>
              <a:t>a</a:t>
            </a:r>
            <a:r>
              <a:rPr lang="ru-RU" sz="3600" b="1" dirty="0">
                <a:latin typeface="Times New Roman" panose="02020603050405020304" pitchFamily="18" charset="0"/>
              </a:rPr>
              <a:t>y</a:t>
            </a:r>
            <a:r>
              <a:rPr lang="en-US" sz="3600" b="1" dirty="0">
                <a:latin typeface="Times New Roman" panose="02020603050405020304" pitchFamily="18" charset="0"/>
              </a:rPr>
              <a:t>ae </a:t>
            </a:r>
            <a:r>
              <a:rPr lang="en-US" sz="3600" b="1" dirty="0" err="1">
                <a:latin typeface="Times New Roman" panose="02020603050405020304" pitchFamily="18" charset="0"/>
              </a:rPr>
              <a:t>herba</a:t>
            </a:r>
            <a:endParaRPr lang="ru-RU" sz="3600" dirty="0"/>
          </a:p>
          <a:p>
            <a:pPr algn="just"/>
            <a:r>
              <a:rPr lang="ru-RU" sz="4000" dirty="0" err="1">
                <a:latin typeface="Times New Roman" panose="02020603050405020304" pitchFamily="18" charset="0"/>
              </a:rPr>
              <a:t>Маклейя</a:t>
            </a:r>
            <a:r>
              <a:rPr lang="ru-RU" sz="4000" dirty="0">
                <a:latin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</a:rPr>
              <a:t>мелкоплодная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Macleaya</a:t>
            </a:r>
            <a:r>
              <a:rPr lang="en-US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</a:rPr>
              <a:t>microcarpa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endParaRPr lang="ru-RU" sz="4000" i="1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                                               (</a:t>
            </a:r>
            <a:r>
              <a:rPr lang="en-US" sz="4000" dirty="0">
                <a:latin typeface="Times New Roman" panose="02020603050405020304" pitchFamily="18" charset="0"/>
              </a:rPr>
              <a:t>Maxim</a:t>
            </a:r>
            <a:r>
              <a:rPr lang="ru-RU" sz="4000" dirty="0">
                <a:latin typeface="Times New Roman" panose="02020603050405020304" pitchFamily="18" charset="0"/>
              </a:rPr>
              <a:t>.) </a:t>
            </a:r>
            <a:r>
              <a:rPr lang="en-US" sz="4000" dirty="0" err="1">
                <a:latin typeface="Times New Roman" panose="02020603050405020304" pitchFamily="18" charset="0"/>
              </a:rPr>
              <a:t>Fedde</a:t>
            </a:r>
            <a:endParaRPr lang="ru-RU" sz="4000" dirty="0"/>
          </a:p>
          <a:p>
            <a:pPr algn="just"/>
            <a:r>
              <a:rPr lang="ru-RU" sz="4000" dirty="0" err="1">
                <a:latin typeface="Times New Roman" panose="02020603050405020304" pitchFamily="18" charset="0"/>
              </a:rPr>
              <a:t>Маклейя</a:t>
            </a:r>
            <a:r>
              <a:rPr lang="ru-RU" sz="4000" dirty="0">
                <a:latin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</a:rPr>
              <a:t>сердцевидная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Macleaya</a:t>
            </a:r>
            <a:r>
              <a:rPr lang="en-US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</a:rPr>
              <a:t>cordata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</a:rPr>
              <a:t>(</a:t>
            </a:r>
            <a:r>
              <a:rPr lang="en-US" sz="4000" dirty="0" err="1">
                <a:latin typeface="Times New Roman" panose="02020603050405020304" pitchFamily="18" charset="0"/>
              </a:rPr>
              <a:t>Willd</a:t>
            </a:r>
            <a:r>
              <a:rPr lang="ru-RU" sz="4000" dirty="0">
                <a:latin typeface="Times New Roman" panose="02020603050405020304" pitchFamily="18" charset="0"/>
              </a:rPr>
              <a:t>.) </a:t>
            </a:r>
            <a:endParaRPr lang="ru-RU" sz="4000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                                               </a:t>
            </a:r>
            <a:r>
              <a:rPr lang="en-US" sz="4000" dirty="0" smtClean="0">
                <a:latin typeface="Times New Roman" panose="02020603050405020304" pitchFamily="18" charset="0"/>
              </a:rPr>
              <a:t>R</a:t>
            </a:r>
            <a:r>
              <a:rPr lang="ru-RU" sz="4000" dirty="0">
                <a:latin typeface="Times New Roman" panose="02020603050405020304" pitchFamily="18" charset="0"/>
              </a:rPr>
              <a:t>.</a:t>
            </a:r>
            <a:r>
              <a:rPr lang="en-US" sz="4000" dirty="0">
                <a:latin typeface="Times New Roman" panose="02020603050405020304" pitchFamily="18" charset="0"/>
              </a:rPr>
              <a:t>Br</a:t>
            </a:r>
            <a:r>
              <a:rPr lang="ru-RU" sz="4000" dirty="0">
                <a:latin typeface="Times New Roman" panose="02020603050405020304" pitchFamily="18" charset="0"/>
              </a:rPr>
              <a:t>.</a:t>
            </a:r>
            <a:endParaRPr lang="ru-RU" sz="4000" dirty="0"/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сем. Маковые                      </a:t>
            </a:r>
            <a:r>
              <a:rPr lang="ru-RU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</a:rPr>
              <a:t>Papaveraceae</a:t>
            </a:r>
            <a:endParaRPr lang="ru-RU" sz="4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867" y="0"/>
            <a:ext cx="9211733" cy="6908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81600" cy="690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611864" y="4862108"/>
            <a:ext cx="91958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 </a:t>
            </a:r>
            <a:r>
              <a:rPr lang="ru-RU" dirty="0"/>
              <a:t> </a:t>
            </a:r>
            <a:r>
              <a:rPr lang="ru-RU" sz="2800" dirty="0" err="1" smtClean="0"/>
              <a:t>сангвинарин</a:t>
            </a:r>
            <a:r>
              <a:rPr lang="ru-RU" sz="2800" dirty="0" smtClean="0"/>
              <a:t>                                                    </a:t>
            </a:r>
            <a:r>
              <a:rPr lang="ru-RU" sz="2800" dirty="0" err="1" smtClean="0"/>
              <a:t>хелеритрин</a:t>
            </a:r>
            <a:r>
              <a:rPr lang="ru-RU" sz="2800" dirty="0" smtClean="0"/>
              <a:t>           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005695"/>
              </p:ext>
            </p:extLst>
          </p:nvPr>
        </p:nvGraphicFramePr>
        <p:xfrm>
          <a:off x="568325" y="1709738"/>
          <a:ext cx="4662364" cy="2570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name="CS ChemDraw Drawing" r:id="rId3" imgW="3283734" imgH="1810087" progId="ChemDraw.Document.6.0">
                  <p:embed/>
                </p:oleObj>
              </mc:Choice>
              <mc:Fallback>
                <p:oleObj name="CS ChemDraw Drawing" r:id="rId3" imgW="3283734" imgH="181008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8325" y="1709738"/>
                        <a:ext cx="4662364" cy="2570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5387117"/>
              </p:ext>
            </p:extLst>
          </p:nvPr>
        </p:nvGraphicFramePr>
        <p:xfrm>
          <a:off x="6121400" y="1709738"/>
          <a:ext cx="5099669" cy="2640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" name="CS ChemDraw Drawing" r:id="rId5" imgW="3565511" imgH="1846703" progId="ChemDraw.Document.6.0">
                  <p:embed/>
                </p:oleObj>
              </mc:Choice>
              <mc:Fallback>
                <p:oleObj name="CS ChemDraw Drawing" r:id="rId5" imgW="3565511" imgH="184670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21400" y="1709738"/>
                        <a:ext cx="5099669" cy="26406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1088936"/>
            <a:ext cx="116713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      Трава </a:t>
            </a:r>
            <a:r>
              <a:rPr lang="ru-RU" sz="4000" dirty="0" err="1">
                <a:latin typeface="Times New Roman" panose="02020603050405020304" pitchFamily="18" charset="0"/>
              </a:rPr>
              <a:t>маклейи</a:t>
            </a:r>
            <a:r>
              <a:rPr lang="ru-RU" sz="4000" dirty="0">
                <a:latin typeface="Times New Roman" panose="02020603050405020304" pitchFamily="18" charset="0"/>
              </a:rPr>
              <a:t> стандартизуется ФС 42-2666-89 по содержанию суммы </a:t>
            </a:r>
            <a:r>
              <a:rPr lang="ru-RU" sz="40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сангвинарина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</a:rPr>
              <a:t> и </a:t>
            </a:r>
            <a:r>
              <a:rPr lang="ru-RU" sz="40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хелеритрина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</a:rPr>
              <a:t>  </a:t>
            </a:r>
            <a:r>
              <a:rPr lang="ru-RU" sz="4000" dirty="0">
                <a:latin typeface="Times New Roman" panose="02020603050405020304" pitchFamily="18" charset="0"/>
              </a:rPr>
              <a:t>(не менее 0,6%), определяемой </a:t>
            </a:r>
            <a:r>
              <a:rPr lang="ru-RU" sz="4000" dirty="0" err="1" smtClean="0">
                <a:latin typeface="Times New Roman" panose="02020603050405020304" pitchFamily="18" charset="0"/>
              </a:rPr>
              <a:t>спектрофотометри-ческим</a:t>
            </a:r>
            <a:r>
              <a:rPr lang="ru-RU" sz="4000" dirty="0" smtClean="0">
                <a:latin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</a:rPr>
              <a:t>методом при 452 </a:t>
            </a:r>
            <a:r>
              <a:rPr lang="ru-RU" sz="4000" dirty="0" err="1">
                <a:latin typeface="Times New Roman" panose="02020603050405020304" pitchFamily="18" charset="0"/>
              </a:rPr>
              <a:t>нм</a:t>
            </a:r>
            <a:r>
              <a:rPr lang="ru-RU" sz="4000" dirty="0">
                <a:latin typeface="Times New Roman" panose="02020603050405020304" pitchFamily="18" charset="0"/>
              </a:rPr>
              <a:t>. </a:t>
            </a:r>
            <a:endParaRPr lang="ru-RU" sz="40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334723" y="0"/>
            <a:ext cx="46090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err="1" smtClean="0">
                <a:solidFill>
                  <a:srgbClr val="C00000"/>
                </a:solidFill>
              </a:rPr>
              <a:t>маклейи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5403" y="707886"/>
            <a:ext cx="6150114" cy="61501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885" y="707886"/>
            <a:ext cx="6657715" cy="37392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885" y="4168832"/>
            <a:ext cx="6647841" cy="2689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</TotalTime>
  <Words>64</Words>
  <Application>Microsoft Office PowerPoint</Application>
  <PresentationFormat>Широкоэкранный</PresentationFormat>
  <Paragraphs>11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190</cp:revision>
  <dcterms:created xsi:type="dcterms:W3CDTF">2017-09-02T10:15:39Z</dcterms:created>
  <dcterms:modified xsi:type="dcterms:W3CDTF">2017-12-06T14:56:38Z</dcterms:modified>
</cp:coreProperties>
</file>