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200" y="240437"/>
            <a:ext cx="116205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</a:rPr>
              <a:t>Маклейи</a:t>
            </a:r>
            <a:r>
              <a:rPr lang="ru-RU" sz="3600" b="1" dirty="0">
                <a:latin typeface="Times New Roman" panose="02020603050405020304" pitchFamily="18" charset="0"/>
              </a:rPr>
              <a:t> трава                        </a:t>
            </a:r>
            <a:r>
              <a:rPr lang="ru-RU" sz="3600" b="1" dirty="0" err="1" smtClean="0">
                <a:latin typeface="Times New Roman" panose="02020603050405020304" pitchFamily="18" charset="0"/>
              </a:rPr>
              <a:t>Macle</a:t>
            </a:r>
            <a:r>
              <a:rPr lang="en-US" sz="3600" b="1" dirty="0">
                <a:latin typeface="Times New Roman" panose="02020603050405020304" pitchFamily="18" charset="0"/>
              </a:rPr>
              <a:t>a</a:t>
            </a:r>
            <a:r>
              <a:rPr lang="ru-RU" sz="3600" b="1" dirty="0">
                <a:latin typeface="Times New Roman" panose="02020603050405020304" pitchFamily="18" charset="0"/>
              </a:rPr>
              <a:t>y</a:t>
            </a:r>
            <a:r>
              <a:rPr lang="en-US" sz="3600" b="1" dirty="0">
                <a:latin typeface="Times New Roman" panose="02020603050405020304" pitchFamily="18" charset="0"/>
              </a:rPr>
              <a:t>ae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4000" dirty="0" err="1">
                <a:latin typeface="Times New Roman" panose="02020603050405020304" pitchFamily="18" charset="0"/>
              </a:rPr>
              <a:t>Маклейя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</a:rPr>
              <a:t>мелкоплодная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Macleaya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microcarpa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endParaRPr lang="ru-RU" sz="4000" i="1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                                         (</a:t>
            </a:r>
            <a:r>
              <a:rPr lang="en-US" sz="4000" dirty="0">
                <a:latin typeface="Times New Roman" panose="02020603050405020304" pitchFamily="18" charset="0"/>
              </a:rPr>
              <a:t>Maxim</a:t>
            </a:r>
            <a:r>
              <a:rPr lang="ru-RU" sz="4000" dirty="0">
                <a:latin typeface="Times New Roman" panose="02020603050405020304" pitchFamily="18" charset="0"/>
              </a:rPr>
              <a:t>.) </a:t>
            </a:r>
            <a:r>
              <a:rPr lang="en-US" sz="4000" dirty="0" err="1">
                <a:latin typeface="Times New Roman" panose="02020603050405020304" pitchFamily="18" charset="0"/>
              </a:rPr>
              <a:t>Fedde</a:t>
            </a:r>
            <a:endParaRPr lang="ru-RU" sz="4000" dirty="0"/>
          </a:p>
          <a:p>
            <a:pPr algn="just"/>
            <a:r>
              <a:rPr lang="ru-RU" sz="4000" dirty="0" err="1">
                <a:latin typeface="Times New Roman" panose="02020603050405020304" pitchFamily="18" charset="0"/>
              </a:rPr>
              <a:t>Маклейя</a:t>
            </a:r>
            <a:r>
              <a:rPr lang="ru-RU" sz="4000" dirty="0">
                <a:latin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</a:rPr>
              <a:t>сердцевидная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Macleaya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cordata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</a:rPr>
              <a:t>Willd</a:t>
            </a:r>
            <a:r>
              <a:rPr lang="ru-RU" sz="4000" dirty="0">
                <a:latin typeface="Times New Roman" panose="02020603050405020304" pitchFamily="18" charset="0"/>
              </a:rPr>
              <a:t>.) </a:t>
            </a:r>
            <a:endParaRPr lang="ru-RU" sz="40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sz="4000" dirty="0" smtClean="0">
                <a:latin typeface="Times New Roman" panose="02020603050405020304" pitchFamily="18" charset="0"/>
              </a:rPr>
              <a:t>R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</a:rPr>
              <a:t>Br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сем. Маковые                      </a:t>
            </a:r>
            <a:r>
              <a:rPr lang="ru-RU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Papaveraceae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0"/>
            <a:ext cx="9211733" cy="690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16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11864" y="4862108"/>
            <a:ext cx="9195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dirty="0"/>
              <a:t> </a:t>
            </a:r>
            <a:r>
              <a:rPr lang="ru-RU" sz="2800" dirty="0" err="1" smtClean="0"/>
              <a:t>сангвинарин</a:t>
            </a:r>
            <a:r>
              <a:rPr lang="ru-RU" sz="2800" dirty="0" smtClean="0"/>
              <a:t>                                                    </a:t>
            </a:r>
            <a:r>
              <a:rPr lang="ru-RU" sz="2800" dirty="0" err="1" smtClean="0"/>
              <a:t>хелеритрин</a:t>
            </a:r>
            <a:r>
              <a:rPr lang="ru-RU" sz="2800" dirty="0" smtClean="0"/>
              <a:t>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5695"/>
              </p:ext>
            </p:extLst>
          </p:nvPr>
        </p:nvGraphicFramePr>
        <p:xfrm>
          <a:off x="568325" y="1709738"/>
          <a:ext cx="4662364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S ChemDraw Drawing" r:id="rId3" imgW="3283734" imgH="1810087" progId="ChemDraw.Document.6.0">
                  <p:embed/>
                </p:oleObj>
              </mc:Choice>
              <mc:Fallback>
                <p:oleObj name="CS ChemDraw Drawing" r:id="rId3" imgW="3283734" imgH="18100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" y="1709738"/>
                        <a:ext cx="4662364" cy="257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387117"/>
              </p:ext>
            </p:extLst>
          </p:nvPr>
        </p:nvGraphicFramePr>
        <p:xfrm>
          <a:off x="6121400" y="1709738"/>
          <a:ext cx="5099669" cy="264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S ChemDraw Drawing" r:id="rId5" imgW="3565511" imgH="1846703" progId="ChemDraw.Document.6.0">
                  <p:embed/>
                </p:oleObj>
              </mc:Choice>
              <mc:Fallback>
                <p:oleObj name="CS ChemDraw Drawing" r:id="rId5" imgW="3565511" imgH="18467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1400" y="1709738"/>
                        <a:ext cx="5099669" cy="2640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88936"/>
            <a:ext cx="11671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4000" dirty="0" err="1">
                <a:latin typeface="Times New Roman" panose="02020603050405020304" pitchFamily="18" charset="0"/>
              </a:rPr>
              <a:t>маклейи</a:t>
            </a:r>
            <a:r>
              <a:rPr lang="ru-RU" sz="4000" dirty="0">
                <a:latin typeface="Times New Roman" panose="02020603050405020304" pitchFamily="18" charset="0"/>
              </a:rPr>
              <a:t> стандартизуется ФС 42-2666-89 по содержанию суммы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сангвинарина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хелеритрина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ru-RU" sz="4000" dirty="0">
                <a:latin typeface="Times New Roman" panose="02020603050405020304" pitchFamily="18" charset="0"/>
              </a:rPr>
              <a:t>(не менее 0,6%), определяемой </a:t>
            </a:r>
            <a:r>
              <a:rPr lang="ru-RU" sz="4000" dirty="0" err="1" smtClean="0">
                <a:latin typeface="Times New Roman" panose="02020603050405020304" pitchFamily="18" charset="0"/>
              </a:rPr>
              <a:t>спектрофотометри-ческим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</a:rPr>
              <a:t>методом при 452 </a:t>
            </a:r>
            <a:r>
              <a:rPr lang="ru-RU" sz="4000" dirty="0" err="1">
                <a:latin typeface="Times New Roman" panose="02020603050405020304" pitchFamily="18" charset="0"/>
              </a:rPr>
              <a:t>нм</a:t>
            </a:r>
            <a:r>
              <a:rPr lang="ru-RU" sz="4000" dirty="0">
                <a:latin typeface="Times New Roman" panose="02020603050405020304" pitchFamily="18" charset="0"/>
              </a:rPr>
              <a:t>. 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4723" y="0"/>
            <a:ext cx="4609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маклейи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403" y="707886"/>
            <a:ext cx="6150114" cy="6150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85" y="707886"/>
            <a:ext cx="6657715" cy="3739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85" y="4168832"/>
            <a:ext cx="6647841" cy="268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64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190</cp:revision>
  <dcterms:created xsi:type="dcterms:W3CDTF">2017-09-02T10:15:39Z</dcterms:created>
  <dcterms:modified xsi:type="dcterms:W3CDTF">2017-12-06T14:56:38Z</dcterms:modified>
</cp:coreProperties>
</file>