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13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72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796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521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108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515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658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60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77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301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791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2C187-D69E-45C0-AECD-1246C0A52F65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1233F-734D-41D0-A383-92059FFFC7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69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Лекция 5  (модуль 1). 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Выслушивание  (аускультация) сердца в норме и в патологии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654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Ослабление </a:t>
            </a:r>
            <a:r>
              <a:rPr lang="en-US" dirty="0"/>
              <a:t>II</a:t>
            </a:r>
            <a:r>
              <a:rPr lang="ru-RU" dirty="0"/>
              <a:t> тона на аорте − при ослаблении работы левого желудочка, значительном стенозе устья аорты, недостаточности клапанов аорты. Усиливается </a:t>
            </a:r>
            <a:r>
              <a:rPr lang="en-US" dirty="0"/>
              <a:t>II</a:t>
            </a:r>
            <a:r>
              <a:rPr lang="ru-RU" dirty="0"/>
              <a:t> тон на лëгочной артерии при наличии лëгочной гипертензии. Ослабление </a:t>
            </a:r>
            <a:r>
              <a:rPr lang="en-US" dirty="0"/>
              <a:t>II</a:t>
            </a:r>
            <a:r>
              <a:rPr lang="ru-RU" dirty="0"/>
              <a:t> тона на лëгочной артерии встречается при недостаточности и стенозе лëгочной артерии, недостаточности трехстворчатого клапана, недостаточности правого желудочка. Когда тон слегка раздваивается – это расщепление, когда отчетливо слышатся два звука – раздвоение. Раздвоение (расщепление) </a:t>
            </a:r>
            <a:r>
              <a:rPr lang="en-US" dirty="0"/>
              <a:t>I</a:t>
            </a:r>
            <a:r>
              <a:rPr lang="ru-RU" dirty="0"/>
              <a:t> тона происходит тогда, когда неодновременно сокращаются левый и правый желудочки. Раздвоение (расщепление) </a:t>
            </a:r>
            <a:r>
              <a:rPr lang="en-US" dirty="0"/>
              <a:t>II</a:t>
            </a:r>
            <a:r>
              <a:rPr lang="ru-RU" dirty="0"/>
              <a:t> тона происходит, когда неодновременно захлопываются клапаны лëгочной артерии и аорты.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735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Вопрос о том, является ли </a:t>
            </a:r>
            <a:r>
              <a:rPr lang="en-US" dirty="0"/>
              <a:t>III</a:t>
            </a:r>
            <a:r>
              <a:rPr lang="ru-RU" dirty="0"/>
              <a:t> тон физиологическим или патологическим, решается врачом с обязательным учетом конкретных обстоятельств, при которых этот тон выслушивается. Если </a:t>
            </a:r>
            <a:r>
              <a:rPr lang="en-US" dirty="0"/>
              <a:t>III</a:t>
            </a:r>
            <a:r>
              <a:rPr lang="ru-RU" dirty="0"/>
              <a:t> тон обнаруживается у худощавого человека моложе 30 лет без признаков  патологии сердца, то его можно оценить как физиологический. В старшей же возрастной группе, а также при наличии заболеваний сердца, </a:t>
            </a:r>
            <a:r>
              <a:rPr lang="en-US" dirty="0"/>
              <a:t>III</a:t>
            </a:r>
            <a:r>
              <a:rPr lang="ru-RU" dirty="0"/>
              <a:t> тон оценивается как патологический. Патологический </a:t>
            </a:r>
            <a:r>
              <a:rPr lang="en-US" dirty="0"/>
              <a:t>IV</a:t>
            </a:r>
            <a:r>
              <a:rPr lang="ru-RU" dirty="0"/>
              <a:t> тон обычно является результатом повышенного сопротивления при заполнении желудочков сердца кровью.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340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 диастолическим трехчленным ритмам относят так называемые ритм галопа и ритм перепела. Ритмом галопа сердца называется трехчленный ритм при высокой частоте сердечных сокращений. Своё название он получил по сходству со звуками галопа скачущей лошади. Ритм галопа может быть двух типов: протодиастолический  и пресистолический. Ритм перепела выслушивается при митральном стенозе, он состоит из 3-х звуков:  </a:t>
            </a:r>
            <a:r>
              <a:rPr lang="en-US" dirty="0"/>
              <a:t>I</a:t>
            </a:r>
            <a:r>
              <a:rPr lang="ru-RU" dirty="0"/>
              <a:t> тон, </a:t>
            </a:r>
            <a:r>
              <a:rPr lang="en-US" dirty="0"/>
              <a:t>II</a:t>
            </a:r>
            <a:r>
              <a:rPr lang="ru-RU" dirty="0"/>
              <a:t> тон, щелчок открытия митрального клапана.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5293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патологии могут быть выслушаны также дополнительные звуки в систолу: систолический щелчок на верхушке сердца, обусловленный митральным пролапсом, и систолический тон изгнания на основании сердца при большом сердечном выбросе и изменениях крупных сосудов.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6787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Шýмами сердца называют более продолжительные и менее гармонические по сравнению с тонами звуки, возникающие в тех местах сердечного цикла, в которых не должно быть никаких звуковых явлений. Шумы, слышимые над областью сердца, могут возникать либо внутри самого сердца – внутрисердечные шумы, либо в связи с поражением окружающих его тканей – внесердечные шумы. Внутрисердечные шумы, в свою очередь, делятся на органические и функциональные. К органическим шумам относят шумы, возникающие вследствие органического поражения клапанов сердца, его створок (а также сердечных перегородок).      К функциональным шумам в настоящее время относят 2 группы шумов: 1) шумы акцидентальные – динамические, обусловленные ускорением движения крови через анатомически неизмененные отверстия, и анемические шумы, обусловленные снижением вязкости крови; 2) шумы, в основе которых лежат нарушения функции клапанного аппарата, у людей с органическим поражением сердца.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9342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клинике большинство шумов возникает при 3-х следующих ситуациях:</a:t>
            </a:r>
          </a:p>
          <a:p>
            <a:r>
              <a:rPr lang="ru-RU" dirty="0"/>
              <a:t>1)	при ускорении кровотока, а также при физическом и эмоциональном напряжении, лихорадке, анемии, тиреотоксикозе, беременности;</a:t>
            </a:r>
          </a:p>
          <a:p>
            <a:r>
              <a:rPr lang="ru-RU" dirty="0"/>
              <a:t>2)	при «патологическом» токе крови вперед – шум изгнания;</a:t>
            </a:r>
          </a:p>
          <a:p>
            <a:r>
              <a:rPr lang="ru-RU" dirty="0"/>
              <a:t>3)	при обратном токе крови через клапанное отверстие – шум регургитации.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748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Шуму даются следующие характеристики (в порядке зна́чимости):</a:t>
            </a:r>
          </a:p>
          <a:p>
            <a:r>
              <a:rPr lang="ru-RU" dirty="0"/>
              <a:t>а) отношение к фазам деятельности сердца (расположение в сердечном цикле),</a:t>
            </a:r>
          </a:p>
          <a:p>
            <a:r>
              <a:rPr lang="ru-RU" dirty="0"/>
              <a:t>б) продолжительность шума,</a:t>
            </a:r>
          </a:p>
          <a:p>
            <a:r>
              <a:rPr lang="ru-RU" dirty="0"/>
              <a:t>в) громкость (интенсивность) шума,</a:t>
            </a:r>
          </a:p>
          <a:p>
            <a:r>
              <a:rPr lang="ru-RU" dirty="0"/>
              <a:t>г) локализация – место наилучшего выслушивания шума,</a:t>
            </a:r>
          </a:p>
          <a:p>
            <a:r>
              <a:rPr lang="ru-RU" dirty="0"/>
              <a:t>д) характер (тембр) шума,</a:t>
            </a:r>
          </a:p>
          <a:p>
            <a:r>
              <a:rPr lang="ru-RU" dirty="0"/>
              <a:t>е) проведение (иррадиация) шума,</a:t>
            </a:r>
          </a:p>
          <a:p>
            <a:r>
              <a:rPr lang="ru-RU" dirty="0"/>
              <a:t>ж) форма (конфигурация) шума.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905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Клапанные шумы сердца могут возникать при сужениях отверстий, при недостаточности клапанов. Таким образом, при пороках сердца (если нет врожденных аномалий), в принципе, могут возникнуть лишь 8 шумов: 4 систолических и                            4 диастолических.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7815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Если в сердце выслушиваются два шума, относящиеся к различным фазам деятельности сердца, очевидно, имеются два порока. Если же в двух точках выслушиваются шумы, относящиеся к одной фазе деятельности сердца, то могут быть два варианта: либо эти шумы самостоятельные и они соответствуют двум порокам сердца, либо шум в одной из точек самостоятельный, а в другой – проводной. Для решения этой задачи определяется звучание шума по всей длине расстояния между двумя этими точками. Однако не всегда можно определить причину шума по его времени появления, форме, локализации, проведению, частоте и громкости. </a:t>
            </a:r>
            <a:r>
              <a:rPr lang="ru-RU"/>
              <a:t>В таких случаях прибегают к несложным функциональным и фармакологическим пробам.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258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Из всех основных физических методов исследования для диагностики заболеваний сердца наибольшее значение имеет аускультация. При этом аускультации сердца, как основе пропедевтики, отводится одно из главных мест в подготовке врача. Качество аускультации в значительной мере определяется стремлением и умением врача анализировать звуковые явления непосредственно во время выслушивания. Аускультацию сердца рассматривают как самое сложное из всех врачебных искусств, поскольку она требует хорошего слуха, способности выявлять минимальные различия в частоте следования тонов и временны́х интервалов, ясного мышления и постоянной тренировки. Аускультация бывает непосредственной и посредственной. Непосредственная аускультация (выслушивание непосредственно ухом) может быть использована и в настоящее время. С ее помощью лучше выслушиваются низкочастотные </a:t>
            </a:r>
            <a:r>
              <a:rPr lang="en-US" dirty="0"/>
              <a:t>III</a:t>
            </a:r>
            <a:r>
              <a:rPr lang="ru-RU" dirty="0"/>
              <a:t> и </a:t>
            </a:r>
            <a:r>
              <a:rPr lang="en-US" dirty="0"/>
              <a:t>IV</a:t>
            </a:r>
            <a:r>
              <a:rPr lang="ru-RU" dirty="0"/>
              <a:t> тоны сердца.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6637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Посредственная аускультация может проводиться фонендоскопом или стетоскопом. Необходимым условием правильной аускультации является абсолютная тишина. Сердце выслушивают в различных положениях (согласно решению врача): стоя, лежа, иногда в коленно-локтевом положении, после физической нагрузки. Звуковые явления, связанные с патологией митрального клапана, лучше выявляются в положении больного на левом боку (в фазу выдоха). Звуковые явления, связанные с патологией аортального клапана − в вертикальном положении с наклоном  туловища вперед. Изменения трехстворчатого клапана легче обнаружить, выслушивая сердце при задержке дыхания в фазу глубокого вдоха.</a:t>
            </a:r>
          </a:p>
        </p:txBody>
      </p:sp>
    </p:spTree>
    <p:extLst>
      <p:ext uri="{BB962C8B-B14F-4D97-AF65-F5344CB8AC3E}">
        <p14:creationId xmlns:p14="http://schemas.microsoft.com/office/powerpoint/2010/main" val="2038779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Проекции клапанов сердца (с некоторой приблизительностью) таковы.</a:t>
            </a:r>
          </a:p>
          <a:p>
            <a:r>
              <a:rPr lang="ru-RU" dirty="0"/>
              <a:t>1. Клапан лëгочной артерии расположен у места прикрепления верхнего края </a:t>
            </a:r>
            <a:r>
              <a:rPr lang="en-US" dirty="0"/>
              <a:t>III</a:t>
            </a:r>
            <a:r>
              <a:rPr lang="ru-RU" dirty="0"/>
              <a:t> левого реберного хряща к грудине.</a:t>
            </a:r>
          </a:p>
          <a:p>
            <a:r>
              <a:rPr lang="ru-RU" dirty="0"/>
              <a:t>2. Клапан аорты расположен чуть кнутри, немного ниже и глубже клапана лëгочной артерии. </a:t>
            </a:r>
          </a:p>
          <a:p>
            <a:r>
              <a:rPr lang="ru-RU" dirty="0"/>
              <a:t>3. Двустворчатый (митральный) клапан находится в пределах верхней 1/3 линии, соединяющей </a:t>
            </a:r>
            <a:r>
              <a:rPr lang="en-US" dirty="0"/>
              <a:t>III</a:t>
            </a:r>
            <a:r>
              <a:rPr lang="ru-RU" dirty="0"/>
              <a:t> ребро слева и </a:t>
            </a:r>
            <a:r>
              <a:rPr lang="en-US" dirty="0"/>
              <a:t>V</a:t>
            </a:r>
            <a:r>
              <a:rPr lang="ru-RU" dirty="0"/>
              <a:t> ребро справа, и расположен на расстоянии приблизительно от места прикрепления нижнего края </a:t>
            </a:r>
            <a:r>
              <a:rPr lang="en-US" dirty="0"/>
              <a:t>III</a:t>
            </a:r>
            <a:r>
              <a:rPr lang="ru-RU" dirty="0"/>
              <a:t> реберного хряща к грудине до уровня 3 межреберья.</a:t>
            </a:r>
          </a:p>
          <a:p>
            <a:r>
              <a:rPr lang="ru-RU" dirty="0"/>
              <a:t>4. Трехстворчатый клапан находится в пределах нижних 2/3  линии, соединяющей </a:t>
            </a:r>
            <a:r>
              <a:rPr lang="en-US" dirty="0"/>
              <a:t>III</a:t>
            </a:r>
            <a:r>
              <a:rPr lang="ru-RU" dirty="0"/>
              <a:t> ребро слева и </a:t>
            </a:r>
            <a:r>
              <a:rPr lang="en-US" dirty="0"/>
              <a:t>V</a:t>
            </a:r>
            <a:r>
              <a:rPr lang="ru-RU" dirty="0"/>
              <a:t> ребро справа, и расположен на этой линии от уровня 3 межреберья до места прикрепления правого </a:t>
            </a:r>
            <a:r>
              <a:rPr lang="en-US" dirty="0"/>
              <a:t>V</a:t>
            </a:r>
            <a:r>
              <a:rPr lang="ru-RU" dirty="0"/>
              <a:t> реберного хряща к грудине.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0196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Различают 6 точек аускультации сердца: 4-е основные и 2-е дополнительные точки.</a:t>
            </a:r>
          </a:p>
          <a:p>
            <a:r>
              <a:rPr lang="ru-RU" dirty="0"/>
              <a:t>1. Первая точка  – область верхушечного толчка.</a:t>
            </a:r>
          </a:p>
          <a:p>
            <a:r>
              <a:rPr lang="ru-RU" dirty="0"/>
              <a:t>2. Вторая точка – 2-е межреберье справа у грудины. Эта точка является местом выслушивания аортального клапана. </a:t>
            </a:r>
          </a:p>
          <a:p>
            <a:r>
              <a:rPr lang="ru-RU" dirty="0"/>
              <a:t>3. Третья точка – 2-е межреберье слева у грудины. Здесь выслушивается клапан лëгочной артерии.</a:t>
            </a:r>
          </a:p>
          <a:p>
            <a:r>
              <a:rPr lang="ru-RU" dirty="0"/>
              <a:t>4. Четвертая точка располагается ниже проекции трехстворчатого клапана и находится около места прикрепления к грудине </a:t>
            </a:r>
            <a:r>
              <a:rPr lang="en-US" dirty="0" err="1"/>
              <a:t>processus</a:t>
            </a:r>
            <a:r>
              <a:rPr lang="en-US" dirty="0"/>
              <a:t> </a:t>
            </a:r>
            <a:r>
              <a:rPr lang="en-US" dirty="0" err="1"/>
              <a:t>xifoideus</a:t>
            </a:r>
            <a:r>
              <a:rPr lang="ru-RU" dirty="0"/>
              <a:t>.</a:t>
            </a:r>
          </a:p>
          <a:p>
            <a:r>
              <a:rPr lang="ru-RU" dirty="0"/>
              <a:t>5. Пятая точка – 3-е межреберье слева у грудины. Это так называемая точка Боткина –  Э́рба. Здесь выслушивается аортальный клапан. </a:t>
            </a:r>
          </a:p>
          <a:p>
            <a:r>
              <a:rPr lang="ru-RU" dirty="0"/>
              <a:t>6. Шестая точка аускультации – 4-е межреберье слева у грудины, это дополнительная точка аускультации митрального клапана.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1997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Известна также так называемая нулевая (0) точка. Нулевая точка расположена в </a:t>
            </a:r>
            <a:r>
              <a:rPr lang="en-US" dirty="0"/>
              <a:t>V</a:t>
            </a:r>
            <a:r>
              <a:rPr lang="ru-RU" dirty="0"/>
              <a:t> межреберье по </a:t>
            </a:r>
            <a:r>
              <a:rPr lang="en-US" dirty="0"/>
              <a:t>l</a:t>
            </a:r>
            <a:r>
              <a:rPr lang="ru-RU" dirty="0"/>
              <a:t>. </a:t>
            </a:r>
            <a:r>
              <a:rPr lang="en-US" dirty="0" err="1"/>
              <a:t>axillaris</a:t>
            </a:r>
            <a:r>
              <a:rPr lang="en-US" dirty="0"/>
              <a:t> anterior</a:t>
            </a:r>
            <a:r>
              <a:rPr lang="ru-RU" dirty="0"/>
              <a:t>. В этой точке выслушивают звуки с митрального клапана.</a:t>
            </a:r>
          </a:p>
          <a:p>
            <a:r>
              <a:rPr lang="ru-RU" dirty="0"/>
              <a:t>Выслушивание сердца проводят также по зонам, соответствующим тем или иным камерам сердца</a:t>
            </a:r>
          </a:p>
          <a:p>
            <a:r>
              <a:rPr lang="ru-RU" dirty="0"/>
              <a:t>Тонами сердца называются короткие, отрывистые звуки, слышимые при работе сердца. При аускультации сердца выслушиваются два тона – I и II, на фонокардиограмме можно выявить I</a:t>
            </a:r>
            <a:r>
              <a:rPr lang="en-US" dirty="0"/>
              <a:t>I</a:t>
            </a:r>
            <a:r>
              <a:rPr lang="ru-RU" dirty="0"/>
              <a:t>I и IV тоны сердца.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335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Компонентами I тона являются (выделение этих компонентов имеет дидактическое значение):</a:t>
            </a:r>
          </a:p>
          <a:p>
            <a:pPr marL="0" lvl="0" indent="0">
              <a:buNone/>
            </a:pPr>
            <a:r>
              <a:rPr lang="ru-RU" dirty="0"/>
              <a:t>1. основной компонент – клапанный – колебания атриовентрикулярных клапанов, напряжение закрытых клапанов,</a:t>
            </a:r>
          </a:p>
          <a:p>
            <a:pPr marL="0" lvl="0" indent="0">
              <a:buNone/>
            </a:pPr>
            <a:r>
              <a:rPr lang="ru-RU" dirty="0"/>
              <a:t>2. мышечный – напряжение мышц желудочков,</a:t>
            </a:r>
          </a:p>
          <a:p>
            <a:pPr marL="0" lvl="0" indent="0">
              <a:buNone/>
            </a:pPr>
            <a:r>
              <a:rPr lang="ru-RU" dirty="0"/>
              <a:t>3. сосудистый – колебания стенок лëгочной артерии и аорты,</a:t>
            </a:r>
          </a:p>
          <a:p>
            <a:pPr marL="0" lvl="0" indent="0">
              <a:buNone/>
            </a:pPr>
            <a:r>
              <a:rPr lang="ru-RU" dirty="0"/>
              <a:t>4. предсердный – сокращение предсердий.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807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Согласно классическим представлениям компонентами </a:t>
            </a:r>
            <a:r>
              <a:rPr lang="en-US" dirty="0"/>
              <a:t>II</a:t>
            </a:r>
            <a:r>
              <a:rPr lang="ru-RU" dirty="0"/>
              <a:t> тона являются:</a:t>
            </a:r>
          </a:p>
          <a:p>
            <a:pPr marL="514350" lvl="0" indent="-514350">
              <a:buAutoNum type="arabicPeriod"/>
            </a:pPr>
            <a:r>
              <a:rPr lang="ru-RU" dirty="0"/>
              <a:t>клапанный, возникающий при закрытии полулунных клапанов аорты и лëгочной артерии;</a:t>
            </a:r>
          </a:p>
          <a:p>
            <a:pPr marL="514350" lvl="0" indent="-514350">
              <a:buAutoNum type="arabicPeriod"/>
            </a:pPr>
            <a:r>
              <a:rPr lang="ru-RU" dirty="0"/>
              <a:t>сосудистый, возникающий из-за колебания сосудистой стенки – вибрации стенок аорты и лëгочной артерии;</a:t>
            </a:r>
          </a:p>
          <a:p>
            <a:pPr marL="514350" lvl="0" indent="-514350">
              <a:buAutoNum type="arabicPeriod"/>
            </a:pPr>
            <a:r>
              <a:rPr lang="ru-RU" dirty="0"/>
              <a:t>мышечный компонент – за счет диастолического расслабления желудочков.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1539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Различают внесердечные и внутрисердечные причины изменения тонов сердца. Внесердечные причины изменения тонов: строение грудной клетки, свойства проводящей среды и близлежащих органов. Внутрисердечные причины изменения тонов: изменения сократительной функции миокарда, физических свойств клапанов, высоты давления в аорте и лëгочной артерии, увеличение интервалов между компонентами тонов. Усиление </a:t>
            </a:r>
            <a:r>
              <a:rPr lang="en-US" dirty="0"/>
              <a:t>II</a:t>
            </a:r>
            <a:r>
              <a:rPr lang="ru-RU" dirty="0"/>
              <a:t> тона на аорте (акцент </a:t>
            </a:r>
            <a:r>
              <a:rPr lang="en-US" dirty="0"/>
              <a:t>II</a:t>
            </a:r>
            <a:r>
              <a:rPr lang="ru-RU" dirty="0"/>
              <a:t> тона) происходит при артериальной гипертензии, изменении клапанов, потере эластичности аортальной стенки.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528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1406</Words>
  <Application>Microsoft Office PowerPoint</Application>
  <PresentationFormat>Widescreen</PresentationFormat>
  <Paragraphs>48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Лекция 5  (модуль 1).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5  (модуль 1). </dc:title>
  <dc:creator>MDS</dc:creator>
  <cp:lastModifiedBy>MDS</cp:lastModifiedBy>
  <cp:revision>1</cp:revision>
  <dcterms:created xsi:type="dcterms:W3CDTF">2017-01-11T19:16:47Z</dcterms:created>
  <dcterms:modified xsi:type="dcterms:W3CDTF">2017-01-11T19:16:56Z</dcterms:modified>
</cp:coreProperties>
</file>