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612" r:id="rId2"/>
    <p:sldId id="556" r:id="rId3"/>
    <p:sldId id="610" r:id="rId4"/>
    <p:sldId id="557" r:id="rId5"/>
    <p:sldId id="571" r:id="rId6"/>
    <p:sldId id="558" r:id="rId7"/>
    <p:sldId id="559" r:id="rId8"/>
    <p:sldId id="560" r:id="rId9"/>
    <p:sldId id="496" r:id="rId10"/>
    <p:sldId id="521" r:id="rId11"/>
    <p:sldId id="561" r:id="rId12"/>
    <p:sldId id="562" r:id="rId13"/>
    <p:sldId id="611" r:id="rId14"/>
    <p:sldId id="563" r:id="rId15"/>
    <p:sldId id="565" r:id="rId16"/>
    <p:sldId id="566" r:id="rId17"/>
    <p:sldId id="567" r:id="rId18"/>
    <p:sldId id="564" r:id="rId19"/>
    <p:sldId id="569" r:id="rId20"/>
    <p:sldId id="570" r:id="rId21"/>
    <p:sldId id="572" r:id="rId22"/>
    <p:sldId id="573" r:id="rId23"/>
    <p:sldId id="574" r:id="rId24"/>
    <p:sldId id="575" r:id="rId25"/>
    <p:sldId id="576" r:id="rId26"/>
    <p:sldId id="577" r:id="rId27"/>
    <p:sldId id="578" r:id="rId28"/>
    <p:sldId id="550" r:id="rId29"/>
    <p:sldId id="579" r:id="rId30"/>
    <p:sldId id="580" r:id="rId31"/>
    <p:sldId id="581" r:id="rId32"/>
    <p:sldId id="582" r:id="rId33"/>
    <p:sldId id="583" r:id="rId34"/>
    <p:sldId id="584" r:id="rId35"/>
    <p:sldId id="585" r:id="rId36"/>
    <p:sldId id="586" r:id="rId37"/>
    <p:sldId id="587" r:id="rId38"/>
    <p:sldId id="588" r:id="rId39"/>
    <p:sldId id="589" r:id="rId40"/>
    <p:sldId id="590" r:id="rId41"/>
    <p:sldId id="591" r:id="rId42"/>
    <p:sldId id="593" r:id="rId43"/>
    <p:sldId id="592" r:id="rId44"/>
    <p:sldId id="594" r:id="rId45"/>
    <p:sldId id="595" r:id="rId46"/>
    <p:sldId id="605" r:id="rId47"/>
    <p:sldId id="606" r:id="rId48"/>
    <p:sldId id="596" r:id="rId49"/>
    <p:sldId id="597" r:id="rId50"/>
    <p:sldId id="598" r:id="rId51"/>
    <p:sldId id="599" r:id="rId52"/>
    <p:sldId id="500" r:id="rId53"/>
    <p:sldId id="600" r:id="rId54"/>
    <p:sldId id="607" r:id="rId55"/>
    <p:sldId id="608" r:id="rId56"/>
    <p:sldId id="601" r:id="rId57"/>
    <p:sldId id="438" r:id="rId58"/>
    <p:sldId id="602" r:id="rId59"/>
    <p:sldId id="609" r:id="rId60"/>
    <p:sldId id="483" r:id="rId61"/>
    <p:sldId id="495" r:id="rId62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3643" autoAdjust="0"/>
  </p:normalViewPr>
  <p:slideViewPr>
    <p:cSldViewPr>
      <p:cViewPr varScale="1">
        <p:scale>
          <a:sx n="101" d="100"/>
          <a:sy n="101" d="100"/>
        </p:scale>
        <p:origin x="2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D5DAD3-7114-46FA-AEF2-D7EC97CA5507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895459-F7BE-4CA1-BE42-11579A86C7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6D8B5-8871-424C-8EF8-58406BCED445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7FF4E-9D03-4A55-88D4-B0D013E93A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6530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6F71C-C576-4BC0-8E3E-5705A7C4B09F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B2835-D0C0-4EA5-9D7C-D12126DE62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33848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1F0BB-0BED-4F18-AED4-7FD6DACB59DA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0F0B-8296-4432-9F58-10CC01936A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39387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766C-2E87-4981-9077-CF34E0D283DD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D314F-9645-41AE-A166-F0858B9AD3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9600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032C-FA15-49CB-8259-6F5E301E7A96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18A9-DF39-4A8B-80AD-5E97137B87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8310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2DB1-C09C-4E3D-AEA0-FCB19D887CA7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5D821-0569-4CB2-8537-47731BEC2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8477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0CED1-7469-4033-B09F-73702FE1324C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8AF8-6731-4976-83E0-9D5BAC71BC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12213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281A8-2121-44C4-A1EB-91ABF9A5E176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83E75-19B2-499A-9BB6-82CDF8A996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65159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9450C-3C83-47D3-A9A9-78EB8ECC86DE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7554E-B48A-4191-B6A2-7788BA89F8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53741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AC6B-73A1-4F20-9021-1BC904C98349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778D-E350-44D7-BB47-5C2A7060BF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7744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A95CF-3228-43CC-A742-72AEC992CADC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8E8F2-A09B-477E-A524-298BB96826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09241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CCF656-6307-49E5-90B8-40E28A1700A4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F89F93-7618-4F58-B77D-8B3094E86C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E1762BB-C380-4566-9296-7AED7DDE4F48}"/>
              </a:ext>
            </a:extLst>
          </p:cNvPr>
          <p:cNvCxnSpPr>
            <a:cxnSpLocks/>
          </p:cNvCxnSpPr>
          <p:nvPr/>
        </p:nvCxnSpPr>
        <p:spPr>
          <a:xfrm>
            <a:off x="611659" y="1952366"/>
            <a:ext cx="8532341" cy="0"/>
          </a:xfrm>
          <a:prstGeom prst="line">
            <a:avLst/>
          </a:prstGeom>
          <a:ln>
            <a:solidFill>
              <a:srgbClr val="A5001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722B0B-876A-4580-B3F0-441C061E8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4" y="301156"/>
            <a:ext cx="4755796" cy="15217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F11A78-F7EC-4828-B6C6-4750BD864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97" y="6397138"/>
            <a:ext cx="363267" cy="36326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E173487-4BE0-49F0-B92C-9886DBA7BD09}"/>
              </a:ext>
            </a:extLst>
          </p:cNvPr>
          <p:cNvSpPr/>
          <p:nvPr/>
        </p:nvSpPr>
        <p:spPr>
          <a:xfrm>
            <a:off x="0" y="6662811"/>
            <a:ext cx="8252460" cy="195189"/>
          </a:xfrm>
          <a:prstGeom prst="rect">
            <a:avLst/>
          </a:prstGeom>
          <a:solidFill>
            <a:srgbClr val="A50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971600" y="3420017"/>
            <a:ext cx="7560840" cy="1509471"/>
          </a:xfrm>
        </p:spPr>
        <p:txBody>
          <a:bodyPr>
            <a:normAutofit fontScale="90000"/>
          </a:bodyPr>
          <a:lstStyle/>
          <a:p>
            <a:r>
              <a:rPr lang="ru-RU" altLang="ru-RU" sz="40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«Гигиена труда. </a:t>
            </a:r>
            <a:r>
              <a:rPr lang="ru-RU" altLang="ru-RU" sz="40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Гигиеническая характеристика условий труда»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17349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856662" cy="6265863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 i="1" smtClean="0"/>
              <a:t>		</a:t>
            </a:r>
            <a:r>
              <a:rPr lang="ru-RU" altLang="ru-RU" sz="2800" b="1" i="1" smtClean="0"/>
              <a:t>Профилактика </a:t>
            </a:r>
            <a:r>
              <a:rPr lang="ru-RU" altLang="ru-RU" sz="2800" i="1" smtClean="0"/>
              <a:t> (</a:t>
            </a:r>
            <a:r>
              <a:rPr lang="ru-RU" altLang="ru-RU" sz="2800" u="sng" smtClean="0">
                <a:hlinkClick r:id="rId2" tooltip="Древнегреческий язык"/>
              </a:rPr>
              <a:t>др.-греч.</a:t>
            </a:r>
            <a:r>
              <a:rPr lang="ru-RU" altLang="ru-RU" sz="2800" i="1" smtClean="0"/>
              <a:t> prophylaktikos — предохранительный) — </a:t>
            </a:r>
            <a:r>
              <a:rPr lang="ru-RU" altLang="ru-RU" sz="2800" smtClean="0"/>
              <a:t>комплекс различного рода мероприятий, направленных на предупреждение какого-либо явления и/или устранение факторов риска. </a:t>
            </a:r>
          </a:p>
          <a:p>
            <a:pPr algn="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i="1" u="sng" smtClean="0"/>
              <a:t>Википедия</a:t>
            </a:r>
            <a:r>
              <a:rPr lang="ru-RU" altLang="ru-RU" sz="2800" i="1" smtClean="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800" i="1" smtClean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i="1" smtClean="0"/>
              <a:t>		</a:t>
            </a:r>
            <a:r>
              <a:rPr lang="ru-RU" altLang="ru-RU" sz="2800" b="1" i="1" smtClean="0"/>
              <a:t>Профилактика</a:t>
            </a:r>
            <a:r>
              <a:rPr lang="ru-RU" altLang="ru-RU" sz="2800" i="1" smtClean="0"/>
              <a:t> (греч. prophylaktikos предохранительный, предупредительный)</a:t>
            </a:r>
            <a:r>
              <a:rPr lang="ru-RU" altLang="ru-RU" sz="2800" smtClean="0"/>
              <a:t> комплекс мероприятий, направленных на обеспечение высокого уровня здоровья людей, их творческого долголетия, устранение причин заболеваний, </a:t>
            </a:r>
            <a:r>
              <a:rPr lang="ru-RU" altLang="ru-RU" sz="2800" b="1" i="1" smtClean="0"/>
              <a:t>в т.ч. улучшение условий труда</a:t>
            </a:r>
            <a:r>
              <a:rPr lang="ru-RU" altLang="ru-RU" sz="2800" smtClean="0"/>
              <a:t>, быта и отдыха населения, охраны окружающей среды.</a:t>
            </a:r>
          </a:p>
          <a:p>
            <a:pPr algn="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 i="1" u="sng" smtClean="0"/>
              <a:t>Медицинская энциклопедия</a:t>
            </a:r>
            <a:r>
              <a:rPr lang="ru-RU" altLang="ru-RU" sz="2800" i="1" u="sng" smtClean="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Основная задача гигиены труду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3600" b="1" i="1" smtClean="0"/>
              <a:t>Качественная и количественная оценка </a:t>
            </a:r>
            <a:r>
              <a:rPr lang="ru-RU" altLang="ru-RU" sz="3600" smtClean="0"/>
              <a:t>воздействий условий труда на организм.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3600" b="1" i="1" smtClean="0"/>
              <a:t>Оценка эффективности </a:t>
            </a:r>
            <a:r>
              <a:rPr lang="ru-RU" altLang="ru-RU" sz="3600" smtClean="0"/>
              <a:t>используемых </a:t>
            </a:r>
            <a:r>
              <a:rPr lang="ru-RU" altLang="ru-RU" sz="3600" b="1" i="1" smtClean="0"/>
              <a:t>оздоровительных мероприятий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922337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Гигиена труда разрабатывает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4713288"/>
          </a:xfrm>
        </p:spPr>
        <p:txBody>
          <a:bodyPr/>
          <a:lstStyle/>
          <a:p>
            <a:pPr marL="0" indent="0" algn="just"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1. </a:t>
            </a:r>
            <a:r>
              <a:rPr lang="ru-RU" b="1" i="1" dirty="0" smtClean="0"/>
              <a:t>Гигиенические нормативы</a:t>
            </a:r>
            <a:r>
              <a:rPr lang="ru-RU" dirty="0" smtClean="0"/>
              <a:t>, являющиеся основой законодательства в области оздоровления условий труда</a:t>
            </a:r>
          </a:p>
          <a:p>
            <a:pPr marL="0" indent="0" algn="just"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2. </a:t>
            </a:r>
            <a:r>
              <a:rPr lang="ru-RU" b="1" i="1" dirty="0" smtClean="0"/>
              <a:t>Санитарные правила</a:t>
            </a:r>
            <a:r>
              <a:rPr lang="ru-RU" dirty="0" smtClean="0"/>
              <a:t> устройства и содержания промышленных предприятий</a:t>
            </a:r>
          </a:p>
          <a:p>
            <a:pPr marL="0" indent="0" algn="just"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3. </a:t>
            </a:r>
            <a:r>
              <a:rPr lang="ru-RU" b="1" dirty="0" smtClean="0"/>
              <a:t>Р</a:t>
            </a:r>
            <a:r>
              <a:rPr lang="ru-RU" b="1" i="1" dirty="0" smtClean="0"/>
              <a:t>екомендации по рациональной организации трудовых процессов </a:t>
            </a:r>
            <a:r>
              <a:rPr lang="ru-RU" dirty="0" smtClean="0"/>
              <a:t>и рабочих мест, режима труда и отдыха</a:t>
            </a:r>
          </a:p>
          <a:p>
            <a:pPr>
              <a:spcAft>
                <a:spcPts val="240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476250"/>
            <a:ext cx="8713788" cy="597693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4400" b="1" i="1" dirty="0">
                <a:solidFill>
                  <a:srgbClr val="FF0000"/>
                </a:solidFill>
              </a:rPr>
              <a:t>Гигиена труда </a:t>
            </a:r>
            <a:endParaRPr lang="ru-RU" sz="4400" b="1" i="1" dirty="0" smtClean="0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sz="4000" dirty="0" smtClean="0"/>
              <a:t>неразрывно </a:t>
            </a:r>
            <a:r>
              <a:rPr lang="ru-RU" sz="4000" dirty="0"/>
              <a:t>связана с </a:t>
            </a:r>
            <a:r>
              <a:rPr lang="ru-RU" sz="4000" b="1" i="1" dirty="0" err="1"/>
              <a:t>профпатологией</a:t>
            </a:r>
            <a:r>
              <a:rPr lang="ru-RU" sz="4000" dirty="0"/>
              <a:t>, </a:t>
            </a:r>
            <a:endParaRPr lang="ru-RU" sz="4000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4000" b="1" dirty="0" smtClean="0"/>
              <a:t>с </a:t>
            </a:r>
            <a:r>
              <a:rPr lang="ru-RU" sz="4000" b="1" dirty="0"/>
              <a:t>теоретическими и клиническими дисциплинами </a:t>
            </a:r>
            <a:endParaRPr lang="ru-RU" sz="4000" b="1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4000" dirty="0" smtClean="0"/>
              <a:t>(</a:t>
            </a:r>
            <a:r>
              <a:rPr lang="ru-RU" sz="4000" dirty="0"/>
              <a:t>аналитической химией, физикой, </a:t>
            </a:r>
            <a:r>
              <a:rPr lang="ru-RU" sz="4000" b="1" i="1" dirty="0"/>
              <a:t>физиологией, неврологией, дерматологией, отоларингологией </a:t>
            </a:r>
            <a:r>
              <a:rPr lang="ru-RU" sz="4000" dirty="0"/>
              <a:t>и др.).</a:t>
            </a:r>
          </a:p>
          <a:p>
            <a:pPr>
              <a:buFont typeface="Arial" charset="0"/>
              <a:buChar char="•"/>
              <a:defRPr/>
            </a:pPr>
            <a:endParaRPr lang="ru-RU" sz="40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Гигиена труда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588" y="1628775"/>
            <a:ext cx="4371975" cy="48244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/>
              <a:t>Общая гигиена труда</a:t>
            </a:r>
          </a:p>
          <a:p>
            <a:pPr algn="ctr">
              <a:defRPr/>
            </a:pPr>
            <a:endParaRPr lang="ru-RU" sz="2400" u="sng" dirty="0"/>
          </a:p>
          <a:p>
            <a:pPr algn="ctr">
              <a:defRPr/>
            </a:pPr>
            <a:r>
              <a:rPr lang="ru-RU" sz="2400" dirty="0"/>
              <a:t>Изучает закономерности воздействия отдельных факторов производственной среды и трудового процесса и их комбинаций на организм, разрабатывает меры и методы профилактики их неблагоприятного воздействия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463" y="1628775"/>
            <a:ext cx="4248150" cy="48244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/>
              <a:t>Частная гигиена труда</a:t>
            </a:r>
          </a:p>
          <a:p>
            <a:pPr>
              <a:defRPr/>
            </a:pPr>
            <a:r>
              <a:rPr lang="ru-RU" sz="2400" dirty="0"/>
              <a:t> </a:t>
            </a:r>
          </a:p>
          <a:p>
            <a:pPr algn="ctr">
              <a:defRPr/>
            </a:pPr>
            <a:r>
              <a:rPr lang="ru-RU" sz="2400" dirty="0"/>
              <a:t>Комплексно изучает воздействие условий труда на здоровье и работоспособность человека в отдельных отраслях промышленности и сельскохозяйственного производства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8850" cy="1143000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Гигиенические </a:t>
            </a:r>
            <a:br>
              <a:rPr lang="ru-RU" altLang="ru-RU" b="1" i="1" smtClean="0">
                <a:solidFill>
                  <a:srgbClr val="FF0000"/>
                </a:solidFill>
              </a:rPr>
            </a:br>
            <a:r>
              <a:rPr lang="ru-RU" altLang="ru-RU" b="1" i="1" smtClean="0">
                <a:solidFill>
                  <a:srgbClr val="FF0000"/>
                </a:solidFill>
              </a:rPr>
              <a:t>нормативы труда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4663" y="1557338"/>
            <a:ext cx="3167062" cy="9350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/>
              <a:t>ПДК и ПДУ 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323850" y="3284538"/>
            <a:ext cx="8280400" cy="3168650"/>
          </a:xfrm>
          <a:prstGeom prst="wedgeRectCallout">
            <a:avLst>
              <a:gd name="adj1" fmla="val -177"/>
              <a:gd name="adj2" fmla="val -7655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Уровни вредных  производственных факторов</a:t>
            </a:r>
            <a:r>
              <a:rPr lang="ru-RU" sz="3200" dirty="0"/>
              <a:t>, которые при ежедневной работе, не должны вызывать заболеваний или отклонений в состоянии здоровья.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8850" cy="1143000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Гигиенические </a:t>
            </a:r>
            <a:br>
              <a:rPr lang="ru-RU" altLang="ru-RU" b="1" i="1" smtClean="0">
                <a:solidFill>
                  <a:srgbClr val="FF0000"/>
                </a:solidFill>
              </a:rPr>
            </a:br>
            <a:r>
              <a:rPr lang="ru-RU" altLang="ru-RU" b="1" i="1" smtClean="0">
                <a:solidFill>
                  <a:srgbClr val="FF0000"/>
                </a:solidFill>
              </a:rPr>
              <a:t>нормативы труда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4663" y="1557338"/>
            <a:ext cx="3167062" cy="93503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/>
              <a:t>Экспозиция 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323850" y="3284538"/>
            <a:ext cx="8280400" cy="3168650"/>
          </a:xfrm>
          <a:prstGeom prst="wedgeRectCallout">
            <a:avLst>
              <a:gd name="adj1" fmla="val -177"/>
              <a:gd name="adj2" fmla="val -7655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Количественная характеристика </a:t>
            </a:r>
            <a:r>
              <a:rPr lang="ru-RU" sz="4000" dirty="0"/>
              <a:t>интенсивности и продолжительности действия вредного фактора.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8850" cy="1143000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Гигиенические </a:t>
            </a:r>
            <a:br>
              <a:rPr lang="ru-RU" altLang="ru-RU" b="1" i="1" smtClean="0">
                <a:solidFill>
                  <a:srgbClr val="FF0000"/>
                </a:solidFill>
              </a:rPr>
            </a:br>
            <a:r>
              <a:rPr lang="ru-RU" altLang="ru-RU" b="1" i="1" smtClean="0">
                <a:solidFill>
                  <a:srgbClr val="FF0000"/>
                </a:solidFill>
              </a:rPr>
              <a:t>нормативы труда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8538" y="1557338"/>
            <a:ext cx="5183187" cy="93503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Профессиональный риск </a:t>
            </a:r>
            <a:endParaRPr lang="ru-RU" sz="3600" b="1" i="1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323850" y="3284538"/>
            <a:ext cx="8280400" cy="3529012"/>
          </a:xfrm>
          <a:prstGeom prst="wedgeRectCallout">
            <a:avLst>
              <a:gd name="adj1" fmla="val 950"/>
              <a:gd name="adj2" fmla="val -7571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/>
              <a:t>Величина вероятности нарушения здоровья с учетом тяжести последствий  в результате влияния факторов производственной среды и трудового процесса</a:t>
            </a:r>
            <a:r>
              <a:rPr lang="ru-RU" sz="2800" dirty="0"/>
              <a:t>. </a:t>
            </a:r>
          </a:p>
          <a:p>
            <a:pPr algn="ctr">
              <a:defRPr/>
            </a:pPr>
            <a:r>
              <a:rPr lang="ru-RU" sz="2800" dirty="0"/>
              <a:t>Оценка профессионального риска проводится с учетом величины  экспозиции последних показателей состояния здоровья и утраты трудоспособности работников.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Формы труда </a:t>
            </a:r>
            <a:br>
              <a:rPr lang="ru-RU" altLang="ru-RU" b="1" i="1" smtClean="0">
                <a:solidFill>
                  <a:srgbClr val="FF0000"/>
                </a:solidFill>
              </a:rPr>
            </a:br>
            <a:r>
              <a:rPr lang="ru-RU" altLang="ru-RU" sz="3200" i="1" smtClean="0"/>
              <a:t>(в зависимости от доли физического и умственного труда)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188" y="2276475"/>
            <a:ext cx="7561262" cy="13684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85000"/>
              <a:defRPr/>
            </a:pPr>
            <a:r>
              <a:rPr lang="ru-RU" sz="3200" b="1" dirty="0"/>
              <a:t>Труд, требующий значительной мышечной активности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750" y="4076700"/>
            <a:ext cx="7777163" cy="16557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85000"/>
              <a:defRPr/>
            </a:pPr>
            <a:r>
              <a:rPr lang="ru-RU" sz="3200" b="1" i="1" dirty="0"/>
              <a:t>Механизированные виды труда</a:t>
            </a:r>
            <a:r>
              <a:rPr lang="ru-RU" sz="3200" dirty="0"/>
              <a:t>, требующие средних или легких мышечных усилий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Формы труда </a:t>
            </a:r>
            <a:br>
              <a:rPr lang="ru-RU" altLang="ru-RU" b="1" i="1" smtClean="0">
                <a:solidFill>
                  <a:srgbClr val="FF0000"/>
                </a:solidFill>
              </a:rPr>
            </a:br>
            <a:r>
              <a:rPr lang="ru-RU" altLang="ru-RU" sz="3200" i="1" smtClean="0"/>
              <a:t>(в зависимости от доли физического и умственного труда)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188" y="2276475"/>
            <a:ext cx="7561262" cy="13684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85000"/>
              <a:defRPr/>
            </a:pPr>
            <a:r>
              <a:rPr lang="ru-RU" sz="3200" b="1" i="1" dirty="0" err="1"/>
              <a:t>Полуавтоматизированные</a:t>
            </a:r>
            <a:r>
              <a:rPr lang="ru-RU" sz="3200" b="1" i="1" dirty="0"/>
              <a:t> и автоматизированные виды труда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750" y="4076700"/>
            <a:ext cx="7777163" cy="16557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85000"/>
              <a:defRPr/>
            </a:pPr>
            <a:r>
              <a:rPr lang="ru-RU" sz="3600" b="1" i="1" dirty="0"/>
              <a:t>Групповой (конвейерный) труд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427538" y="274638"/>
            <a:ext cx="4259262" cy="993775"/>
          </a:xfrm>
        </p:spPr>
        <p:txBody>
          <a:bodyPr/>
          <a:lstStyle/>
          <a:p>
            <a:r>
              <a:rPr lang="ru-RU" altLang="ru-RU" sz="4800" b="1" i="1" smtClean="0">
                <a:solidFill>
                  <a:srgbClr val="FF0000"/>
                </a:solidFill>
              </a:rPr>
              <a:t>Труд</a:t>
            </a:r>
            <a:endParaRPr lang="ru-RU" altLang="ru-RU" sz="4800" i="1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6100" y="1268413"/>
            <a:ext cx="4392613" cy="489743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4000" b="1" dirty="0" smtClean="0"/>
              <a:t>вечное, естественное и главное условие человеческой  жизни, ее альфа и омега</a:t>
            </a:r>
            <a:r>
              <a:rPr lang="ru-RU" altLang="ru-RU" b="1" dirty="0" smtClean="0"/>
              <a:t>.</a:t>
            </a:r>
          </a:p>
          <a:p>
            <a:pPr marL="0" indent="0" algn="r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ru-RU" altLang="ru-RU" b="1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3077" name="Picture 5" descr="Картинки по запросу Карл Марк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52513"/>
            <a:ext cx="3600450" cy="422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Прямоугольник 1"/>
          <p:cNvSpPr>
            <a:spLocks noChangeArrowheads="1"/>
          </p:cNvSpPr>
          <p:nvPr/>
        </p:nvSpPr>
        <p:spPr bwMode="auto">
          <a:xfrm>
            <a:off x="269875" y="5640388"/>
            <a:ext cx="40862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>
                <a:latin typeface="Arial" panose="020B0604020202020204" pitchFamily="34" charset="0"/>
              </a:rPr>
              <a:t>Карл Генрих Маркс</a:t>
            </a:r>
            <a:r>
              <a:rPr lang="ru-RU" altLang="ru-RU" sz="2000">
                <a:latin typeface="Arial" panose="020B0604020202020204" pitchFamily="34" charset="0"/>
              </a:rPr>
              <a:t> </a:t>
            </a:r>
            <a:endParaRPr lang="en-US" altLang="ru-RU" sz="20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( 5 мая 1818</a:t>
            </a:r>
            <a:r>
              <a:rPr lang="en-US" altLang="ru-RU" sz="2000">
                <a:latin typeface="Arial" panose="020B0604020202020204" pitchFamily="34" charset="0"/>
              </a:rPr>
              <a:t> </a:t>
            </a:r>
            <a:r>
              <a:rPr lang="ru-RU" altLang="ru-RU" sz="2000">
                <a:latin typeface="Arial" panose="020B0604020202020204" pitchFamily="34" charset="0"/>
              </a:rPr>
              <a:t>— 14 марта 1883)</a:t>
            </a:r>
            <a:endParaRPr lang="ru-RU" altLang="ru-RU" sz="200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Формы труда </a:t>
            </a:r>
            <a:br>
              <a:rPr lang="ru-RU" altLang="ru-RU" b="1" i="1" smtClean="0">
                <a:solidFill>
                  <a:srgbClr val="FF0000"/>
                </a:solidFill>
              </a:rPr>
            </a:br>
            <a:r>
              <a:rPr lang="ru-RU" altLang="ru-RU" sz="3200" i="1" smtClean="0"/>
              <a:t>(в зависимости от доли физического и умственного труда)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750" y="2324100"/>
            <a:ext cx="7777163" cy="13684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85000"/>
              <a:defRPr/>
            </a:pPr>
            <a:r>
              <a:rPr lang="ru-RU" sz="3200" b="1" dirty="0"/>
              <a:t>Труд, связанный с использованием дистанционного управления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750" y="4076700"/>
            <a:ext cx="7777163" cy="165576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85000"/>
              <a:defRPr/>
            </a:pPr>
            <a:r>
              <a:rPr lang="ru-RU" sz="4000" b="1" dirty="0"/>
              <a:t>Умственный </a:t>
            </a:r>
          </a:p>
          <a:p>
            <a:pPr algn="ctr">
              <a:buSzPct val="85000"/>
              <a:defRPr/>
            </a:pPr>
            <a:r>
              <a:rPr lang="ru-RU" sz="4000" b="1" dirty="0"/>
              <a:t>(интеллектуальный) труд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56650" cy="18351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/>
              <a:t>Классификация видов физического труда </a:t>
            </a:r>
            <a:r>
              <a:rPr lang="ru-RU" b="1" i="1" u="sng" dirty="0" smtClean="0"/>
              <a:t>по тяжести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или </a:t>
            </a:r>
            <a:r>
              <a:rPr lang="ru-RU" b="1" i="1" u="sng" dirty="0" smtClean="0"/>
              <a:t>величине </a:t>
            </a:r>
            <a:r>
              <a:rPr lang="ru-RU" b="1" i="1" u="sng" dirty="0" err="1" smtClean="0"/>
              <a:t>энергозатрат</a:t>
            </a:r>
            <a:endParaRPr lang="ru-RU" b="1" i="1" u="sng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2205038"/>
            <a:ext cx="2952750" cy="20875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800" b="1" i="1" dirty="0"/>
              <a:t> Коэффициент физической активности (КФА) </a:t>
            </a:r>
            <a:endParaRPr lang="ru-RU" sz="2800" b="1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19475" y="2205038"/>
            <a:ext cx="5545138" cy="45370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u="sng" dirty="0">
                <a:solidFill>
                  <a:schemeClr val="tx1"/>
                </a:solidFill>
              </a:rPr>
              <a:t>Тяжесть труда 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2400" dirty="0"/>
              <a:t>- </a:t>
            </a:r>
            <a:r>
              <a:rPr lang="ru-RU" sz="2800" dirty="0"/>
              <a:t>характеристика трудового процесса отражающая в основном </a:t>
            </a:r>
            <a:r>
              <a:rPr lang="ru-RU" sz="2800" b="1" i="1" dirty="0"/>
              <a:t>нагрузку на опорно-двигательный аппарат и  функциональные системы </a:t>
            </a:r>
            <a:r>
              <a:rPr lang="ru-RU" sz="2800" dirty="0"/>
              <a:t>(сердечно-сосудистую, дыхательную и др.), обеспечивающие его деятельность.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77875"/>
          </a:xfrm>
        </p:spPr>
        <p:txBody>
          <a:bodyPr/>
          <a:lstStyle/>
          <a:p>
            <a:r>
              <a:rPr lang="ru-RU" altLang="ru-RU" sz="2800" b="1" i="1" smtClean="0"/>
              <a:t>Классификация видов физического труда </a:t>
            </a:r>
            <a:br>
              <a:rPr lang="ru-RU" altLang="ru-RU" sz="2800" b="1" i="1" smtClean="0"/>
            </a:br>
            <a:r>
              <a:rPr lang="ru-RU" altLang="ru-RU" sz="2800" b="1" i="1" u="sng" smtClean="0"/>
              <a:t>по тяжести </a:t>
            </a:r>
            <a:r>
              <a:rPr lang="ru-RU" altLang="ru-RU" sz="2800" b="1" i="1" smtClean="0"/>
              <a:t>или </a:t>
            </a:r>
            <a:r>
              <a:rPr lang="ru-RU" altLang="ru-RU" sz="2800" b="1" i="1" u="sng" smtClean="0"/>
              <a:t>величине энергозатрат</a:t>
            </a:r>
            <a:endParaRPr lang="ru-RU" altLang="ru-RU" sz="2800" b="1" i="1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1760" y="1772816"/>
            <a:ext cx="6453006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2400" b="1" i="1" u="sng" dirty="0"/>
              <a:t>I группа</a:t>
            </a:r>
            <a:r>
              <a:rPr lang="ru-RU" altLang="ru-RU" sz="2400" dirty="0"/>
              <a:t> - </a:t>
            </a:r>
            <a:r>
              <a:rPr lang="ru-RU" altLang="ru-RU" sz="2400" i="1" dirty="0"/>
              <a:t>работники преимущественно умственного труда</a:t>
            </a:r>
            <a:r>
              <a:rPr lang="ru-RU" altLang="ru-RU" sz="2400" dirty="0"/>
              <a:t> (научные работники, студенты, педагоги, и др.) - </a:t>
            </a:r>
            <a:r>
              <a:rPr lang="ru-RU" altLang="ru-RU" sz="2400" b="1" i="1" dirty="0"/>
              <a:t>1,4</a:t>
            </a:r>
            <a:endParaRPr lang="ru-RU" alt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3068960"/>
            <a:ext cx="6461298" cy="16561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2800" b="1" i="1" u="sng" dirty="0"/>
              <a:t>II группа</a:t>
            </a:r>
            <a:r>
              <a:rPr lang="ru-RU" altLang="ru-RU" sz="2800" b="1" dirty="0"/>
              <a:t> - </a:t>
            </a:r>
            <a:r>
              <a:rPr lang="ru-RU" altLang="ru-RU" sz="2400" i="1" dirty="0"/>
              <a:t>работники, занятые легким трудом</a:t>
            </a:r>
            <a:r>
              <a:rPr lang="ru-RU" altLang="ru-RU" sz="2400" dirty="0"/>
              <a:t>, легкая физическая активность (работники конвейеров, сферы обслуживания, медицинский персонал и др. - </a:t>
            </a:r>
            <a:r>
              <a:rPr lang="ru-RU" altLang="ru-RU" sz="2400" b="1" i="1" dirty="0"/>
              <a:t>1,6</a:t>
            </a:r>
            <a:endParaRPr lang="ru-RU" alt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752" y="4941168"/>
            <a:ext cx="6516724" cy="13681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2400" b="1" i="1" u="sng" dirty="0"/>
              <a:t>III группа</a:t>
            </a:r>
            <a:r>
              <a:rPr lang="ru-RU" altLang="ru-RU" sz="2400" dirty="0"/>
              <a:t> – </a:t>
            </a:r>
            <a:r>
              <a:rPr lang="ru-RU" altLang="ru-RU" sz="2400" i="1" dirty="0"/>
              <a:t>работники средней тяжести труда</a:t>
            </a:r>
            <a:r>
              <a:rPr lang="ru-RU" altLang="ru-RU" sz="2400" dirty="0"/>
              <a:t>, (станочники, водители, врачи-хирурги и др.)</a:t>
            </a:r>
            <a:r>
              <a:rPr lang="ru-RU" altLang="ru-RU" sz="2400" b="1" i="1" dirty="0"/>
              <a:t> </a:t>
            </a:r>
            <a:r>
              <a:rPr lang="ru-RU" altLang="ru-RU" sz="2400" i="1" dirty="0"/>
              <a:t>- </a:t>
            </a:r>
            <a:r>
              <a:rPr lang="ru-RU" altLang="ru-RU" sz="2400" b="1" i="1" dirty="0"/>
              <a:t>1,9</a:t>
            </a:r>
            <a:endParaRPr lang="ru-RU" alt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7475" y="2060575"/>
            <a:ext cx="2016125" cy="23764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ru-RU" sz="2000" b="1" dirty="0"/>
              <a:t>Легкий труд – до 2,5 ккал/мин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375" y="5157788"/>
            <a:ext cx="2016125" cy="1008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ru-RU" sz="2000" b="1" dirty="0"/>
              <a:t>Средний труд – 2,6 – 4,0 ккал/мин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9462"/>
          </a:xfrm>
        </p:spPr>
        <p:txBody>
          <a:bodyPr/>
          <a:lstStyle/>
          <a:p>
            <a:r>
              <a:rPr lang="ru-RU" altLang="ru-RU" sz="3200" b="1" i="1" smtClean="0"/>
              <a:t>Классификация видов физического труда </a:t>
            </a:r>
            <a:br>
              <a:rPr lang="ru-RU" altLang="ru-RU" sz="3200" b="1" i="1" smtClean="0"/>
            </a:br>
            <a:r>
              <a:rPr lang="ru-RU" altLang="ru-RU" sz="3200" b="1" i="1" u="sng" smtClean="0"/>
              <a:t>по тяжести </a:t>
            </a:r>
            <a:r>
              <a:rPr lang="ru-RU" altLang="ru-RU" sz="3200" b="1" i="1" smtClean="0"/>
              <a:t>или </a:t>
            </a:r>
            <a:r>
              <a:rPr lang="ru-RU" altLang="ru-RU" sz="3200" b="1" i="1" u="sng" smtClean="0"/>
              <a:t>величине энергозатрат</a:t>
            </a:r>
            <a:endParaRPr lang="ru-RU" altLang="ru-RU" sz="3200" b="1" i="1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1268760"/>
            <a:ext cx="6765514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800" b="1" i="1" u="sng" dirty="0">
                <a:solidFill>
                  <a:schemeClr val="tx1"/>
                </a:solidFill>
              </a:rPr>
              <a:t>IV группа</a:t>
            </a:r>
            <a:r>
              <a:rPr lang="ru-RU" altLang="ru-RU" sz="2800" dirty="0">
                <a:solidFill>
                  <a:schemeClr val="tx1"/>
                </a:solidFill>
              </a:rPr>
              <a:t> </a:t>
            </a:r>
          </a:p>
          <a:p>
            <a:pPr algn="ctr">
              <a:defRPr/>
            </a:pPr>
            <a:r>
              <a:rPr lang="ru-RU" altLang="ru-RU" sz="2800" i="1" dirty="0">
                <a:solidFill>
                  <a:schemeClr val="tx1"/>
                </a:solidFill>
              </a:rPr>
              <a:t>работники тяжелого физического труда</a:t>
            </a:r>
            <a:r>
              <a:rPr lang="ru-RU" altLang="ru-RU" sz="2800" dirty="0">
                <a:solidFill>
                  <a:schemeClr val="tx1"/>
                </a:solidFill>
              </a:rPr>
              <a:t>, (строительные рабочие и сельскохозяйственные рабочие)</a:t>
            </a:r>
            <a:r>
              <a:rPr lang="ru-RU" altLang="ru-RU" sz="2800" b="1" i="1" dirty="0">
                <a:solidFill>
                  <a:schemeClr val="tx1"/>
                </a:solidFill>
              </a:rPr>
              <a:t> </a:t>
            </a:r>
            <a:r>
              <a:rPr lang="ru-RU" altLang="ru-RU" sz="2800" i="1" dirty="0">
                <a:solidFill>
                  <a:schemeClr val="tx1"/>
                </a:solidFill>
              </a:rPr>
              <a:t>-</a:t>
            </a:r>
            <a:r>
              <a:rPr lang="ru-RU" altLang="ru-RU" sz="2800" b="1" i="1" dirty="0">
                <a:solidFill>
                  <a:schemeClr val="tx1"/>
                </a:solidFill>
              </a:rPr>
              <a:t> 2,2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3861048"/>
            <a:ext cx="6693506" cy="25922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800" b="1" i="1" u="sng" dirty="0">
                <a:solidFill>
                  <a:schemeClr val="tx1"/>
                </a:solidFill>
              </a:rPr>
              <a:t>V группа</a:t>
            </a:r>
            <a:r>
              <a:rPr lang="ru-RU" altLang="ru-RU" sz="2800" dirty="0">
                <a:solidFill>
                  <a:schemeClr val="tx1"/>
                </a:solidFill>
              </a:rPr>
              <a:t> </a:t>
            </a:r>
          </a:p>
          <a:p>
            <a:pPr algn="ctr">
              <a:defRPr/>
            </a:pPr>
            <a:r>
              <a:rPr lang="ru-RU" altLang="ru-RU" sz="2800" dirty="0">
                <a:solidFill>
                  <a:schemeClr val="tx1"/>
                </a:solidFill>
              </a:rPr>
              <a:t> </a:t>
            </a:r>
            <a:r>
              <a:rPr lang="ru-RU" altLang="ru-RU" sz="2800" i="1" dirty="0">
                <a:solidFill>
                  <a:schemeClr val="tx1"/>
                </a:solidFill>
              </a:rPr>
              <a:t>работники особо тяжелого физического труда </a:t>
            </a:r>
            <a:r>
              <a:rPr lang="ru-RU" altLang="ru-RU" sz="2800" dirty="0">
                <a:solidFill>
                  <a:schemeClr val="tx1"/>
                </a:solidFill>
              </a:rPr>
              <a:t>(горнорабочие, бетонщики, каменщики, грузчики, работники тяжелого немеханизированного труда и др.) - </a:t>
            </a:r>
            <a:r>
              <a:rPr lang="ru-RU" altLang="ru-RU" sz="2800" b="1" i="1" dirty="0">
                <a:solidFill>
                  <a:schemeClr val="tx1"/>
                </a:solidFill>
              </a:rPr>
              <a:t>2,4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6525" y="1747838"/>
            <a:ext cx="1935163" cy="12604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ru-RU" sz="2400" b="1" dirty="0"/>
              <a:t>Тяжелый – 4,1 – 6,0 ккал/мин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563" y="4365625"/>
            <a:ext cx="2016125" cy="18716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ru-RU" sz="2400" b="1" dirty="0">
                <a:solidFill>
                  <a:schemeClr val="tx1"/>
                </a:solidFill>
              </a:rPr>
              <a:t>Очень тяжелый – больше 6,1 ккал/мин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22337"/>
          </a:xfrm>
        </p:spPr>
        <p:txBody>
          <a:bodyPr/>
          <a:lstStyle/>
          <a:p>
            <a:r>
              <a:rPr lang="ru-RU" altLang="ru-RU" sz="3600" b="1" i="1" smtClean="0"/>
              <a:t>Суточные энерготраты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989138"/>
            <a:ext cx="8928100" cy="4508500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i="1" dirty="0" smtClean="0"/>
              <a:t>Где,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i="1" dirty="0"/>
              <a:t> </a:t>
            </a:r>
            <a:r>
              <a:rPr lang="ru-RU" altLang="ru-RU" i="1" dirty="0" smtClean="0"/>
              <a:t>	</a:t>
            </a:r>
            <a:r>
              <a:rPr lang="ru-RU" altLang="ru-RU" b="1" i="1" dirty="0" smtClean="0"/>
              <a:t>t</a:t>
            </a:r>
            <a:r>
              <a:rPr lang="ru-RU" altLang="ru-RU" i="1" dirty="0"/>
              <a:t> – время, потраченное на конкретный вид деятельности.</a:t>
            </a:r>
            <a:r>
              <a:rPr lang="ru-RU" altLang="ru-RU" dirty="0"/>
              <a:t> </a:t>
            </a:r>
            <a:endParaRPr lang="ru-RU" altLang="ru-RU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b="1" i="1" dirty="0" smtClean="0"/>
              <a:t>	КФА - </a:t>
            </a:r>
            <a:r>
              <a:rPr lang="ru-RU" altLang="ru-RU" i="1" dirty="0" smtClean="0"/>
              <a:t>коэффициент </a:t>
            </a:r>
            <a:r>
              <a:rPr lang="ru-RU" altLang="ru-RU" i="1" dirty="0"/>
              <a:t>физической </a:t>
            </a:r>
            <a:r>
              <a:rPr lang="ru-RU" altLang="ru-RU" i="1" dirty="0" smtClean="0"/>
              <a:t>активности</a:t>
            </a:r>
            <a:endParaRPr lang="ru-RU" altLang="ru-RU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b="1" i="1" dirty="0" smtClean="0"/>
              <a:t>	ВОО - </a:t>
            </a:r>
            <a:r>
              <a:rPr lang="ru-RU" dirty="0" smtClean="0"/>
              <a:t>величина </a:t>
            </a:r>
            <a:r>
              <a:rPr lang="ru-RU" dirty="0"/>
              <a:t>основного </a:t>
            </a:r>
            <a:r>
              <a:rPr lang="ru-RU" dirty="0" smtClean="0"/>
              <a:t>обмена,</a:t>
            </a:r>
            <a:r>
              <a:rPr lang="ru-RU" dirty="0"/>
              <a:t> </a:t>
            </a: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900" b="1" i="1" dirty="0" smtClean="0">
                <a:solidFill>
                  <a:srgbClr val="C00000"/>
                </a:solidFill>
              </a:rPr>
              <a:t>Мужчины (70 кг) – около 1700 ккал/сутки,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2900" b="1" i="1" dirty="0" smtClean="0">
                <a:solidFill>
                  <a:srgbClr val="C00000"/>
                </a:solidFill>
              </a:rPr>
              <a:t>Женщины </a:t>
            </a:r>
            <a:r>
              <a:rPr lang="ru-RU" sz="2900" b="1" i="1" dirty="0">
                <a:solidFill>
                  <a:srgbClr val="C00000"/>
                </a:solidFill>
              </a:rPr>
              <a:t>(70 кг)</a:t>
            </a:r>
            <a:r>
              <a:rPr lang="ru-RU" sz="2900" b="1" i="1" dirty="0" smtClean="0">
                <a:solidFill>
                  <a:srgbClr val="C00000"/>
                </a:solidFill>
              </a:rPr>
              <a:t> – около 1500 ккал/сутки</a:t>
            </a:r>
            <a:r>
              <a:rPr lang="ru-RU" dirty="0"/>
              <a:t/>
            </a:r>
            <a:br>
              <a:rPr lang="ru-RU" dirty="0"/>
            </a:br>
            <a:endParaRPr lang="ru-RU" altLang="ru-RU" dirty="0" smtClean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altLang="ru-RU" dirty="0" smtClean="0"/>
              <a:t>	</a:t>
            </a:r>
            <a:r>
              <a:rPr lang="ru-RU" b="1" i="1" dirty="0" smtClean="0"/>
              <a:t>Специфически-динамическое </a:t>
            </a:r>
            <a:r>
              <a:rPr lang="ru-RU" b="1" i="1" dirty="0"/>
              <a:t>действие пищевых веществ (СДДП)</a:t>
            </a:r>
            <a:r>
              <a:rPr lang="ru-RU" dirty="0"/>
              <a:t> - энергия, расходуемая на процессы пищеварения и превращения пищевых веществ. Расход энергии на прием пищи при смешанном питании сопровождается повышением основного обмена в среднем на 10-15% в </a:t>
            </a:r>
            <a:r>
              <a:rPr lang="ru-RU" dirty="0" smtClean="0"/>
              <a:t>сутки</a:t>
            </a:r>
            <a:r>
              <a:rPr lang="ru-RU" dirty="0"/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6013" y="1125538"/>
            <a:ext cx="6711950" cy="6477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4000" b="1" dirty="0"/>
              <a:t>Е = </a:t>
            </a:r>
            <a:r>
              <a:rPr lang="ru-RU" altLang="ru-RU" sz="4400" b="1" dirty="0"/>
              <a:t>∑</a:t>
            </a:r>
            <a:r>
              <a:rPr lang="ru-RU" altLang="ru-RU" sz="4000" b="1" dirty="0"/>
              <a:t>КФА× t(час)× ВОО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b="1" i="1" dirty="0"/>
              <a:t>Нормы физиологических потребностей</a:t>
            </a:r>
            <a:endParaRPr lang="ru-RU" dirty="0"/>
          </a:p>
        </p:txBody>
      </p:sp>
      <p:pic>
        <p:nvPicPr>
          <p:cNvPr id="27651" name="Рисунок 3" descr="http://vmede.org/sait/content/Gigiena_san_ec_vorobeva_2011/10_files/mb4_0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40"/>
          <a:stretch>
            <a:fillRect/>
          </a:stretch>
        </p:blipFill>
        <p:spPr bwMode="auto">
          <a:xfrm>
            <a:off x="250825" y="1700213"/>
            <a:ext cx="85693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Напряженность труда </a:t>
            </a:r>
            <a:endParaRPr lang="ru-RU" altLang="ru-RU" i="1" smtClean="0"/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3600" b="1" i="1" smtClean="0"/>
              <a:t>характеристика трудового процесса, отражающая преимущественную нагрузку на ЦНС</a:t>
            </a:r>
            <a:r>
              <a:rPr lang="ru-RU" altLang="ru-RU" sz="3600" smtClean="0"/>
              <a:t>, определяется нервным, психоэмоциональным напряжением, </a:t>
            </a:r>
            <a:r>
              <a:rPr lang="ru-RU" altLang="ru-RU" sz="3600" b="1" i="1" smtClean="0"/>
              <a:t>длительностью и интенсивностью интеллектуальной нагрузки</a:t>
            </a:r>
            <a:r>
              <a:rPr lang="ru-RU" altLang="ru-RU" sz="3600" smtClean="0"/>
              <a:t>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r>
              <a:rPr lang="ru-RU" altLang="ru-RU" sz="4000" b="1" i="1" smtClean="0"/>
              <a:t>По длительности работы, требующей концентрации внимания, труд делится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2276475"/>
            <a:ext cx="4465638" cy="9366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SzPct val="90000"/>
              <a:defRPr/>
            </a:pPr>
            <a:r>
              <a:rPr lang="ru-RU" sz="2800" b="1" dirty="0"/>
              <a:t>Ненапряженный – до 25%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650" y="3429000"/>
            <a:ext cx="5761038" cy="1008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buSzPct val="90000"/>
              <a:defRPr/>
            </a:pPr>
            <a:r>
              <a:rPr lang="ru-RU" sz="2800" b="1" dirty="0"/>
              <a:t>Мало напряженный – до 50%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4725144"/>
            <a:ext cx="6192688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SzPct val="90000"/>
              <a:defRPr/>
            </a:pPr>
            <a:r>
              <a:rPr lang="ru-RU" sz="2800" b="1" dirty="0"/>
              <a:t>Напряженный – до 75%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5875041"/>
            <a:ext cx="6336704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buSzPct val="90000"/>
              <a:defRPr/>
            </a:pPr>
            <a:r>
              <a:rPr lang="ru-RU" sz="2800" b="1" dirty="0"/>
              <a:t>Очень напряженный – больше 75%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A3563A-F020-4A84-BBF3-AA43BB3D046D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3412"/>
          </a:xfrm>
        </p:spPr>
        <p:txBody>
          <a:bodyPr/>
          <a:lstStyle/>
          <a:p>
            <a:r>
              <a:rPr lang="ru-RU" altLang="ru-RU" sz="4000" b="1" i="1" smtClean="0"/>
              <a:t>Определения ВОЗ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i="1" smtClean="0"/>
              <a:t>		Здоровье </a:t>
            </a:r>
            <a:r>
              <a:rPr lang="ru-RU" altLang="ru-RU" i="1" smtClean="0"/>
              <a:t>–</a:t>
            </a:r>
            <a:r>
              <a:rPr lang="ru-RU" altLang="ru-RU" smtClean="0"/>
              <a:t> это состояние полного физического, душевного и социального благополучия.</a:t>
            </a:r>
          </a:p>
          <a:p>
            <a:pPr>
              <a:buFontTx/>
              <a:buNone/>
            </a:pPr>
            <a:endParaRPr lang="ru-RU" altLang="ru-RU" b="1" i="1" smtClean="0"/>
          </a:p>
          <a:p>
            <a:pPr>
              <a:buFontTx/>
              <a:buNone/>
            </a:pPr>
            <a:r>
              <a:rPr lang="ru-RU" altLang="ru-RU" b="1" i="1" smtClean="0"/>
              <a:t>		Здоровый образ жизни</a:t>
            </a:r>
            <a:r>
              <a:rPr lang="ru-RU" altLang="ru-RU" smtClean="0"/>
              <a:t> – это образ жизни отдельного человека, направленный на профилактику болезней и укрепление здоровья, позволяющий до глубокой старости сохранить психическое и физическое здоровье.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ru-RU" altLang="ru-RU" sz="3600" b="1" i="1" u="sng" smtClean="0"/>
              <a:t>Качественные</a:t>
            </a:r>
            <a:r>
              <a:rPr lang="ru-RU" altLang="ru-RU" sz="3600" b="1" i="1" smtClean="0"/>
              <a:t> и количественные показатели классификации труда по степени тяжести и напряженности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4928" y="2204864"/>
            <a:ext cx="4449080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/>
              <a:t>Качественные показатели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3357563"/>
            <a:ext cx="8856663" cy="3167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tx1"/>
                </a:solidFill>
              </a:rPr>
              <a:t>Субъективные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(жалобы на утомление и др.)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tx1"/>
                </a:solidFill>
              </a:rPr>
              <a:t>Социальные </a:t>
            </a:r>
            <a:r>
              <a:rPr lang="ru-RU" sz="2400" dirty="0">
                <a:solidFill>
                  <a:schemeClr val="tx1"/>
                </a:solidFill>
              </a:rPr>
              <a:t>(текучесть кадров)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2800" b="1" dirty="0" err="1">
                <a:solidFill>
                  <a:schemeClr val="tx1"/>
                </a:solidFill>
              </a:rPr>
              <a:t>Технико</a:t>
            </a:r>
            <a:r>
              <a:rPr lang="ru-RU" sz="2800" b="1" dirty="0">
                <a:solidFill>
                  <a:schemeClr val="tx1"/>
                </a:solidFill>
              </a:rPr>
              <a:t>–экономические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(брак, производительность труда и т.д.)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tx1"/>
                </a:solidFill>
              </a:rPr>
              <a:t>Медико-биологические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( состояние здоровья трудового коллектива)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Труд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30527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3600" smtClean="0"/>
              <a:t>- это «</a:t>
            </a:r>
            <a:r>
              <a:rPr lang="ru-RU" altLang="ru-RU" sz="3600" b="1" i="1" smtClean="0"/>
              <a:t>прежде всего процесс</a:t>
            </a:r>
            <a:r>
              <a:rPr lang="ru-RU" altLang="ru-RU" sz="3600" smtClean="0"/>
              <a:t>.., в котором </a:t>
            </a:r>
            <a:r>
              <a:rPr lang="ru-RU" altLang="ru-RU" sz="3600" b="1" smtClean="0"/>
              <a:t>человек</a:t>
            </a:r>
            <a:r>
              <a:rPr lang="ru-RU" altLang="ru-RU" sz="3600" smtClean="0"/>
              <a:t> своей собственной деятельностью </a:t>
            </a:r>
            <a:r>
              <a:rPr lang="ru-RU" altLang="ru-RU" sz="3600" b="1" i="1" smtClean="0"/>
              <a:t>опосредует, регулирует и контролирует обмен веществ между собой и природой</a:t>
            </a:r>
            <a:r>
              <a:rPr lang="ru-RU" altLang="ru-RU" sz="3600" smtClean="0"/>
              <a:t>»</a:t>
            </a:r>
          </a:p>
        </p:txBody>
      </p:sp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5335588" y="5013325"/>
            <a:ext cx="3794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i="1">
                <a:latin typeface="Arial" panose="020B0604020202020204" pitchFamily="34" charset="0"/>
              </a:rPr>
              <a:t>«Капитал» Карл Генрих Маркс</a:t>
            </a:r>
            <a:r>
              <a:rPr lang="ru-RU" altLang="ru-RU" sz="1600">
                <a:latin typeface="Arial" panose="020B0604020202020204" pitchFamily="34" charset="0"/>
              </a:rPr>
              <a:t> </a:t>
            </a:r>
            <a:endParaRPr lang="en-US" altLang="ru-RU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ru-RU" altLang="ru-RU" sz="3600" b="1" i="1" smtClean="0"/>
              <a:t>Качественные и </a:t>
            </a:r>
            <a:r>
              <a:rPr lang="ru-RU" altLang="ru-RU" sz="3600" b="1" i="1" u="sng" smtClean="0"/>
              <a:t>количественные</a:t>
            </a:r>
            <a:r>
              <a:rPr lang="ru-RU" altLang="ru-RU" sz="3600" b="1" i="1" smtClean="0"/>
              <a:t> показатели классификации труда по степени тяжести и напряженности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5263" y="2095500"/>
            <a:ext cx="4664075" cy="10810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/>
              <a:t>Количественные показатели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3348038"/>
            <a:ext cx="8915400" cy="31670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3200" b="1" dirty="0"/>
              <a:t>Физиологические</a:t>
            </a:r>
            <a:r>
              <a:rPr lang="ru-RU" sz="3200" dirty="0"/>
              <a:t> </a:t>
            </a:r>
            <a:r>
              <a:rPr lang="ru-RU" sz="2800" i="1" dirty="0"/>
              <a:t>(показатели  физиологических реакций во время трудовой деятельности)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3200" b="1" dirty="0"/>
              <a:t>Эргометрические </a:t>
            </a:r>
            <a:r>
              <a:rPr lang="ru-RU" sz="2800" i="1" dirty="0"/>
              <a:t>(показатели, характеризующие количество выполненной работы)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i="1" smtClean="0"/>
              <a:t>Показатели тяжести </a:t>
            </a:r>
            <a:br>
              <a:rPr lang="ru-RU" altLang="ru-RU" sz="4000" b="1" i="1" smtClean="0"/>
            </a:br>
            <a:r>
              <a:rPr lang="ru-RU" altLang="ru-RU" sz="4000" b="1" i="1" smtClean="0"/>
              <a:t>трудового процесса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750" y="1989138"/>
            <a:ext cx="7920038" cy="41036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ru-RU" sz="2800" b="1" dirty="0"/>
              <a:t>Физическая динамическая нагрузка</a:t>
            </a:r>
          </a:p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ru-RU" sz="2800" dirty="0"/>
              <a:t>Масса поднимаемого и перемещаемого вручную груза</a:t>
            </a:r>
          </a:p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ru-RU" sz="2800" b="1" dirty="0"/>
              <a:t>Стереотипные рабочие движения</a:t>
            </a:r>
          </a:p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ru-RU" sz="2800" dirty="0"/>
              <a:t>Статическая нагрузка</a:t>
            </a:r>
          </a:p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ru-RU" sz="2800" b="1" dirty="0"/>
              <a:t>Рабочая поза</a:t>
            </a:r>
          </a:p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ru-RU" sz="2800" dirty="0"/>
              <a:t>Наклоны корпуса и перемещение в пространстве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i="1" smtClean="0"/>
              <a:t>Показатели </a:t>
            </a:r>
            <a:br>
              <a:rPr lang="ru-RU" altLang="ru-RU" sz="4000" b="1" i="1" smtClean="0"/>
            </a:br>
            <a:r>
              <a:rPr lang="ru-RU" altLang="ru-RU" sz="4000" b="1" i="1" smtClean="0"/>
              <a:t>напряженности труда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4213" y="1773238"/>
            <a:ext cx="7632700" cy="43195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ru-RU" sz="3600" b="1" dirty="0"/>
              <a:t>Интеллектуальные нагрузки</a:t>
            </a:r>
          </a:p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ru-RU" sz="3600" dirty="0"/>
              <a:t>Сенсорные нагрузки</a:t>
            </a:r>
          </a:p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ru-RU" sz="3600" b="1" dirty="0"/>
              <a:t>Эмоциональные нагрузки</a:t>
            </a:r>
          </a:p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ru-RU" sz="3600" dirty="0"/>
              <a:t>Монотонные нагрузки</a:t>
            </a:r>
          </a:p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ru-RU" sz="3600" b="1" dirty="0"/>
              <a:t>Режимные нагрузки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4000" b="1" smtClean="0"/>
              <a:t>Разновидности умственного труда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1125538"/>
            <a:ext cx="3960813" cy="55435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ru-RU" sz="2800" b="1" dirty="0"/>
              <a:t>Операторский труд </a:t>
            </a:r>
            <a:r>
              <a:rPr lang="ru-RU" sz="2400" dirty="0"/>
              <a:t>(дистанционное управление, технологический труд)</a:t>
            </a:r>
          </a:p>
          <a:p>
            <a:pPr algn="ctr">
              <a:buSzPct val="100000"/>
              <a:defRPr/>
            </a:pPr>
            <a:endParaRPr lang="ru-RU" sz="2400" dirty="0"/>
          </a:p>
          <a:p>
            <a:pPr algn="ctr">
              <a:buSzPct val="100000"/>
              <a:defRPr/>
            </a:pPr>
            <a:r>
              <a:rPr lang="ru-RU" sz="2800" b="1" dirty="0"/>
              <a:t>Управленческий труд </a:t>
            </a:r>
            <a:r>
              <a:rPr lang="ru-RU" sz="2400" dirty="0"/>
              <a:t>(восприятие информации, нерегулярность нагрузки)</a:t>
            </a:r>
          </a:p>
          <a:p>
            <a:pPr algn="ctr">
              <a:buSzPct val="100000"/>
              <a:defRPr/>
            </a:pPr>
            <a:endParaRPr lang="ru-RU" sz="2400" dirty="0"/>
          </a:p>
          <a:p>
            <a:pPr algn="ctr">
              <a:buSzPct val="100000"/>
              <a:defRPr/>
            </a:pPr>
            <a:r>
              <a:rPr lang="ru-RU" sz="2800" b="1" dirty="0"/>
              <a:t>Творческий труд </a:t>
            </a:r>
            <a:r>
              <a:rPr lang="ru-RU" sz="2400" dirty="0"/>
              <a:t>(напряжение внимания, мыслительной деятельности)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7900" y="1557338"/>
            <a:ext cx="4032250" cy="46799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ru-RU" sz="2800" b="1" dirty="0"/>
              <a:t>Труд медицинских работников </a:t>
            </a:r>
          </a:p>
          <a:p>
            <a:pPr algn="ctr">
              <a:buSzPct val="100000"/>
              <a:defRPr/>
            </a:pPr>
            <a:r>
              <a:rPr lang="ru-RU" sz="2000" dirty="0"/>
              <a:t>(нервно-эмоциональное напряжение, высокая ответственность)</a:t>
            </a:r>
          </a:p>
          <a:p>
            <a:pPr>
              <a:buSzPct val="100000"/>
              <a:defRPr/>
            </a:pPr>
            <a:endParaRPr lang="ru-RU" sz="2000" dirty="0"/>
          </a:p>
          <a:p>
            <a:pPr algn="ctr">
              <a:buSzPct val="100000"/>
              <a:defRPr/>
            </a:pPr>
            <a:r>
              <a:rPr lang="ru-RU" sz="3200" b="1" dirty="0"/>
              <a:t>Труд учащихся и студентов </a:t>
            </a:r>
          </a:p>
          <a:p>
            <a:pPr algn="ctr">
              <a:buSzPct val="100000"/>
              <a:defRPr/>
            </a:pPr>
            <a:r>
              <a:rPr lang="ru-RU" sz="2000" dirty="0"/>
              <a:t>(напряжение памяти, концентрация внимания)</a:t>
            </a:r>
          </a:p>
          <a:p>
            <a:pPr algn="ctr">
              <a:defRPr/>
            </a:pPr>
            <a:endParaRPr lang="ru-RU" sz="2000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Утомление</a:t>
            </a:r>
            <a:endParaRPr lang="ru-RU" altLang="ru-RU" b="1" i="1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980728"/>
            <a:ext cx="8856984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временное снижение работоспособности, вызванное предшествующей деятельностью.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2484438" y="3644900"/>
            <a:ext cx="6335712" cy="2447925"/>
          </a:xfrm>
          <a:prstGeom prst="wedgeRectCallout">
            <a:avLst>
              <a:gd name="adj1" fmla="val -18138"/>
              <a:gd name="adj2" fmla="val -11204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u="sng" dirty="0"/>
              <a:t>Субъективно</a:t>
            </a:r>
            <a:r>
              <a:rPr lang="ru-RU" sz="2800" dirty="0"/>
              <a:t> утомление проявляется в </a:t>
            </a:r>
            <a:r>
              <a:rPr lang="ru-RU" sz="2800" b="1" dirty="0"/>
              <a:t>виде ощущения усталости</a:t>
            </a:r>
            <a:r>
              <a:rPr lang="ru-RU" sz="2800" dirty="0"/>
              <a:t>, </a:t>
            </a:r>
            <a:r>
              <a:rPr lang="ru-RU" sz="2800" b="1" dirty="0"/>
              <a:t>вызывающего желания прекратить работу </a:t>
            </a:r>
            <a:r>
              <a:rPr lang="ru-RU" sz="2800" dirty="0"/>
              <a:t>или </a:t>
            </a:r>
            <a:r>
              <a:rPr lang="ru-RU" sz="2800" b="1" dirty="0"/>
              <a:t>снизить величину нагрузки</a:t>
            </a:r>
          </a:p>
          <a:p>
            <a:pPr algn="ctr">
              <a:defRPr/>
            </a:pPr>
            <a:endParaRPr lang="ru-RU" sz="2400" i="1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Стадии утомления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750" y="1268413"/>
            <a:ext cx="7777163" cy="13684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ru-RU" sz="2800" b="1" dirty="0"/>
              <a:t>Чувство усталости выражено незначительно</a:t>
            </a:r>
            <a:r>
              <a:rPr lang="ru-RU" sz="2800" dirty="0"/>
              <a:t>, производительность труда практически не снижена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750" y="2997200"/>
            <a:ext cx="7777163" cy="15843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ru-RU" sz="2400" b="1" dirty="0"/>
              <a:t>Чувство усталости выражено ярко</a:t>
            </a:r>
            <a:r>
              <a:rPr lang="ru-RU" sz="2400" dirty="0"/>
              <a:t>, производительность труда снижена существенно характеризуют как стадию хронического, патологического утомления, или переутомления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750" y="4941888"/>
            <a:ext cx="7777163" cy="16557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Чувство усталости выражено сильно, сохраняется после отдыха и иногда до возобновления работы</a:t>
            </a:r>
            <a:r>
              <a:rPr lang="ru-RU" sz="2400" dirty="0"/>
              <a:t>, производительность труда может быть снижена до нулевых показателей. Иногда эту стадию 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Переутомление</a:t>
            </a:r>
            <a:r>
              <a:rPr lang="ru-RU" altLang="ru-RU" b="1" u="sng" smtClean="0">
                <a:solidFill>
                  <a:srgbClr val="FF0000"/>
                </a:solidFill>
              </a:rPr>
              <a:t> </a:t>
            </a:r>
            <a:endParaRPr lang="ru-RU" alt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772816"/>
            <a:ext cx="8064896" cy="15121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Проявляется в снижении производительности труда, творческой активности и умственной работоспособности, росте заболеваемости.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528638" y="52388"/>
            <a:ext cx="8229600" cy="792162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Степени переутомления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908720"/>
            <a:ext cx="2880320" cy="199411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ru-RU" sz="2400" b="1" dirty="0"/>
              <a:t>Начинающееся </a:t>
            </a:r>
          </a:p>
          <a:p>
            <a:pPr algn="ctr">
              <a:buSzPct val="100000"/>
              <a:defRPr/>
            </a:pPr>
            <a:endParaRPr lang="ru-RU" dirty="0"/>
          </a:p>
          <a:p>
            <a:pPr algn="ctr">
              <a:buSzPct val="100000"/>
              <a:defRPr/>
            </a:pPr>
            <a:r>
              <a:rPr lang="ru-RU" dirty="0"/>
              <a:t> хорошо компенсируется при четкой регламентации времени труда и отдыха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8038" y="1847850"/>
            <a:ext cx="2517775" cy="25177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ru-RU" sz="2400" b="1" dirty="0"/>
              <a:t>Легкое </a:t>
            </a:r>
          </a:p>
          <a:p>
            <a:pPr algn="ctr">
              <a:buSzPct val="100000"/>
              <a:defRPr/>
            </a:pPr>
            <a:r>
              <a:rPr lang="ru-RU" dirty="0"/>
              <a:t> </a:t>
            </a:r>
          </a:p>
          <a:p>
            <a:pPr algn="ctr">
              <a:buSzPct val="100000"/>
              <a:defRPr/>
            </a:pPr>
            <a:r>
              <a:rPr lang="ru-RU" dirty="0"/>
              <a:t>эффективно снимается в период очередного отпуска при рациональном его использовании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76938" y="2932113"/>
            <a:ext cx="2951162" cy="23050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ru-RU" sz="2400" b="1" dirty="0"/>
              <a:t>Выраженное </a:t>
            </a:r>
          </a:p>
          <a:p>
            <a:pPr algn="ctr">
              <a:buSzPct val="100000"/>
              <a:defRPr/>
            </a:pPr>
            <a:endParaRPr lang="ru-RU" sz="2400" dirty="0"/>
          </a:p>
          <a:p>
            <a:pPr algn="ctr">
              <a:buSzPct val="100000"/>
              <a:defRPr/>
            </a:pPr>
            <a:r>
              <a:rPr lang="ru-RU" sz="2400" dirty="0"/>
              <a:t>требует срочного лечения в санатории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5733256"/>
            <a:ext cx="7056784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ru-RU" sz="2800" b="1" dirty="0"/>
              <a:t>Тяжелое – требует лечения в условиях клиники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4000" b="1" i="1" smtClean="0"/>
              <a:t>Профилактика утомления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1412875"/>
            <a:ext cx="8569325" cy="43195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ru-RU" sz="2400" b="1" i="1" dirty="0"/>
              <a:t>Организационные мероприятия </a:t>
            </a:r>
            <a:r>
              <a:rPr lang="ru-RU" sz="2400" dirty="0"/>
              <a:t>(создание оптимальных условий труда)</a:t>
            </a:r>
          </a:p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ru-RU" sz="2400" b="1" i="1" dirty="0"/>
              <a:t>Архитектурно-планировочные мероприятия </a:t>
            </a:r>
            <a:r>
              <a:rPr lang="ru-RU" sz="2400" dirty="0"/>
              <a:t>(строительные)</a:t>
            </a:r>
          </a:p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ru-RU" sz="2400" b="1" i="1" dirty="0"/>
              <a:t>Технологические мероприятия</a:t>
            </a:r>
          </a:p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ru-RU" sz="2400" dirty="0"/>
              <a:t>Санитарно-технические мероприятия</a:t>
            </a:r>
          </a:p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ru-RU" sz="2400" b="1" i="1" dirty="0"/>
              <a:t>Соблюдение санитарно-гигиенических требований</a:t>
            </a:r>
          </a:p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ru-RU" sz="2400" dirty="0"/>
              <a:t>Средства индивидуальной защиты</a:t>
            </a:r>
          </a:p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ru-RU" sz="2400" b="1" i="1" dirty="0"/>
              <a:t>Лечебно-профилактические мероприятия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Условия труда </a:t>
            </a:r>
            <a:endParaRPr lang="ru-RU" altLang="ru-RU" i="1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804" y="1052736"/>
            <a:ext cx="6028388" cy="29523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совокупность факторов трудового процесса и производственной среды, в которой осуществляется деятельность человека, оказывающих влияние на здоровье и работоспособность человека в процессе труда.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781300" y="5013325"/>
            <a:ext cx="6038850" cy="1844675"/>
          </a:xfrm>
          <a:prstGeom prst="wedgeRoundRectCallout">
            <a:avLst>
              <a:gd name="adj1" fmla="val -45144"/>
              <a:gd name="adj2" fmla="val -10927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u="sng" dirty="0"/>
              <a:t>Безопасными условиями труда </a:t>
            </a:r>
            <a:r>
              <a:rPr lang="ru-RU" sz="2000" dirty="0"/>
              <a:t>считаются такие, при которых воздействие на работающих вредных и опасных производственных факторов исключено или их уровни не превышают гигиенических нормативов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3779838" y="1563688"/>
            <a:ext cx="5103812" cy="49244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smtClean="0"/>
              <a:t>... </a:t>
            </a:r>
            <a:r>
              <a:rPr lang="ru-RU" altLang="ru-RU" smtClean="0"/>
              <a:t>все </a:t>
            </a:r>
            <a:r>
              <a:rPr lang="ru-RU" altLang="ru-RU" b="1" smtClean="0"/>
              <a:t>увеличивающиеся затраты на лечебную медицину </a:t>
            </a:r>
            <a:r>
              <a:rPr lang="ru-RU" altLang="ru-RU" smtClean="0"/>
              <a:t>с экономической точки зрения есть не что иное, как выплата ростовщических процентов по векселям профилактической задолженности…</a:t>
            </a:r>
            <a:endParaRPr lang="en-US" altLang="ru-RU" smtClean="0"/>
          </a:p>
          <a:p>
            <a:pPr algn="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i="1" smtClean="0"/>
          </a:p>
        </p:txBody>
      </p:sp>
      <p:pic>
        <p:nvPicPr>
          <p:cNvPr id="5125" name="Picture 5" descr="http://demoscope.ru/weekly/2003/099/img/tom01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62100"/>
            <a:ext cx="2746375" cy="377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7938" y="5434013"/>
            <a:ext cx="39163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>
                <a:latin typeface="Arial" panose="020B0604020202020204" pitchFamily="34" charset="0"/>
              </a:rPr>
              <a:t>Томилин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>
                <a:latin typeface="Arial" panose="020B0604020202020204" pitchFamily="34" charset="0"/>
              </a:rPr>
              <a:t>Сергей Аркадьевич</a:t>
            </a:r>
            <a:r>
              <a:rPr lang="en-US" altLang="ru-RU" sz="2000" b="1" i="1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7 октября 1877 — 19 июля 1952 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ru-RU" altLang="ru-RU" sz="4000" b="1" i="1" smtClean="0">
                <a:solidFill>
                  <a:srgbClr val="FF0000"/>
                </a:solidFill>
              </a:rPr>
              <a:t>Условия труда подразделяются на 4 класса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1341438"/>
            <a:ext cx="8856663" cy="1511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i="1" u="sng" dirty="0">
                <a:solidFill>
                  <a:schemeClr val="tx1"/>
                </a:solidFill>
              </a:rPr>
              <a:t>1-ый класс </a:t>
            </a:r>
            <a:r>
              <a:rPr lang="ru-RU" sz="2400" b="1" i="1" dirty="0"/>
              <a:t>– </a:t>
            </a:r>
            <a:r>
              <a:rPr lang="ru-RU" sz="2400" b="1" i="1" u="sng" dirty="0"/>
              <a:t>оптимальные условия труда </a:t>
            </a:r>
            <a:r>
              <a:rPr lang="ru-RU" dirty="0"/>
              <a:t>– при которых сохраняется не только здоровье работающих, но и создаются предпосылки для поддержания высокого уровня работоспособности (максимальная производительность труда, минимальная напряженность организма)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950" y="3005138"/>
            <a:ext cx="8856663" cy="1512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u="sng" dirty="0">
                <a:solidFill>
                  <a:schemeClr val="tx1"/>
                </a:solidFill>
              </a:rPr>
              <a:t>2-ой класс – допустимые условия труда </a:t>
            </a:r>
            <a:r>
              <a:rPr lang="ru-RU" sz="2000" dirty="0"/>
              <a:t>– уровни вредных факторов среды и трудового процесса не превышают установленных гигиенических нормативов для рабочих мест, а возможные изменения состояния организма исчезают за время отдыха или к началу рабочей смены.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413" y="4797425"/>
            <a:ext cx="8858250" cy="1511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u="sng" dirty="0">
                <a:solidFill>
                  <a:schemeClr val="tx1"/>
                </a:solidFill>
              </a:rPr>
              <a:t>3-ий класс – вредные условия труда </a:t>
            </a:r>
            <a:r>
              <a:rPr lang="ru-RU" sz="2000" dirty="0"/>
              <a:t>– характеризуется наличием вредных производственных факторов, превышающих гигиенические нормы, неблагоприятно воздействующих на организм работающих или их потомство.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ru-RU" altLang="ru-RU" sz="4000" b="1" i="1" smtClean="0">
                <a:solidFill>
                  <a:srgbClr val="FF0000"/>
                </a:solidFill>
              </a:rPr>
              <a:t>Условия труда подразделяются на 4 класса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188" y="1484313"/>
            <a:ext cx="8856662" cy="18002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u="sng" dirty="0">
                <a:solidFill>
                  <a:schemeClr val="bg1"/>
                </a:solidFill>
              </a:rPr>
              <a:t>4-ый класс – опасные (экстремальные) условия труда </a:t>
            </a:r>
            <a:r>
              <a:rPr lang="ru-RU" sz="2800" dirty="0"/>
              <a:t>– воздействие производственных факторов в течении смены создают угрозу для жизни, высокий риск профессиональных заболеваний.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3188" y="3429000"/>
            <a:ext cx="3605212" cy="2520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Опасными называются факторы</a:t>
            </a:r>
            <a:r>
              <a:rPr lang="ru-RU" sz="2000" dirty="0"/>
              <a:t>, способные при определенных условиях </a:t>
            </a:r>
            <a:r>
              <a:rPr lang="ru-RU" sz="2000" b="1" dirty="0"/>
              <a:t>вызывать острое нарушение здоровья и гибель организма</a:t>
            </a:r>
            <a:r>
              <a:rPr lang="ru-RU" sz="2000" dirty="0"/>
              <a:t>;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1275" y="3429000"/>
            <a:ext cx="5108575" cy="3429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Вредным производственным фактором </a:t>
            </a:r>
            <a:r>
              <a:rPr lang="ru-RU" sz="2000" dirty="0"/>
              <a:t>называют </a:t>
            </a:r>
            <a:r>
              <a:rPr lang="ru-RU" sz="2000" b="1" dirty="0"/>
              <a:t>фактор среды и трудового процесса, воздействие которого на работающего может вызвать развитие ряда профессиональных специфичных заболеваний, временное или стойкое снижение трудоспособности</a:t>
            </a:r>
            <a:r>
              <a:rPr lang="ru-RU" sz="2000" dirty="0"/>
              <a:t>, повысить частоту соматических и инфекционных заболеваний, привести к нарушению здоровья потомства.</a:t>
            </a:r>
          </a:p>
          <a:p>
            <a:pPr algn="ctr">
              <a:defRPr/>
            </a:pP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445500" cy="3600450"/>
          </a:xfrm>
          <a:effectLst>
            <a:outerShdw dist="17961" dir="2700000" algn="ctr" rotWithShape="0">
              <a:srgbClr val="000066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Общетоксические</a:t>
            </a:r>
          </a:p>
          <a:p>
            <a:pPr eaLnBrk="1" hangingPunct="1">
              <a:defRPr/>
            </a:pP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Раздражающие</a:t>
            </a:r>
          </a:p>
          <a:p>
            <a:pPr eaLnBrk="1" hangingPunct="1">
              <a:defRPr/>
            </a:pP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Сенсибилизирующие </a:t>
            </a:r>
          </a:p>
          <a:p>
            <a:pPr eaLnBrk="1" hangingPunct="1">
              <a:defRPr/>
            </a:pP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Канцерогенные</a:t>
            </a:r>
          </a:p>
          <a:p>
            <a:pPr eaLnBrk="1" hangingPunct="1">
              <a:defRPr/>
            </a:pP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Мутагенные,</a:t>
            </a:r>
          </a:p>
          <a:p>
            <a:pPr eaLnBrk="1" hangingPunct="1">
              <a:defRPr/>
            </a:pP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Влияющие на репродуктивную функцию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4438650" y="1628775"/>
            <a:ext cx="268288" cy="4619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4506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8850" cy="1584325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ru-RU" altLang="ru-RU" sz="3600" b="1" i="1" smtClean="0">
                <a:solidFill>
                  <a:srgbClr val="1F6B26"/>
                </a:solidFill>
              </a:rPr>
              <a:t>Вредные вещества по характеру воздействия на организм  подразделяются на подгруппы</a:t>
            </a:r>
            <a:endParaRPr lang="ru-RU" altLang="ru-RU" sz="3600" i="1" smtClean="0">
              <a:solidFill>
                <a:srgbClr val="1F6B2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07950" y="287338"/>
            <a:ext cx="4392613" cy="1930400"/>
          </a:xfrm>
        </p:spPr>
        <p:txBody>
          <a:bodyPr/>
          <a:lstStyle/>
          <a:p>
            <a:r>
              <a:rPr lang="ru-RU" altLang="ru-RU" sz="3600" b="1" i="1" smtClean="0">
                <a:solidFill>
                  <a:srgbClr val="1F6B26"/>
                </a:solidFill>
              </a:rPr>
              <a:t>поступления в организм человека</a:t>
            </a:r>
          </a:p>
        </p:txBody>
      </p:sp>
      <p:sp>
        <p:nvSpPr>
          <p:cNvPr id="46083" name="Заголовок 1"/>
          <p:cNvSpPr txBox="1">
            <a:spLocks/>
          </p:cNvSpPr>
          <p:nvPr/>
        </p:nvSpPr>
        <p:spPr bwMode="auto">
          <a:xfrm>
            <a:off x="4795838" y="260350"/>
            <a:ext cx="418623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i="1">
                <a:solidFill>
                  <a:srgbClr val="1F6B26"/>
                </a:solidFill>
              </a:rPr>
              <a:t>вывода из  организм человека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2420938"/>
            <a:ext cx="4176712" cy="40322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3200" b="1" dirty="0">
                <a:solidFill>
                  <a:schemeClr val="bg1"/>
                </a:solidFill>
              </a:rPr>
              <a:t>легкие</a:t>
            </a:r>
          </a:p>
          <a:p>
            <a:pPr algn="ctr" eaLnBrk="1" hangingPunct="1">
              <a:defRPr/>
            </a:pPr>
            <a:endParaRPr lang="ru-RU" altLang="ru-RU" sz="3200" b="1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ru-RU" altLang="ru-RU" sz="3200" b="1" dirty="0">
                <a:solidFill>
                  <a:schemeClr val="bg1"/>
                </a:solidFill>
              </a:rPr>
              <a:t>желудочно-кишечный тракт</a:t>
            </a:r>
          </a:p>
          <a:p>
            <a:pPr algn="ctr" eaLnBrk="1" hangingPunct="1">
              <a:defRPr/>
            </a:pPr>
            <a:endParaRPr lang="ru-RU" altLang="ru-RU" sz="3200" b="1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ru-RU" altLang="ru-RU" sz="3200" b="1" dirty="0">
                <a:solidFill>
                  <a:schemeClr val="bg1"/>
                </a:solidFill>
              </a:rPr>
              <a:t>неповрежденная и поврежденная кожа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363" y="2349500"/>
            <a:ext cx="4211637" cy="41036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800" b="1" dirty="0">
                <a:solidFill>
                  <a:schemeClr val="tx1"/>
                </a:solidFill>
              </a:rPr>
              <a:t>легкие</a:t>
            </a:r>
          </a:p>
          <a:p>
            <a:pPr algn="ctr" eaLnBrk="1" hangingPunct="1">
              <a:defRPr/>
            </a:pPr>
            <a:endParaRPr lang="ru-RU" altLang="ru-RU" sz="28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altLang="ru-RU" sz="2800" b="1" dirty="0">
                <a:solidFill>
                  <a:schemeClr val="tx1"/>
                </a:solidFill>
              </a:rPr>
              <a:t>почки</a:t>
            </a:r>
          </a:p>
          <a:p>
            <a:pPr algn="ctr" eaLnBrk="1" hangingPunct="1">
              <a:defRPr/>
            </a:pPr>
            <a:endParaRPr lang="ru-RU" altLang="ru-RU" sz="28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altLang="ru-RU" sz="2800" b="1" dirty="0">
                <a:solidFill>
                  <a:schemeClr val="tx1"/>
                </a:solidFill>
              </a:rPr>
              <a:t>желудочно-кишечный тракт</a:t>
            </a:r>
          </a:p>
          <a:p>
            <a:pPr algn="ctr" eaLnBrk="1" hangingPunct="1">
              <a:defRPr/>
            </a:pPr>
            <a:endParaRPr lang="ru-RU" altLang="ru-RU" sz="28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altLang="ru-RU" sz="2800" b="1" dirty="0">
                <a:solidFill>
                  <a:schemeClr val="tx1"/>
                </a:solidFill>
              </a:rPr>
              <a:t>кожа, сальные, потовые железы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16463" y="765175"/>
            <a:ext cx="0" cy="5903913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763688" y="116632"/>
            <a:ext cx="5400600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chemeClr val="bg1"/>
                </a:solidFill>
              </a:rPr>
              <a:t>Путь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628775"/>
            <a:ext cx="8002588" cy="5365750"/>
          </a:xfrm>
        </p:spPr>
        <p:txBody>
          <a:bodyPr/>
          <a:lstStyle/>
          <a:p>
            <a:pPr>
              <a:defRPr/>
            </a:pPr>
            <a:endParaRPr lang="ru-RU" altLang="ru-RU" b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b="1" dirty="0" smtClean="0"/>
              <a:t>1) </a:t>
            </a:r>
            <a:r>
              <a:rPr lang="ru-RU" altLang="ru-RU" sz="3600" b="1" dirty="0" smtClean="0"/>
              <a:t>физические,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3600" b="1" dirty="0" smtClean="0"/>
              <a:t>2) химические,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3600" b="1" dirty="0" smtClean="0"/>
              <a:t>3) биологические,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3600" b="1" dirty="0" smtClean="0"/>
              <a:t>4) психогенные. 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84538"/>
            <a:ext cx="3244850" cy="29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/>
              <a:t>Профессиональные вредности</a:t>
            </a:r>
            <a:endParaRPr lang="ru-RU" altLang="ru-RU" i="1" smtClean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63562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1F6B26"/>
                </a:solidFill>
              </a:rPr>
              <a:t>Физические вредные факторы</a:t>
            </a:r>
            <a:endParaRPr lang="ru-RU" altLang="ru-RU" i="1" smtClean="0">
              <a:solidFill>
                <a:srgbClr val="1F6B26"/>
              </a:solidFill>
            </a:endParaRPr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>
          <a:xfrm>
            <a:off x="323850" y="692150"/>
            <a:ext cx="8650288" cy="5832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mtClean="0"/>
              <a:t>температура, влажность воздуха, ультрафиолетовое и инфракрасное излучение; </a:t>
            </a:r>
          </a:p>
          <a:p>
            <a:pPr>
              <a:lnSpc>
                <a:spcPct val="90000"/>
              </a:lnSpc>
            </a:pPr>
            <a:r>
              <a:rPr lang="ru-RU" altLang="ru-RU" b="1" i="1" smtClean="0"/>
              <a:t>неионизирующие электромагнитные поля и излучения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ионизирующие излучения</a:t>
            </a:r>
          </a:p>
          <a:p>
            <a:pPr>
              <a:lnSpc>
                <a:spcPct val="90000"/>
              </a:lnSpc>
            </a:pPr>
            <a:r>
              <a:rPr lang="ru-RU" altLang="ru-RU" b="1" i="1" smtClean="0"/>
              <a:t>производственный шум 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ультразвук</a:t>
            </a:r>
          </a:p>
          <a:p>
            <a:pPr>
              <a:lnSpc>
                <a:spcPct val="90000"/>
              </a:lnSpc>
            </a:pPr>
            <a:r>
              <a:rPr lang="ru-RU" altLang="ru-RU" b="1" i="1" smtClean="0"/>
              <a:t>вибрация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аэрозоли, пыли </a:t>
            </a:r>
          </a:p>
          <a:p>
            <a:pPr>
              <a:lnSpc>
                <a:spcPct val="90000"/>
              </a:lnSpc>
            </a:pPr>
            <a:r>
              <a:rPr lang="ru-RU" altLang="ru-RU" b="1" i="1" smtClean="0"/>
              <a:t>освещение естественное и искусственное </a:t>
            </a:r>
            <a:r>
              <a:rPr lang="ru-RU" altLang="ru-RU" smtClean="0"/>
              <a:t>(от­сутствие или недостаточность, слепящая блесткость). 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950" y="115888"/>
            <a:ext cx="5327650" cy="3960812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ru-RU" dirty="0" smtClean="0"/>
              <a:t>Наиболее распространенным видом физического воздействия на людей является </a:t>
            </a:r>
            <a:r>
              <a:rPr lang="ru-RU" b="1" i="1" dirty="0" smtClean="0"/>
              <a:t>шум</a:t>
            </a:r>
          </a:p>
          <a:p>
            <a:pPr>
              <a:buFont typeface="Arial" charset="0"/>
              <a:buChar char="•"/>
              <a:defRPr/>
            </a:pPr>
            <a:endParaRPr lang="ru-RU" dirty="0" smtClean="0"/>
          </a:p>
          <a:p>
            <a:pPr>
              <a:buFont typeface="Arial" charset="0"/>
              <a:buChar char="•"/>
              <a:defRPr/>
            </a:pPr>
            <a:r>
              <a:rPr lang="ru-RU" b="1" i="1" dirty="0" smtClean="0"/>
              <a:t>Вызывает нарушение деятельности нервной, сердечно – сосудистой и эндокринной систем, угнетают функцию репродуктивных органов, ингибируют обмен веществ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3427" name="Picture 2" descr="C:\Documents and Settings\user\Мои документы\Downloads\noise+pol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56" y="260648"/>
            <a:ext cx="3679721" cy="2165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3" descr="C:\Documents and Settings\user\Мои документы\Downloads\miss-og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103" y="4077072"/>
            <a:ext cx="4656826" cy="2663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omsk300.ru/images/upload/04_04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60350"/>
            <a:ext cx="9109076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5975" cy="998537"/>
          </a:xfrm>
        </p:spPr>
        <p:txBody>
          <a:bodyPr/>
          <a:lstStyle/>
          <a:p>
            <a:pPr eaLnBrk="1" hangingPunct="1"/>
            <a:r>
              <a:rPr lang="ru-RU" altLang="ru-RU" sz="3500" b="1" smtClean="0">
                <a:solidFill>
                  <a:srgbClr val="FF0000"/>
                </a:solidFill>
              </a:rPr>
              <a:t>ЭЛЕКТРОМАГНИТНОЕ ИЗЛУЧЕНИЕ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9838"/>
            <a:ext cx="8229600" cy="2260600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Сотовые телефоны.</a:t>
            </a:r>
          </a:p>
          <a:p>
            <a:pPr eaLnBrk="1" hangingPunct="1"/>
            <a:r>
              <a:rPr lang="ru-RU" altLang="ru-RU" sz="2800" b="1" smtClean="0"/>
              <a:t>Компьютеры.</a:t>
            </a:r>
          </a:p>
          <a:p>
            <a:pPr eaLnBrk="1" hangingPunct="1"/>
            <a:r>
              <a:rPr lang="ru-RU" altLang="ru-RU" sz="2800" b="1" smtClean="0"/>
              <a:t>Микроволновая печь</a:t>
            </a:r>
            <a:r>
              <a:rPr lang="ru-RU" altLang="ru-RU" sz="2800" smtClean="0"/>
              <a:t>. </a:t>
            </a:r>
          </a:p>
          <a:p>
            <a:pPr eaLnBrk="1" hangingPunct="1"/>
            <a:r>
              <a:rPr lang="ru-RU" altLang="ru-RU" sz="2800" b="1" smtClean="0"/>
              <a:t>Холодильник и т. д.</a:t>
            </a:r>
          </a:p>
        </p:txBody>
      </p:sp>
      <p:pic>
        <p:nvPicPr>
          <p:cNvPr id="27652" name="Picture 7" descr="2009-06-0134__ro__za__copil-la-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38" y="3573016"/>
            <a:ext cx="4103698" cy="3135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 descr="http://doktorneboleyka.ru/wp-content/uploads/2011/11/9009719dbcecb572522bf21e5cd-26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04813"/>
            <a:ext cx="5426075" cy="614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Grp="1" noChangeArrowheads="1"/>
          </p:cNvSpPr>
          <p:nvPr>
            <p:ph type="title"/>
          </p:nvPr>
        </p:nvSpPr>
        <p:spPr>
          <a:xfrm>
            <a:off x="4356100" y="1265238"/>
            <a:ext cx="4464050" cy="4030662"/>
          </a:xfrm>
        </p:spPr>
        <p:txBody>
          <a:bodyPr>
            <a:spAutoFit/>
          </a:bodyPr>
          <a:lstStyle/>
          <a:p>
            <a:r>
              <a:rPr lang="ru-RU" altLang="ru-RU" sz="32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«Здоровье сохранять</a:t>
            </a:r>
            <a:r>
              <a:rPr lang="ru-RU" altLang="ru-RU" sz="3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задача медицины, </a:t>
            </a:r>
            <a:br>
              <a:rPr lang="ru-RU" altLang="ru-RU" sz="3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Болезней</a:t>
            </a:r>
            <a:r>
              <a:rPr lang="ru-RU" altLang="ru-RU" sz="3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суть понять и устранить причины» </a:t>
            </a:r>
            <a:br>
              <a:rPr lang="ru-RU" altLang="ru-RU" sz="3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endParaRPr lang="ru-RU" altLang="ru-RU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://www.salusvita.uz/images/stat'i/avic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01663"/>
            <a:ext cx="3095625" cy="497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507413" cy="57610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800" b="1" smtClean="0"/>
              <a:t>Кухня и спальня перенасыщены электромагнитными полями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FF0000"/>
                </a:solidFill>
              </a:rPr>
              <a:t>Главная ошибка - круглосуточно вставленные в розетки шнуры питания.</a:t>
            </a:r>
            <a:r>
              <a:rPr lang="ru-RU" altLang="ru-RU" sz="280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8675" name="Picture 4" descr="s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09" y="3924664"/>
            <a:ext cx="4537075" cy="271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15894747_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" y="2708920"/>
            <a:ext cx="4403459" cy="2574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http://zifo.info/sites/default/files/articles_img_14/zifo.imfo_sleep_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4" y="332656"/>
            <a:ext cx="8527823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iny_monsters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56" y="1689095"/>
            <a:ext cx="4152776" cy="3867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ru-RU" altLang="ru-RU" sz="4000" b="1" i="1" smtClean="0"/>
              <a:t>ПЫЛЬ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4076700"/>
            <a:ext cx="4583112" cy="266541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800" b="1" smtClean="0"/>
              <a:t>комплексный набор аллергенов, главным из которых является </a:t>
            </a:r>
            <a:r>
              <a:rPr lang="ru-RU" altLang="ru-RU" b="1" u="sng" smtClean="0"/>
              <a:t>микроскопический клещ</a:t>
            </a:r>
            <a:endParaRPr lang="ru-RU" altLang="ru-RU" sz="2800" b="1" u="sng" smtClean="0"/>
          </a:p>
        </p:txBody>
      </p:sp>
      <p:pic>
        <p:nvPicPr>
          <p:cNvPr id="8197" name="Picture 5" descr="dirty_ducting_poor_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5" y="908719"/>
            <a:ext cx="4642991" cy="2908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i="1" smtClean="0">
                <a:solidFill>
                  <a:srgbClr val="1F6B26"/>
                </a:solidFill>
              </a:rPr>
              <a:t>Химические факторы</a:t>
            </a:r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>
          <a:xfrm>
            <a:off x="250825" y="1600200"/>
            <a:ext cx="8785225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mtClean="0"/>
              <a:t>Органические растворители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кислоты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щелочи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газы </a:t>
            </a:r>
            <a:r>
              <a:rPr lang="ru-RU" altLang="ru-RU" sz="2800" i="1" smtClean="0"/>
              <a:t>(окись углерода, сернистый газ, окислы азота)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металлы и их соединения.</a:t>
            </a:r>
          </a:p>
          <a:p>
            <a:pPr>
              <a:lnSpc>
                <a:spcPct val="80000"/>
              </a:lnSpc>
            </a:pPr>
            <a:endParaRPr lang="ru-RU" altLang="ru-RU" smtClean="0"/>
          </a:p>
          <a:p>
            <a:pPr>
              <a:lnSpc>
                <a:spcPct val="80000"/>
              </a:lnSpc>
            </a:pPr>
            <a:r>
              <a:rPr lang="ru-RU" altLang="ru-RU" sz="2800" b="1" u="sng" smtClean="0"/>
              <a:t>В медицине </a:t>
            </a:r>
            <a:r>
              <a:rPr lang="ru-RU" altLang="ru-RU" sz="2800" b="1" smtClean="0"/>
              <a:t>это продукция химической и фармацевтической промышленности: </a:t>
            </a:r>
            <a:r>
              <a:rPr lang="ru-RU" altLang="ru-RU" sz="2800" u="sng" smtClean="0"/>
              <a:t>наркотические вещества, дезсредства, лекарственные препараты. 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i="1" smtClean="0"/>
              <a:t>Загрязнение химическими токсическими веществами обуславливает изменение иммунного статуса организма</a:t>
            </a:r>
            <a:endParaRPr lang="ru-RU" altLang="ru-RU" b="1" i="1" smtClean="0"/>
          </a:p>
        </p:txBody>
      </p:sp>
      <p:sp>
        <p:nvSpPr>
          <p:cNvPr id="57347" name="Прямоугольник 3"/>
          <p:cNvSpPr>
            <a:spLocks noChangeArrowheads="1"/>
          </p:cNvSpPr>
          <p:nvPr/>
        </p:nvSpPr>
        <p:spPr bwMode="auto">
          <a:xfrm>
            <a:off x="3492500" y="1700213"/>
            <a:ext cx="5327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/>
              <a:t>Загрязнение окружающей среды радиоактивными веществами приводит к нарушению </a:t>
            </a:r>
            <a:r>
              <a:rPr lang="ru-RU" altLang="ru-RU" sz="2000" b="1" i="1" u="sng"/>
              <a:t>генетического аппарата, к развитию онкогенных заболеваний</a:t>
            </a:r>
            <a:r>
              <a:rPr lang="ru-RU" altLang="ru-RU" sz="2000" b="1"/>
              <a:t>.</a:t>
            </a:r>
          </a:p>
        </p:txBody>
      </p:sp>
      <p:pic>
        <p:nvPicPr>
          <p:cNvPr id="100357" name="Picture 2" descr="C:\Documents and Settings\user\Мои документы\Downloads\article-1184801-0504601A000005DC-242_233x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951411" cy="5080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4" descr="C:\Documents and Settings\user\Мои документы\Downloads\47671072f16a24ba1ae486a169cdd1d1_3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10997"/>
            <a:ext cx="3888432" cy="3053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3213" y="447675"/>
            <a:ext cx="4537075" cy="2549525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ru-RU" dirty="0" smtClean="0"/>
              <a:t>Оксиды углерода поражают нервную и сердечно – сосудистую системы, вызывают удушье, головную боль.</a:t>
            </a:r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Выбрасываемые в атмосферу оксиды азота оказывают раздражающее действие на органы дыхания. </a:t>
            </a:r>
            <a:endParaRPr lang="ru-RU" dirty="0"/>
          </a:p>
        </p:txBody>
      </p:sp>
      <p:sp>
        <p:nvSpPr>
          <p:cNvPr id="58371" name="Прямоугольник 3"/>
          <p:cNvSpPr>
            <a:spLocks noChangeArrowheads="1"/>
          </p:cNvSpPr>
          <p:nvPr/>
        </p:nvSpPr>
        <p:spPr bwMode="auto">
          <a:xfrm>
            <a:off x="4284663" y="4321175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Дисперсный состав туманов и пыли определяет их проникающую способность в организм человека. При повышенной концентрации диоксида азота у людей возникает сильный кашель, развивается сильная головная боль и рвотный рефлекс, а в некоторых случаях – отек легких.</a:t>
            </a:r>
          </a:p>
        </p:txBody>
      </p:sp>
      <p:pic>
        <p:nvPicPr>
          <p:cNvPr id="101380" name="Picture 2" descr="C:\Documents and Settings\user\Мои документы\Downloads\1332116615_gryaznyy-vozd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64" y="1016000"/>
            <a:ext cx="3944937" cy="2736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3" descr="C:\Documents and Settings\user\Мои документы\Downloads\golovnaja-bol-raspirajuschego-harak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645024"/>
            <a:ext cx="3651829" cy="2605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1F6B26"/>
                </a:solidFill>
              </a:rPr>
              <a:t>Биологические факторы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патогенные микроорганизмы и вирусы, </a:t>
            </a:r>
          </a:p>
          <a:p>
            <a:pPr>
              <a:defRPr/>
            </a:pPr>
            <a:r>
              <a:rPr lang="ru-RU" altLang="ru-RU" dirty="0" smtClean="0"/>
              <a:t>антибиотики</a:t>
            </a:r>
          </a:p>
          <a:p>
            <a:pPr>
              <a:defRPr/>
            </a:pPr>
            <a:r>
              <a:rPr lang="ru-RU" altLang="ru-RU" dirty="0" smtClean="0"/>
              <a:t>биостимуляторы</a:t>
            </a:r>
          </a:p>
          <a:p>
            <a:pPr>
              <a:defRPr/>
            </a:pPr>
            <a:r>
              <a:rPr lang="ru-RU" altLang="ru-RU" dirty="0" smtClean="0"/>
              <a:t>вакцины</a:t>
            </a:r>
          </a:p>
          <a:p>
            <a:pPr>
              <a:defRPr/>
            </a:pPr>
            <a:r>
              <a:rPr lang="ru-RU" altLang="ru-RU" dirty="0" smtClean="0"/>
              <a:t>сыворотки</a:t>
            </a:r>
          </a:p>
          <a:p>
            <a:pPr>
              <a:defRPr/>
            </a:pPr>
            <a:r>
              <a:rPr lang="ru-RU" altLang="ru-RU" dirty="0" smtClean="0"/>
              <a:t>некоторые </a:t>
            </a:r>
            <a:r>
              <a:rPr lang="ru-RU" altLang="ru-RU" dirty="0" err="1" smtClean="0"/>
              <a:t>БАДы</a:t>
            </a:r>
            <a:endParaRPr lang="ru-RU" altLang="ru-RU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50" y="188640"/>
            <a:ext cx="754598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Значительными аллергенами являются </a:t>
            </a:r>
            <a:r>
              <a:rPr lang="ru-RU" sz="2400" b="1" dirty="0"/>
              <a:t>грибы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25" y="1185863"/>
            <a:ext cx="3313113" cy="12239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Присутствие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 атмосферном воздухе,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воздухе жилых и общественных зданий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95738" y="1031875"/>
            <a:ext cx="5040312" cy="15335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/>
              <a:t>аллергические заболевания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бронхиальная астма,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аллергический аспергиллёз,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экзогенный аллергических </a:t>
            </a:r>
            <a:r>
              <a:rPr lang="ru-RU" sz="2000" dirty="0" err="1"/>
              <a:t>альвеолит</a:t>
            </a:r>
            <a:r>
              <a:rPr lang="ru-RU" sz="2000" dirty="0"/>
              <a:t> и др.</a:t>
            </a:r>
            <a:endParaRPr lang="ru-RU" sz="20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275856" y="1556036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809503" y="2924944"/>
            <a:ext cx="6192688" cy="1224136"/>
          </a:xfrm>
          <a:prstGeom prst="wedgeRectCallout">
            <a:avLst>
              <a:gd name="adj1" fmla="val 41069"/>
              <a:gd name="adj2" fmla="val -8233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Появление аллергических реакций быстрее наблюдается </a:t>
            </a:r>
            <a:r>
              <a:rPr lang="ru-RU" b="1" u="sng" dirty="0"/>
              <a:t>при длительном поступлении небольших доз антибиотиков</a:t>
            </a:r>
            <a:r>
              <a:rPr lang="ru-RU" b="1" dirty="0"/>
              <a:t>, чем при кратковременном использовании их в больших количествах.</a:t>
            </a:r>
            <a:endParaRPr lang="ru-RU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95288" y="4797425"/>
            <a:ext cx="8064500" cy="1655763"/>
          </a:xfrm>
          <a:prstGeom prst="wedgeRectCallout">
            <a:avLst>
              <a:gd name="adj1" fmla="val 49221"/>
              <a:gd name="adj2" fmla="val -9343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/>
              <a:t>Под воздействием биологических загрязнений</a:t>
            </a:r>
            <a:r>
              <a:rPr lang="ru-RU" sz="2000" dirty="0"/>
              <a:t>, </a:t>
            </a:r>
            <a:r>
              <a:rPr lang="ru-RU" sz="2000" b="1" i="1" dirty="0"/>
              <a:t>особенно антибиотиков</a:t>
            </a:r>
            <a:r>
              <a:rPr lang="ru-RU" sz="2000" dirty="0"/>
              <a:t>, может развиться </a:t>
            </a:r>
            <a:r>
              <a:rPr lang="ru-RU" sz="2000" b="1" i="1" dirty="0"/>
              <a:t>дисбактериоз</a:t>
            </a:r>
            <a:r>
              <a:rPr lang="ru-RU" sz="2000" dirty="0"/>
              <a:t>, образование резистентных форм микроорганизмов, причём, играет роль не столько количество воздействующих веществ, сколько длительность их воздействия.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1F6B26"/>
                </a:solidFill>
              </a:rPr>
              <a:t>Психогенные факторы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052513"/>
            <a:ext cx="8569325" cy="5400675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Принятие самостоятельных решений, </a:t>
            </a:r>
          </a:p>
          <a:p>
            <a:pPr>
              <a:defRPr/>
            </a:pPr>
            <a:r>
              <a:rPr lang="ru-RU" altLang="ru-RU" dirty="0" smtClean="0"/>
              <a:t>Ответственность: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2800" i="1" dirty="0" smtClean="0"/>
              <a:t>за выполнение трудового задания,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2800" i="1" dirty="0" smtClean="0"/>
              <a:t>за соблюдение режима труда и отдыха персоналом; </a:t>
            </a:r>
          </a:p>
          <a:p>
            <a:pPr>
              <a:defRPr/>
            </a:pPr>
            <a:r>
              <a:rPr lang="ru-RU" altLang="ru-RU" dirty="0" smtClean="0"/>
              <a:t>Охрана здоровья работающего персонала, работа в ночную смену.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2800" b="1" u="sng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2800" b="1" u="sng" dirty="0" smtClean="0"/>
              <a:t>Для медработников: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2800" i="1" dirty="0" smtClean="0"/>
              <a:t>постоянный контакт с больными людьми, в том числе нервными и психическими заболеваниями.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5888"/>
            <a:ext cx="8458200" cy="731837"/>
          </a:xfrm>
        </p:spPr>
        <p:txBody>
          <a:bodyPr/>
          <a:lstStyle/>
          <a:p>
            <a:r>
              <a:rPr lang="ru-RU" altLang="ru-RU" sz="3600" b="1" i="1" smtClean="0">
                <a:solidFill>
                  <a:srgbClr val="1F6B26"/>
                </a:solidFill>
              </a:rPr>
              <a:t>Производственная санитария 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04800" y="842963"/>
            <a:ext cx="85344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/>
              <a:t>система организационных</a:t>
            </a:r>
            <a:r>
              <a:rPr lang="ru-RU" altLang="ru-RU" sz="2000"/>
              <a:t>, </a:t>
            </a:r>
            <a:r>
              <a:rPr lang="ru-RU" altLang="ru-RU" sz="2000" b="1"/>
              <a:t>санитарно-гигиенических мероприятий, технических средств и методов, предотвращающих или уменьшающих воздействие на работающих вредных производственных факторов до значений, не превышающих допустимые </a:t>
            </a:r>
          </a:p>
        </p:txBody>
      </p:sp>
      <p:grpSp>
        <p:nvGrpSpPr>
          <p:cNvPr id="62468" name="Group 34"/>
          <p:cNvGrpSpPr>
            <a:grpSpLocks/>
          </p:cNvGrpSpPr>
          <p:nvPr/>
        </p:nvGrpSpPr>
        <p:grpSpPr bwMode="auto">
          <a:xfrm>
            <a:off x="539750" y="2276475"/>
            <a:ext cx="7842250" cy="4276725"/>
            <a:chOff x="480" y="1728"/>
            <a:chExt cx="4800" cy="2400"/>
          </a:xfrm>
        </p:grpSpPr>
        <p:sp>
          <p:nvSpPr>
            <p:cNvPr id="62469" name="Rectangle 5"/>
            <p:cNvSpPr>
              <a:spLocks noChangeArrowheads="1"/>
            </p:cNvSpPr>
            <p:nvPr/>
          </p:nvSpPr>
          <p:spPr bwMode="auto">
            <a:xfrm>
              <a:off x="1248" y="2484"/>
              <a:ext cx="3200" cy="225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000"/>
                <a:t>Производственная санитария и гигиена труда </a:t>
              </a:r>
            </a:p>
          </p:txBody>
        </p:sp>
        <p:sp>
          <p:nvSpPr>
            <p:cNvPr id="62470" name="AutoShape 20"/>
            <p:cNvSpPr>
              <a:spLocks noChangeArrowheads="1"/>
            </p:cNvSpPr>
            <p:nvPr/>
          </p:nvSpPr>
          <p:spPr bwMode="auto">
            <a:xfrm>
              <a:off x="480" y="1728"/>
              <a:ext cx="1824" cy="480"/>
            </a:xfrm>
            <a:prstGeom prst="flowChartAlternateProcess">
              <a:avLst/>
            </a:prstGeom>
            <a:noFill/>
            <a:ln w="9525">
              <a:solidFill>
                <a:schemeClr val="hlink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Обеспечение санитарно-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гигиенических требований к </a:t>
              </a:r>
              <a:br>
                <a:rPr lang="ru-RU" altLang="ru-RU" sz="1800"/>
              </a:br>
              <a:r>
                <a:rPr lang="ru-RU" altLang="ru-RU" sz="1800"/>
                <a:t>воздуху рабочей зоны </a:t>
              </a:r>
            </a:p>
          </p:txBody>
        </p:sp>
        <p:sp>
          <p:nvSpPr>
            <p:cNvPr id="62471" name="AutoShape 22"/>
            <p:cNvSpPr>
              <a:spLocks noChangeArrowheads="1"/>
            </p:cNvSpPr>
            <p:nvPr/>
          </p:nvSpPr>
          <p:spPr bwMode="auto">
            <a:xfrm>
              <a:off x="3456" y="1728"/>
              <a:ext cx="1824" cy="480"/>
            </a:xfrm>
            <a:prstGeom prst="flowChartAlternateProcess">
              <a:avLst/>
            </a:prstGeom>
            <a:noFill/>
            <a:ln w="9525">
              <a:solidFill>
                <a:schemeClr val="hlink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Обеспечение параметров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микроклимата на</a:t>
              </a:r>
              <a:br>
                <a:rPr lang="ru-RU" altLang="ru-RU" sz="1800"/>
              </a:br>
              <a:r>
                <a:rPr lang="ru-RU" altLang="ru-RU" sz="1800"/>
                <a:t>рабочем месте </a:t>
              </a:r>
            </a:p>
          </p:txBody>
        </p:sp>
        <p:sp>
          <p:nvSpPr>
            <p:cNvPr id="62472" name="AutoShape 23"/>
            <p:cNvSpPr>
              <a:spLocks noChangeArrowheads="1"/>
            </p:cNvSpPr>
            <p:nvPr/>
          </p:nvSpPr>
          <p:spPr bwMode="auto">
            <a:xfrm>
              <a:off x="480" y="3000"/>
              <a:ext cx="1824" cy="480"/>
            </a:xfrm>
            <a:prstGeom prst="flowChartAlternateProcess">
              <a:avLst/>
            </a:prstGeom>
            <a:noFill/>
            <a:ln w="9525">
              <a:solidFill>
                <a:schemeClr val="hlink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Защита от шума и вибрации</a:t>
              </a:r>
              <a:br>
                <a:rPr lang="ru-RU" altLang="ru-RU" sz="1800"/>
              </a:br>
              <a:r>
                <a:rPr lang="ru-RU" altLang="ru-RU" sz="1800"/>
                <a:t>на рабочем месте </a:t>
              </a:r>
            </a:p>
          </p:txBody>
        </p:sp>
        <p:sp>
          <p:nvSpPr>
            <p:cNvPr id="62473" name="AutoShape 24"/>
            <p:cNvSpPr>
              <a:spLocks noChangeArrowheads="1"/>
            </p:cNvSpPr>
            <p:nvPr/>
          </p:nvSpPr>
          <p:spPr bwMode="auto">
            <a:xfrm>
              <a:off x="2048" y="3648"/>
              <a:ext cx="1824" cy="480"/>
            </a:xfrm>
            <a:prstGeom prst="flowChartAlternateProcess">
              <a:avLst/>
            </a:prstGeom>
            <a:noFill/>
            <a:ln w="9525">
              <a:solidFill>
                <a:schemeClr val="hlink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Обеспечение нормативной</a:t>
              </a:r>
              <a:br>
                <a:rPr lang="ru-RU" altLang="ru-RU" sz="1800"/>
              </a:br>
              <a:r>
                <a:rPr lang="ru-RU" altLang="ru-RU" sz="1800"/>
                <a:t>естественной и </a:t>
              </a:r>
              <a:br>
                <a:rPr lang="ru-RU" altLang="ru-RU" sz="1800"/>
              </a:br>
              <a:r>
                <a:rPr lang="ru-RU" altLang="ru-RU" sz="1800"/>
                <a:t>искусственной освещенности</a:t>
              </a:r>
            </a:p>
          </p:txBody>
        </p:sp>
        <p:sp>
          <p:nvSpPr>
            <p:cNvPr id="62474" name="AutoShape 25"/>
            <p:cNvSpPr>
              <a:spLocks noChangeArrowheads="1"/>
            </p:cNvSpPr>
            <p:nvPr/>
          </p:nvSpPr>
          <p:spPr bwMode="auto">
            <a:xfrm>
              <a:off x="3456" y="2976"/>
              <a:ext cx="1824" cy="480"/>
            </a:xfrm>
            <a:prstGeom prst="flowChartAlternateProcess">
              <a:avLst/>
            </a:prstGeom>
            <a:noFill/>
            <a:ln w="9525">
              <a:solidFill>
                <a:schemeClr val="hlink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Защита от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ионизирующих излучений и </a:t>
              </a:r>
              <a:br>
                <a:rPr lang="ru-RU" altLang="ru-RU" sz="1800"/>
              </a:br>
              <a:r>
                <a:rPr lang="ru-RU" altLang="ru-RU" sz="1800"/>
                <a:t>электромагнитных полей</a:t>
              </a:r>
            </a:p>
          </p:txBody>
        </p:sp>
        <p:sp>
          <p:nvSpPr>
            <p:cNvPr id="62475" name="Line 26"/>
            <p:cNvSpPr>
              <a:spLocks noChangeShapeType="1"/>
            </p:cNvSpPr>
            <p:nvPr/>
          </p:nvSpPr>
          <p:spPr bwMode="auto">
            <a:xfrm flipV="1">
              <a:off x="3840" y="2216"/>
              <a:ext cx="192" cy="24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6" name="Line 29"/>
            <p:cNvSpPr>
              <a:spLocks noChangeShapeType="1"/>
            </p:cNvSpPr>
            <p:nvPr/>
          </p:nvSpPr>
          <p:spPr bwMode="auto">
            <a:xfrm flipH="1" flipV="1">
              <a:off x="1536" y="2208"/>
              <a:ext cx="144" cy="24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7" name="Line 30"/>
            <p:cNvSpPr>
              <a:spLocks noChangeShapeType="1"/>
            </p:cNvSpPr>
            <p:nvPr/>
          </p:nvSpPr>
          <p:spPr bwMode="auto">
            <a:xfrm>
              <a:off x="2880" y="2736"/>
              <a:ext cx="0" cy="91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8" name="Line 31"/>
            <p:cNvSpPr>
              <a:spLocks noChangeShapeType="1"/>
            </p:cNvSpPr>
            <p:nvPr/>
          </p:nvSpPr>
          <p:spPr bwMode="auto">
            <a:xfrm flipH="1">
              <a:off x="1632" y="2744"/>
              <a:ext cx="144" cy="24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9" name="Line 33"/>
            <p:cNvSpPr>
              <a:spLocks noChangeShapeType="1"/>
            </p:cNvSpPr>
            <p:nvPr/>
          </p:nvSpPr>
          <p:spPr bwMode="auto">
            <a:xfrm>
              <a:off x="3888" y="2736"/>
              <a:ext cx="192" cy="24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Гигиена труда</a:t>
            </a:r>
            <a:r>
              <a:rPr lang="ru-RU" altLang="ru-RU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488" y="1341438"/>
            <a:ext cx="8229600" cy="452596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– </a:t>
            </a:r>
            <a:r>
              <a:rPr lang="ru-RU" b="1" dirty="0"/>
              <a:t>область медицинской науки</a:t>
            </a:r>
            <a:r>
              <a:rPr lang="ru-RU" dirty="0"/>
              <a:t>, изучающая воздействие трудового процесса и социальной среды на организм рабочих</a:t>
            </a:r>
            <a:r>
              <a:rPr lang="ru-RU" dirty="0" smtClean="0"/>
              <a:t>.</a:t>
            </a:r>
            <a:endParaRPr lang="ru-RU" sz="240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dirty="0" smtClean="0"/>
              <a:t>Роль </a:t>
            </a:r>
            <a:r>
              <a:rPr lang="ru-RU" sz="2800" b="1" i="1" dirty="0"/>
              <a:t>гигиены труда в развитом обществе </a:t>
            </a:r>
            <a:r>
              <a:rPr lang="ru-RU" sz="2800" dirty="0"/>
              <a:t>непрерывно возрастает и предусматривает облегчение и оздоровление условий труда.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336550" y="5445125"/>
            <a:ext cx="8497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/>
              <a:t>В своем развитии гигиена труда неразрывно связана с историческим развитием общества, его общественно-экономическими формациями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Прямая соединительная линия 39"/>
          <p:cNvCxnSpPr/>
          <p:nvPr/>
        </p:nvCxnSpPr>
        <p:spPr>
          <a:xfrm>
            <a:off x="8143875" y="2571750"/>
            <a:ext cx="0" cy="1042988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748713" y="4868863"/>
            <a:ext cx="0" cy="1044575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500563" y="4929188"/>
            <a:ext cx="0" cy="1044575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8313" y="4868863"/>
            <a:ext cx="0" cy="1044575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8313" y="2492375"/>
            <a:ext cx="0" cy="1044575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987675" y="2492375"/>
            <a:ext cx="0" cy="1044575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5"/>
          <p:cNvSpPr/>
          <p:nvPr/>
        </p:nvSpPr>
        <p:spPr>
          <a:xfrm rot="5400000" flipV="1">
            <a:off x="3602037" y="-1041399"/>
            <a:ext cx="1439863" cy="7643812"/>
          </a:xfrm>
          <a:prstGeom prst="triangle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 flipV="1">
            <a:off x="4002882" y="892969"/>
            <a:ext cx="1143000" cy="8358187"/>
          </a:xfrm>
          <a:prstGeom prst="triangle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9" name="TextBox 8"/>
          <p:cNvSpPr txBox="1">
            <a:spLocks noChangeArrowheads="1"/>
          </p:cNvSpPr>
          <p:nvPr/>
        </p:nvSpPr>
        <p:spPr bwMode="auto">
          <a:xfrm>
            <a:off x="285750" y="1989138"/>
            <a:ext cx="814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ru-RU" altLang="ru-RU" sz="2000" b="1" i="1" u="sng" dirty="0">
                <a:solidFill>
                  <a:schemeClr val="accent2"/>
                </a:solidFill>
                <a:latin typeface="+mj-lt"/>
              </a:rPr>
              <a:t>Настоящее: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2497931" y="342107"/>
            <a:ext cx="725487" cy="4864100"/>
          </a:xfrm>
          <a:prstGeom prst="triangle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3367088" y="1385888"/>
            <a:ext cx="1447800" cy="7391400"/>
          </a:xfrm>
          <a:prstGeom prst="triangle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4356" name="TextBox 13"/>
          <p:cNvSpPr txBox="1">
            <a:spLocks noChangeArrowheads="1"/>
          </p:cNvSpPr>
          <p:nvPr/>
        </p:nvSpPr>
        <p:spPr bwMode="auto">
          <a:xfrm>
            <a:off x="323850" y="3925888"/>
            <a:ext cx="814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ru-RU" altLang="ru-RU" sz="2000" b="1" i="1" u="sng" dirty="0">
                <a:solidFill>
                  <a:schemeClr val="accent2"/>
                </a:solidFill>
                <a:latin typeface="+mj-lt"/>
              </a:rPr>
              <a:t>Будущее:</a:t>
            </a:r>
          </a:p>
        </p:txBody>
      </p:sp>
      <p:sp>
        <p:nvSpPr>
          <p:cNvPr id="63508" name="TextBox 25"/>
          <p:cNvSpPr txBox="1">
            <a:spLocks noChangeArrowheads="1"/>
          </p:cNvSpPr>
          <p:nvPr/>
        </p:nvSpPr>
        <p:spPr bwMode="auto">
          <a:xfrm>
            <a:off x="500063" y="2560638"/>
            <a:ext cx="3214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chemeClr val="bg1"/>
                </a:solidFill>
              </a:rPr>
              <a:t>Профилактика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0C0"/>
              </a:solidFill>
            </a:endParaRPr>
          </a:p>
        </p:txBody>
      </p:sp>
      <p:sp>
        <p:nvSpPr>
          <p:cNvPr id="14358" name="TextBox 26"/>
          <p:cNvSpPr txBox="1">
            <a:spLocks noChangeArrowheads="1"/>
          </p:cNvSpPr>
          <p:nvPr/>
        </p:nvSpPr>
        <p:spPr bwMode="auto">
          <a:xfrm>
            <a:off x="466725" y="4945063"/>
            <a:ext cx="32146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ru-RU" altLang="ru-RU" sz="2400" b="1" i="1" dirty="0">
                <a:solidFill>
                  <a:schemeClr val="bg1"/>
                </a:solidFill>
                <a:latin typeface="+mj-lt"/>
              </a:rPr>
              <a:t>Профилактика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ru-RU" altLang="ru-RU" sz="18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3510" name="TextBox 27"/>
          <p:cNvSpPr txBox="1">
            <a:spLocks noChangeArrowheads="1"/>
          </p:cNvSpPr>
          <p:nvPr/>
        </p:nvSpPr>
        <p:spPr bwMode="auto">
          <a:xfrm>
            <a:off x="6500813" y="2571750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Лечение</a:t>
            </a:r>
          </a:p>
        </p:txBody>
      </p:sp>
      <p:sp>
        <p:nvSpPr>
          <p:cNvPr id="63511" name="TextBox 28"/>
          <p:cNvSpPr txBox="1">
            <a:spLocks noChangeArrowheads="1"/>
          </p:cNvSpPr>
          <p:nvPr/>
        </p:nvSpPr>
        <p:spPr bwMode="auto">
          <a:xfrm>
            <a:off x="7110413" y="4876800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Лечение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68313" y="3536950"/>
            <a:ext cx="2484437" cy="0"/>
          </a:xfrm>
          <a:prstGeom prst="straightConnector1">
            <a:avLst/>
          </a:prstGeom>
          <a:ln w="38100"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3" name="TextBox 22"/>
          <p:cNvSpPr txBox="1">
            <a:spLocks noChangeArrowheads="1"/>
          </p:cNvSpPr>
          <p:nvPr/>
        </p:nvSpPr>
        <p:spPr bwMode="auto">
          <a:xfrm>
            <a:off x="1116013" y="3357563"/>
            <a:ext cx="1081087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</a:rPr>
              <a:t>Здоровье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987675" y="3536950"/>
            <a:ext cx="5156200" cy="34925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5" name="TextBox 25"/>
          <p:cNvSpPr txBox="1">
            <a:spLocks noChangeArrowheads="1"/>
          </p:cNvSpPr>
          <p:nvPr/>
        </p:nvSpPr>
        <p:spPr bwMode="auto">
          <a:xfrm>
            <a:off x="5003800" y="3357563"/>
            <a:ext cx="108108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Болезнь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28625" y="5929313"/>
            <a:ext cx="4110038" cy="1587"/>
          </a:xfrm>
          <a:prstGeom prst="straightConnector1">
            <a:avLst/>
          </a:prstGeom>
          <a:ln w="44450"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7" name="TextBox 33"/>
          <p:cNvSpPr txBox="1">
            <a:spLocks noChangeArrowheads="1"/>
          </p:cNvSpPr>
          <p:nvPr/>
        </p:nvSpPr>
        <p:spPr bwMode="auto">
          <a:xfrm>
            <a:off x="2627313" y="5732463"/>
            <a:ext cx="108108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</a:rPr>
              <a:t>Здоровье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4572000" y="5929313"/>
            <a:ext cx="4143375" cy="1587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9" name="TextBox 35"/>
          <p:cNvSpPr txBox="1">
            <a:spLocks noChangeArrowheads="1"/>
          </p:cNvSpPr>
          <p:nvPr/>
        </p:nvSpPr>
        <p:spPr bwMode="auto">
          <a:xfrm>
            <a:off x="6515100" y="5732463"/>
            <a:ext cx="1081088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Болезнь</a:t>
            </a:r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-33338" y="0"/>
            <a:ext cx="9144001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i="1" dirty="0" smtClean="0">
                <a:latin typeface="+mj-lt"/>
              </a:rPr>
              <a:t>Смещение приоритетов в здравоохранении от лечения к предотвращению заболевания и поддержанию здоровья </a:t>
            </a:r>
          </a:p>
        </p:txBody>
      </p:sp>
      <p:sp>
        <p:nvSpPr>
          <p:cNvPr id="14370" name="TextBox 2"/>
          <p:cNvSpPr txBox="1">
            <a:spLocks noChangeArrowheads="1"/>
          </p:cNvSpPr>
          <p:nvPr/>
        </p:nvSpPr>
        <p:spPr bwMode="auto">
          <a:xfrm>
            <a:off x="285750" y="1412875"/>
            <a:ext cx="846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ru-RU" altLang="ru-RU" sz="2000" b="1" dirty="0">
                <a:solidFill>
                  <a:srgbClr val="C00000"/>
                </a:solidFill>
                <a:latin typeface="+mj-lt"/>
              </a:rPr>
              <a:t>Увеличение ожидаемой продолжительности жизни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107950" y="4797425"/>
            <a:ext cx="4392613" cy="1584325"/>
          </a:xfrm>
        </p:spPr>
        <p:txBody>
          <a:bodyPr/>
          <a:lstStyle/>
          <a:p>
            <a:r>
              <a:rPr lang="ru-RU" altLang="ru-RU" sz="3200" b="1" i="1" smtClean="0"/>
              <a:t>Захарьин</a:t>
            </a:r>
            <a:br>
              <a:rPr lang="ru-RU" altLang="ru-RU" sz="3200" b="1" i="1" smtClean="0"/>
            </a:br>
            <a:r>
              <a:rPr lang="ru-RU" altLang="ru-RU" sz="3200" b="1" i="1" smtClean="0"/>
              <a:t>Григорий Антонович</a:t>
            </a:r>
            <a:br>
              <a:rPr lang="ru-RU" altLang="ru-RU" sz="3200" b="1" i="1" smtClean="0"/>
            </a:br>
            <a:r>
              <a:rPr lang="ru-RU" altLang="ru-RU" sz="2000" b="1" i="1" smtClean="0"/>
              <a:t>8(20).02.1829 – 23.12.1897 (4.01.1898)</a:t>
            </a:r>
          </a:p>
        </p:txBody>
      </p:sp>
      <p:sp>
        <p:nvSpPr>
          <p:cNvPr id="64515" name="Объект 2"/>
          <p:cNvSpPr>
            <a:spLocks noGrp="1"/>
          </p:cNvSpPr>
          <p:nvPr>
            <p:ph idx="1"/>
          </p:nvPr>
        </p:nvSpPr>
        <p:spPr>
          <a:xfrm>
            <a:off x="4716463" y="4292600"/>
            <a:ext cx="4319587" cy="1511300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ru-RU" altLang="ru-RU" sz="1800" i="1" smtClean="0"/>
              <a:t>Актовая речь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altLang="ru-RU" sz="1800" i="1" smtClean="0"/>
              <a:t> «Здоровье и воспитание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altLang="ru-RU" sz="1800" i="1" smtClean="0"/>
              <a:t>в городе и за городом».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altLang="ru-RU" sz="1800" i="1" smtClean="0"/>
              <a:t>12 января 1873 года</a:t>
            </a:r>
          </a:p>
        </p:txBody>
      </p:sp>
      <p:pic>
        <p:nvPicPr>
          <p:cNvPr id="7170" name="Picture 2" descr="http://www.khimki.org/sites/default/files/17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3397250" cy="447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Объект 2"/>
          <p:cNvSpPr txBox="1">
            <a:spLocks/>
          </p:cNvSpPr>
          <p:nvPr/>
        </p:nvSpPr>
        <p:spPr bwMode="auto">
          <a:xfrm>
            <a:off x="4427538" y="493713"/>
            <a:ext cx="4608512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4000" b="1" i="1"/>
              <a:t>«Победоносно спорить с недугами масс может лишь гигиена»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Гигиена труда</a:t>
            </a:r>
            <a:r>
              <a:rPr lang="ru-RU" altLang="ru-RU" i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 наука, изучающая </a:t>
            </a:r>
            <a:r>
              <a:rPr lang="ru-RU" altLang="ru-RU" b="1" i="1" smtClean="0"/>
              <a:t>гигиенические условия</a:t>
            </a:r>
            <a:r>
              <a:rPr lang="ru-RU" altLang="ru-RU" smtClean="0"/>
              <a:t>, </a:t>
            </a:r>
            <a:r>
              <a:rPr lang="ru-RU" altLang="ru-RU" b="1" i="1" smtClean="0"/>
              <a:t>характер труда и их влияние на здоровье и работоспособность человека </a:t>
            </a:r>
            <a:r>
              <a:rPr lang="ru-RU" altLang="ru-RU" smtClean="0"/>
              <a:t>и разрабатывающая научные основы и </a:t>
            </a:r>
            <a:r>
              <a:rPr lang="ru-RU" altLang="ru-RU" b="1" i="1" smtClean="0"/>
              <a:t>практические меры по предупреждению отрицательных последствий трудовой деятельности</a:t>
            </a:r>
            <a:r>
              <a:rPr lang="ru-RU" altLang="ru-RU" smtClean="0"/>
              <a:t>.   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</a:rPr>
              <a:t>Гигиена труда 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изучает </a:t>
            </a:r>
            <a:r>
              <a:rPr lang="ru-RU" altLang="ru-RU" b="1" i="1" smtClean="0"/>
              <a:t>влияние на организм работника трудового процесса и факторов производственной среды </a:t>
            </a:r>
            <a:r>
              <a:rPr lang="ru-RU" altLang="ru-RU" smtClean="0"/>
              <a:t>с целью научного обоснования нормативов и </a:t>
            </a:r>
            <a:r>
              <a:rPr lang="ru-RU" altLang="ru-RU" b="1" i="1" u="sng" smtClean="0"/>
              <a:t>средств профилактики профзаболеваний </a:t>
            </a:r>
            <a:r>
              <a:rPr lang="ru-RU" altLang="ru-RU" smtClean="0"/>
              <a:t>и др. благоприятных последствий воздействия условий труда.                                                                 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4356100" y="188913"/>
            <a:ext cx="4554538" cy="6553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i="1" smtClean="0"/>
              <a:t>«…</a:t>
            </a:r>
            <a:r>
              <a:rPr lang="ru-RU" altLang="ru-RU" b="1" i="1" smtClean="0"/>
              <a:t>врач должен не только лечить </a:t>
            </a:r>
            <a:r>
              <a:rPr lang="ru-RU" altLang="ru-RU" i="1" smtClean="0"/>
              <a:t>больных, но и </a:t>
            </a:r>
            <a:r>
              <a:rPr lang="ru-RU" altLang="ru-RU" b="1" i="1" smtClean="0"/>
              <a:t>предупреждать заболевания</a:t>
            </a:r>
            <a:r>
              <a:rPr lang="ru-RU" altLang="ru-RU" i="1" smtClean="0"/>
              <a:t>, и что, собственно, в этом и </a:t>
            </a:r>
            <a:r>
              <a:rPr lang="ru-RU" altLang="ru-RU" b="1" i="1" smtClean="0"/>
              <a:t>заключается идеальная сторона его призвания</a:t>
            </a:r>
            <a:r>
              <a:rPr lang="ru-RU" altLang="ru-RU" i="1" smtClean="0"/>
              <a:t>, самая лучшая и </a:t>
            </a:r>
            <a:r>
              <a:rPr lang="ru-RU" altLang="ru-RU" b="1" i="1" smtClean="0"/>
              <a:t>самая полезная сторона его практической деятельности</a:t>
            </a:r>
            <a:r>
              <a:rPr lang="ru-RU" altLang="ru-RU" i="1" smtClean="0"/>
              <a:t>…»</a:t>
            </a:r>
            <a:endParaRPr lang="ru-RU" altLang="ru-RU" sz="28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4925" y="4437063"/>
            <a:ext cx="3960813" cy="1544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i="1" kern="0" dirty="0">
                <a:solidFill>
                  <a:srgbClr val="000000"/>
                </a:solidFill>
                <a:latin typeface="+mj-lt"/>
                <a:cs typeface="+mn-cs"/>
              </a:rPr>
              <a:t>Эрисман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i="1" kern="0" dirty="0">
                <a:solidFill>
                  <a:srgbClr val="000000"/>
                </a:solidFill>
                <a:latin typeface="+mj-lt"/>
                <a:cs typeface="+mn-cs"/>
              </a:rPr>
              <a:t>Федор Федорович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srgbClr val="000000"/>
                </a:solidFill>
                <a:latin typeface="+mj-lt"/>
                <a:cs typeface="+mn-cs"/>
              </a:rPr>
              <a:t>12(24).11.1842-31.10(13.11)1915</a:t>
            </a:r>
          </a:p>
        </p:txBody>
      </p:sp>
      <p:pic>
        <p:nvPicPr>
          <p:cNvPr id="4098" name="Picture 2" descr="http://bigmeden.ru/article/4235%2028383a30%204035303a46384f-2f494340-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3095625" cy="374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С (АВШулаев ответ ФПКиППС за 2014) (исп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УС (АВШулаев ответ ФПКиППС за 2014) (исп)</Template>
  <TotalTime>3478</TotalTime>
  <Words>1744</Words>
  <Application>Microsoft Office PowerPoint</Application>
  <PresentationFormat>Экран (4:3)</PresentationFormat>
  <Paragraphs>300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5" baseType="lpstr">
      <vt:lpstr>Arial</vt:lpstr>
      <vt:lpstr>Calibri</vt:lpstr>
      <vt:lpstr>Wingdings</vt:lpstr>
      <vt:lpstr>УС (АВШулаев ответ ФПКиППС за 2014) (исп)</vt:lpstr>
      <vt:lpstr>«Гигиена труда. Гигиеническая характеристика условий труда»</vt:lpstr>
      <vt:lpstr>Труд</vt:lpstr>
      <vt:lpstr>Труд</vt:lpstr>
      <vt:lpstr>Презентация PowerPoint</vt:lpstr>
      <vt:lpstr>«Здоровье сохранять – задача медицины,  Болезней суть понять и устранить причины»        </vt:lpstr>
      <vt:lpstr>Гигиена труда </vt:lpstr>
      <vt:lpstr>Гигиена труда </vt:lpstr>
      <vt:lpstr>Гигиена труда </vt:lpstr>
      <vt:lpstr>Презентация PowerPoint</vt:lpstr>
      <vt:lpstr>Презентация PowerPoint</vt:lpstr>
      <vt:lpstr>Основная задача гигиены труду</vt:lpstr>
      <vt:lpstr>Гигиена труда разрабатывает</vt:lpstr>
      <vt:lpstr>Презентация PowerPoint</vt:lpstr>
      <vt:lpstr>Гигиена труда</vt:lpstr>
      <vt:lpstr>Гигиенические  нормативы труда </vt:lpstr>
      <vt:lpstr>Гигиенические  нормативы труда </vt:lpstr>
      <vt:lpstr>Гигиенические  нормативы труда </vt:lpstr>
      <vt:lpstr>Формы труда  (в зависимости от доли физического и умственного труда)</vt:lpstr>
      <vt:lpstr>Формы труда  (в зависимости от доли физического и умственного труда)</vt:lpstr>
      <vt:lpstr>Формы труда  (в зависимости от доли физического и умственного труда)</vt:lpstr>
      <vt:lpstr>Классификация видов физического труда по тяжести  или величине энергозатрат</vt:lpstr>
      <vt:lpstr>Классификация видов физического труда  по тяжести или величине энергозатрат</vt:lpstr>
      <vt:lpstr>Классификация видов физического труда  по тяжести или величине энергозатрат</vt:lpstr>
      <vt:lpstr>Суточные энерготраты</vt:lpstr>
      <vt:lpstr>Нормы физиологических потребностей</vt:lpstr>
      <vt:lpstr>Напряженность труда </vt:lpstr>
      <vt:lpstr>По длительности работы, требующей концентрации внимания, труд делится</vt:lpstr>
      <vt:lpstr>Определения ВОЗ</vt:lpstr>
      <vt:lpstr>Качественные и количественные показатели классификации труда по степени тяжести и напряженности</vt:lpstr>
      <vt:lpstr>Качественные и количественные показатели классификации труда по степени тяжести и напряженности</vt:lpstr>
      <vt:lpstr>Показатели тяжести  трудового процесса</vt:lpstr>
      <vt:lpstr>Показатели  напряженности труда</vt:lpstr>
      <vt:lpstr>Разновидности умственного труда</vt:lpstr>
      <vt:lpstr>Утомление</vt:lpstr>
      <vt:lpstr>Стадии утомления</vt:lpstr>
      <vt:lpstr>Переутомление </vt:lpstr>
      <vt:lpstr>Степени переутомления</vt:lpstr>
      <vt:lpstr>Профилактика утомления</vt:lpstr>
      <vt:lpstr>Условия труда </vt:lpstr>
      <vt:lpstr>Условия труда подразделяются на 4 класса</vt:lpstr>
      <vt:lpstr>Условия труда подразделяются на 4 класса</vt:lpstr>
      <vt:lpstr>Вредные вещества по характеру воздействия на организм  подразделяются на подгруппы</vt:lpstr>
      <vt:lpstr>поступления в организм человека</vt:lpstr>
      <vt:lpstr>Профессиональные вредности</vt:lpstr>
      <vt:lpstr>Физические вредные факторы</vt:lpstr>
      <vt:lpstr>Презентация PowerPoint</vt:lpstr>
      <vt:lpstr>Презентация PowerPoint</vt:lpstr>
      <vt:lpstr>ЭЛЕКТРОМАГНИТНОЕ ИЗЛУЧЕНИЕ</vt:lpstr>
      <vt:lpstr>Презентация PowerPoint</vt:lpstr>
      <vt:lpstr>Презентация PowerPoint</vt:lpstr>
      <vt:lpstr>Презентация PowerPoint</vt:lpstr>
      <vt:lpstr>ПЫЛЬ</vt:lpstr>
      <vt:lpstr>Химические факторы</vt:lpstr>
      <vt:lpstr>Загрязнение химическими токсическими веществами обуславливает изменение иммунного статуса организма</vt:lpstr>
      <vt:lpstr>Презентация PowerPoint</vt:lpstr>
      <vt:lpstr>Биологические факторы</vt:lpstr>
      <vt:lpstr>Презентация PowerPoint</vt:lpstr>
      <vt:lpstr>Психогенные факторы</vt:lpstr>
      <vt:lpstr>Производственная санитария </vt:lpstr>
      <vt:lpstr>Презентация PowerPoint</vt:lpstr>
      <vt:lpstr>Захарьин Григорий Антонович 8(20).02.1829 – 23.12.1897 (4.01.1898)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деятельности факультета повышения квалификации и профессиональной переподготовки специалистов  за 2014 год</dc:title>
  <dc:creator>Server</dc:creator>
  <cp:lastModifiedBy>User</cp:lastModifiedBy>
  <cp:revision>226</cp:revision>
  <cp:lastPrinted>2014-12-17T13:35:20Z</cp:lastPrinted>
  <dcterms:created xsi:type="dcterms:W3CDTF">2014-12-17T22:09:35Z</dcterms:created>
  <dcterms:modified xsi:type="dcterms:W3CDTF">2017-12-19T18:42:26Z</dcterms:modified>
</cp:coreProperties>
</file>