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7"/>
  </p:notesMasterIdLst>
  <p:sldIdLst>
    <p:sldId id="256" r:id="rId2"/>
    <p:sldId id="313" r:id="rId3"/>
    <p:sldId id="314" r:id="rId4"/>
    <p:sldId id="305" r:id="rId5"/>
    <p:sldId id="317" r:id="rId6"/>
    <p:sldId id="318" r:id="rId7"/>
    <p:sldId id="360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9" r:id="rId20"/>
    <p:sldId id="315" r:id="rId21"/>
    <p:sldId id="307" r:id="rId22"/>
    <p:sldId id="371" r:id="rId23"/>
    <p:sldId id="372" r:id="rId24"/>
    <p:sldId id="382" r:id="rId25"/>
    <p:sldId id="366" r:id="rId26"/>
    <p:sldId id="384" r:id="rId27"/>
    <p:sldId id="349" r:id="rId28"/>
    <p:sldId id="353" r:id="rId29"/>
    <p:sldId id="354" r:id="rId30"/>
    <p:sldId id="352" r:id="rId31"/>
    <p:sldId id="355" r:id="rId32"/>
    <p:sldId id="356" r:id="rId33"/>
    <p:sldId id="335" r:id="rId34"/>
    <p:sldId id="336" r:id="rId35"/>
    <p:sldId id="357" r:id="rId36"/>
    <p:sldId id="337" r:id="rId37"/>
    <p:sldId id="361" r:id="rId38"/>
    <p:sldId id="358" r:id="rId39"/>
    <p:sldId id="340" r:id="rId40"/>
    <p:sldId id="341" r:id="rId41"/>
    <p:sldId id="342" r:id="rId42"/>
    <p:sldId id="310" r:id="rId43"/>
    <p:sldId id="363" r:id="rId44"/>
    <p:sldId id="362" r:id="rId45"/>
    <p:sldId id="311" r:id="rId46"/>
    <p:sldId id="364" r:id="rId47"/>
    <p:sldId id="365" r:id="rId48"/>
    <p:sldId id="367" r:id="rId49"/>
    <p:sldId id="368" r:id="rId50"/>
    <p:sldId id="369" r:id="rId51"/>
    <p:sldId id="370" r:id="rId52"/>
    <p:sldId id="385" r:id="rId53"/>
    <p:sldId id="380" r:id="rId54"/>
    <p:sldId id="381" r:id="rId55"/>
    <p:sldId id="359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6721" autoAdjust="0"/>
  </p:normalViewPr>
  <p:slideViewPr>
    <p:cSldViewPr>
      <p:cViewPr varScale="1">
        <p:scale>
          <a:sx n="86" d="100"/>
          <a:sy n="86" d="100"/>
        </p:scale>
        <p:origin x="13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CD4BA-F6E7-4D3D-81D6-FE7F5C6A236A}" type="datetimeFigureOut">
              <a:rPr lang="ru-RU" smtClean="0"/>
              <a:t>28.09.2022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F7188-8730-48E8-8129-37BC1A9B21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81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C7297-1488-4375-9D45-5B5510CBD2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FA9646-C070-41F4-ACBB-6C13C68C4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32B849-7B48-47E5-A626-00FFA77EE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EFB8-7DDC-41CC-BA81-CAC716A0D4DF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80A718-E54E-4D6D-B838-2837F81C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FA1AAE-EDF3-42D7-A7FB-3CE5DA0F3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6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67A76-829B-4EAB-8F7C-0E16B2288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96B935-A7D4-44CC-9664-D75578357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F92598-EFC9-415B-A3BD-C3FA1C58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F760A-349F-4EE4-AF13-A5165E327FD5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6B11D3-41E7-4C5E-8B68-8525D23A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16DDF-37F2-43DE-9882-D497EC04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17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C7F856-1337-4A82-BC62-C14D4D9E3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0B24D8-7828-452F-8CB5-0D54B642F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0F77EB-4C66-42E2-BCC7-2A279096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799D-F75C-4DDC-8472-D00DB527591D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232B85-2811-4683-8A8C-37B9E388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3C13B8-8550-492C-8267-302750717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1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42075B-37CA-42A3-A552-443CEE3B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22F4E8-F03C-43F2-BFA3-DA6885987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B0CAF9-A7F1-43C1-B12D-822595A1C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6C27-D2A2-42EC-A08B-434DFC760D47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7B5AF0-EDAA-4776-9C89-882B4DDE1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CA4893-256A-4250-8F11-16795A346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885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14AF4-72A2-41AA-A5D0-3BFAD2FD0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E6485E-E831-49DF-B963-4C6B63177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A22896-A69C-42E6-A103-860E5E1E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B9ACC-0831-4C56-A3DA-6AE48B360D02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E4418-4296-4479-992E-94C14D67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78B90-9E46-46F7-9408-488E1E1B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234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92EE8-AD24-42CB-A6BC-9CAA55A6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623F5-04B8-40E8-B597-5C3122361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FF5789-A952-4F73-9604-CFD9FD441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2434D3-37C1-4609-9549-942A5742A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B75D1-F882-4C26-A479-291F11494725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E62C4-C4A9-4013-A019-2F5F270D5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1080B-B42C-479F-A4AC-74EEF8E0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45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31DB97-9594-4566-979F-0C8277D53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00D154-48B1-49E3-A6AD-CCA6F97D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77D552-9D08-4823-B687-64695D2D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E36BB-A1A3-450F-8D78-43D7B4772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23A39B-0230-4E27-8747-068878826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D0AFAB-8630-45B5-8916-9FDC91C7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90DE1-728F-40E1-AFD3-49CD8F8E3702}" type="datetime1">
              <a:rPr lang="ru-RU" smtClean="0"/>
              <a:t>28.09.2022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FEB9A-0474-401C-A712-050E5C08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34852E-B637-4348-8E79-4C43F58D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9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9EF66-85A6-4CCE-B49E-E5968A1B5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2B4DC6-20F8-4917-9795-44522C4E8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9EBF-99E4-4649-A0B8-B314A7D624FB}" type="datetime1">
              <a:rPr lang="ru-RU" smtClean="0"/>
              <a:t>28.09.2022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09ECDA-80C0-4E37-9621-9FC7AFA0F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39C656-F01B-494C-A3CF-C2008755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2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891E5E-6299-4C59-A5DF-DC0BDAD9C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57D30-F4FC-4E52-BAD9-D7A3E5821E5E}" type="datetime1">
              <a:rPr lang="ru-RU" smtClean="0"/>
              <a:t>28.09.2022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4BF2B9-6316-4DDD-BE4F-08F73CB2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148C3A-4FCF-421B-B91D-6F0A0322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99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8C315-233A-43A1-B768-43C48ED51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0FF82-4DB6-42CA-AB90-AD74116F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8EB588-E95C-4F4C-B5A8-2D6D59E80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44D6EE-43CD-4245-9CE1-C39A377F9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32E14-4B52-410D-B6CF-49ABABF29A7C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61F41-540A-4054-8BBA-D60A177D9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1AF580-C79A-4D43-BBFB-E31204F1C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0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F48F5-702F-4420-9AB1-C7F25BFD7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D4324C1-1607-458A-A0C2-040720234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97C606-3711-47EF-9313-BC5C59BC1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04CF83-7779-4ED9-8B0E-7E50542D9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C0A3C-8919-42D1-9CE8-BEF558296B14}" type="datetime1">
              <a:rPr lang="ru-RU" smtClean="0"/>
              <a:t>28.09.2022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81DB08-1503-4F2C-9EE1-E6E45408D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8153AA-3D5D-4B11-B8B2-40FB5C03D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A534-CD63-4136-8F7D-A6391EEE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4BB315-9E41-4C12-9A7D-A4D989FBD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9E6AD-11A5-45C2-9280-56748FB0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2EFA7-BBDF-4D19-86B9-306CB2C177EB}" type="datetime1">
              <a:rPr lang="ru-RU" smtClean="0"/>
              <a:t>28.09.2022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15A4F2-A780-4EDC-845E-A8A67CEC8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2521AB-3801-43B3-9C31-3BF3A8FAE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96DBE-B6B5-4CD2-B635-F8B3CF6B4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428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39" y="395369"/>
            <a:ext cx="8501122" cy="3054042"/>
          </a:xfr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Лекция 2</a:t>
            </a:r>
            <a:b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Кислота хлористоводородная разведенная и ее р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астворы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ВАК жидких лекарственных форм для внутреннего применения, содержащих соли галогенводородных кислот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019" y="3515067"/>
            <a:ext cx="279083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169" y="3627927"/>
            <a:ext cx="27363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0153" y="3515067"/>
            <a:ext cx="1168296" cy="17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74" y="3633592"/>
            <a:ext cx="2360096" cy="202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3" y="5498325"/>
            <a:ext cx="2448272" cy="15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E99630-DBE9-472D-A9DD-397C27B13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Расчет условного титра:</a:t>
            </a:r>
          </a:p>
          <a:p>
            <a:pPr marL="0" indent="0" algn="ctr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8,3%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HCl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 100%</a:t>
            </a:r>
            <a:endParaRPr lang="ru-RU" sz="3200" b="1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Т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HCl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= 0,003646 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Т</a:t>
            </a:r>
            <a:r>
              <a:rPr lang="ru-RU" sz="3200" b="1" baseline="-250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усл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</a:t>
            </a:r>
          </a:p>
          <a:p>
            <a:pPr marL="0" indent="0">
              <a:buNone/>
            </a:pPr>
            <a:r>
              <a:rPr lang="ru-RU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</a:t>
            </a:r>
          </a:p>
          <a:p>
            <a:pPr marL="0" indent="0">
              <a:buNone/>
            </a:pPr>
            <a:endParaRPr lang="ru-RU" sz="3200" b="1" baseline="-250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        0,003646  100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Т</a:t>
            </a:r>
            <a:r>
              <a:rPr lang="ru-RU" sz="3200" b="1" baseline="-250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усл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=  = 0,04393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                  8,3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endParaRPr lang="ru-RU" sz="32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6551B3-3562-489A-A9B8-8DF4E75A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81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Составление методики: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E518E0-08A0-41B7-9697-3598E405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59E749-A654-4FBB-8F96-C978BB57E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982710"/>
            <a:ext cx="1047750" cy="990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6F13B1-B2AA-493E-A354-EF9E791D4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050" y="1124744"/>
            <a:ext cx="6057900" cy="9239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E1D5CE9-35DD-42BF-8F59-621DBED37E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94" y="3202451"/>
            <a:ext cx="89820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1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hydrochlorici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2%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Pepsini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M.D. S.: По 1 стол. ложке 3 раза в день</a:t>
            </a:r>
          </a:p>
          <a:p>
            <a:pPr marL="0" indent="0" algn="just"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Мутная жидкость с характерным запахом.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К 1-2 каплям ЛФ прибавляют 1-2 капли раствора 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 выпадает белый творожистый осадок.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Пепсин: к 1-2 каплям ЛФ прибавляют 1-2 капли раствора танина; образуется белый осадок.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2C2641C-A264-4585-B86E-F06E085C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8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алкалиметрия, индикатор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м/о</a:t>
            </a:r>
          </a:p>
          <a:p>
            <a:pPr marL="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HСl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0,04393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1 мл ЛФ прибавляют 1 каплю раствора м/о (1:5) и титруют 0,1 н. раствором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желтой окраски.</a:t>
            </a: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Расчет результатов анализа. </a:t>
            </a: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Отклонение ±5 %; [1,9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2,1] мл.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9FE537-C27F-4B3C-A3BB-EF7225960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869160"/>
            <a:ext cx="6269989" cy="1024508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A9111C-C10C-4743-8703-9929AA87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4964B0-AAC8-4BE1-9FAC-7E1F80780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750" y="1555297"/>
            <a:ext cx="5730491" cy="7613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BAAA62F-BB94-44A8-8C2E-DABF50DC4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704" y="2132856"/>
            <a:ext cx="1094359" cy="10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69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Rp.: Sol.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hydrochlorici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6%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100 ml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D.S.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Наружное (р-р №2 по Демьяновичу)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изготовления раствора необходимо 6 мл 25% кислоты хлористоводородной и 94 мл воды очищенной 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изготовления можно также использовать КХР 8,3%: берут в 3 раза больше (25 : 8,3 ≈ 3), то есть 18 мл 8,3% кислоты хлористоводородной разведённой и 82 мл воды очищенной.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Концентрация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 №2 по Демьяновичу составляет 1,5%.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6=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х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100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     х=1,5%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D854B5-2AEE-403A-81B6-BF63C4C31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51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определение.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алкалиметрия, индикатор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м/о</a:t>
            </a:r>
          </a:p>
          <a:p>
            <a:pPr marL="0" indent="0" algn="just"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HСl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1.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0,04393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прибавляют 1 каплю раствора м/о (1:5) и титруют 0,1 н. раствором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желтой  окраски.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4CFF67-FD98-40AF-AB15-76C5965B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90348F-7B31-4D03-B920-E2DA37982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81049"/>
            <a:ext cx="7920880" cy="24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786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Расчёт результатов анализа.</a:t>
            </a:r>
          </a:p>
          <a:p>
            <a:pPr marL="0" indent="0"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7571A9-3E5A-4371-BD6B-90CCDF88B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236804" cy="1919482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607C37-3F5B-44EE-BB52-98D566DC6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636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Из КХР в аптеке готовят 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Раствор кислоты хлористоводородной 10% 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Это концентрированный р-р (титруют из бюретки )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контроль.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Бесцветная прозрачная жидкость кислой реакции.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Подлинность.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К 1-2 каплям ЛФ прибавляют 1 капли раствора метилового оранжевого появляется розовое окрашивание.</a:t>
            </a:r>
          </a:p>
          <a:p>
            <a:pPr marL="0" indent="0" algn="just">
              <a:buNone/>
            </a:pPr>
            <a:r>
              <a:rPr lang="ru-RU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определение.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3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алкалиметрия, индикатор </a:t>
            </a:r>
            <a:r>
              <a:rPr lang="ru-RU" sz="3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м/о. </a:t>
            </a:r>
          </a:p>
          <a:p>
            <a:pPr marL="0" indent="0" algn="just">
              <a:buNone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0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HСl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) = 1,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0,04393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7DF83D1-407A-4102-A378-B0441193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71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Составление методики: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5 мл ЛФ прибавляют 1 каплю раствора м/о и титруют (из бюретки) 0,1 н. раствором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желтой  окраски.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ЛФ должно быть 9,7-10,3%.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CB7E15-3E2D-4930-AD2C-EC88D17E8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4C1166-4B9B-43D0-9CEF-645E832B5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692696"/>
            <a:ext cx="4320480" cy="19133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E3FF48-69AA-3873-480C-7BA03344D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4437112"/>
            <a:ext cx="67437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491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Соли галогенводородных кислот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лекарственных формах применяются: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аммония, натрия, калия и кальция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Бромиды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натрия и калия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Иодиды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натрия и калия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Открываются известными реакциями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A82190C-EBA8-45BF-9786-11FAC462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96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336704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Жидкие лекарственные формы (ЖЛФ)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препараты, получаемые смешиванием или растворением действующих веществ в растворителе, а также путем извлечения действующих веществ из растительного материала. </a:t>
            </a:r>
          </a:p>
          <a:p>
            <a:pPr marL="0" indent="447675"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физико-химической природе ЖЛФ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свободные, всесторонне дисперсные системы, в которых лекарственное вещество равномерно распределено в жидкой дисперсионной среде (растворителе).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49DD1AA-6F64-488D-BC95-71E2EA0B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38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Качественный анализ смеси солей галогенидов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97186"/>
              </p:ext>
            </p:extLst>
          </p:nvPr>
        </p:nvGraphicFramePr>
        <p:xfrm>
          <a:off x="1524000" y="1124744"/>
          <a:ext cx="6096000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хлорид + бромид +</a:t>
                      </a:r>
                      <a:r>
                        <a:rPr lang="ru-RU" sz="2800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йодид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KMnO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каплям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H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r>
                        <a:rPr lang="ru-RU" sz="2800" baseline="-250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4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хлороформ</a:t>
                      </a:r>
                      <a:r>
                        <a:rPr lang="ru-RU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→ </a:t>
                      </a:r>
                      <a:r>
                        <a:rPr lang="ru-RU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фиол</a:t>
                      </a:r>
                      <a:r>
                        <a:rPr lang="ru-RU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KMnO</a:t>
                      </a:r>
                      <a:r>
                        <a:rPr lang="en-US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800" baseline="-25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избыток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хлороформ об/</a:t>
                      </a:r>
                      <a:r>
                        <a:rPr lang="ru-RU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</a:t>
                      </a:r>
                      <a:r>
                        <a:rPr lang="ru-RU" sz="28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→ </a:t>
                      </a:r>
                      <a:r>
                        <a:rPr lang="ru-RU" sz="2800" b="1" baseline="0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оранж</a:t>
                      </a:r>
                      <a:r>
                        <a:rPr lang="ru-RU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водный слой отделяют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r>
                        <a:rPr lang="en-US" sz="2800" b="1" baseline="30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AgNO</a:t>
                      </a:r>
                      <a:r>
                        <a:rPr lang="en-US" sz="2800" b="1" baseline="-2500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→ </a:t>
                      </a:r>
                      <a:r>
                        <a:rPr lang="ru-RU" sz="2800" b="1" baseline="0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белый осадок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1456DF-95E4-499A-BFE7-282CE86B6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313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464852"/>
              </p:ext>
            </p:extLst>
          </p:nvPr>
        </p:nvGraphicFramePr>
        <p:xfrm>
          <a:off x="251520" y="1556792"/>
          <a:ext cx="8712966" cy="36719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9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705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Гало-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генид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Мора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Фаянса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Фольгарда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Меркуриметрия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Йодометрия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(замести-тельное титрование)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Бромфеноловый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синий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Эозинат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Дифенилкарбазон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 индикатора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хлорид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бромид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йодид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5527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ABE42A-61CB-42EE-9BF9-CC3EE7DB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06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Например: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Rp.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Кальция хлорида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Калия йодида по 3,0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Воды очищенной до 100,0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Варианты количественного определения: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вариант: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метод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эозинату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вариант: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Сумма 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KI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Фольгарду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или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синему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по разности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42E366-82DE-4326-AC06-A2400BAE3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75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вариант: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йодкрахмальный метод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Кольтгофа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вариант: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меркуриметрия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безиндикаторный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метод)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5/6 варианты: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йодометрия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/рефрактометрия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24A7D0-78B7-478F-AB98-2E7775B8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39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иодидов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меркуриметрией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безиндикаторный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метод)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Метод основан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 растворении оранжевого осадка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в избытке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с образованием бесцветного комплекса: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2KI + Hg(NO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 + 2KNO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+ 2KI  K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[HgI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]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После того как все свободные йодиды перейдут в комплекс, избыточная капля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титранта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Hg(NO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вступая во взаимодействие с частью комплекса, вновь образует нерастворимый оранжевый осадок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, свидетельствующий о конце титрования: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[HgI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]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+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Hg(NO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2HgI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 + 2KNO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Т.к. йодид-ионы взаимодействуют фактически до комплекса 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[HgI</a:t>
            </a:r>
            <a:r>
              <a:rPr lang="en-US" sz="26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</a:t>
            </a:r>
            <a:r>
              <a:rPr lang="en-US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]</a:t>
            </a:r>
            <a:r>
              <a:rPr lang="ru-RU" sz="26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, поэтому </a:t>
            </a:r>
            <a:r>
              <a:rPr lang="en-US" sz="2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6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)=2, </a:t>
            </a:r>
            <a:r>
              <a:rPr lang="ru-RU" sz="2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Мэкв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.=2М.м.(</a:t>
            </a:r>
            <a:r>
              <a:rPr lang="en-US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Методика.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0,5-2 мл ЛФ титруют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Hg(NO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)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появления неисчезающей красно-оранжевой мути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2F712D-1DEA-463B-B5B8-21277F513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02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иодидов по методу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Кольтгофа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(йодкрахмальный метод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Кольтгофа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Применяют для определения йодидов в присутствии хлоридов и бромидов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Суть метода: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про добавлении к ЛФ 1 капли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крахмала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образуется йод, окрашивающий крахмал в синий цвет: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5KI + KIO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+ 3H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3I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+ 3K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+ 3H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крахмал  синее окрашивание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C7B154-F091-44FF-BE93-1A098587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20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Окрашивание йодкрахмального комплекса устойчиво лишь в присутствии йодид-ионов. При титровании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AgNO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синяя окраска исчезает, т.к.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KI + AgNO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AgI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 + KNO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                                              жёлтый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резкость изменения окраски влияет количество прибавленной воды (около 15 мл).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Метод дает хорошие результаты, если концентрация хлоридов не превышает концентрацию йодидов более чем в 3 раза.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Методика.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0,5-2 мл ЛФ + 15 мл воды + 1 к 0,1 н.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2 мл крахмала (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в ЛФ присутствуют бромиды, то + 5 мл 10% р-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(NH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т.к. переход окраски от синей через серую до жёлтой наступает не резко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по каплям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появления синей окраски и титруют 0,1 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исчезновения синего окрашивания и появления жёлтого осадка.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9C7B154-F091-44FF-BE93-1A098587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68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Возьми: Раствора натрия бромида 1% - 50,0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Дай. Обозначь. По 1 чайной ложке 2 раза в</a:t>
            </a:r>
          </a:p>
          <a:p>
            <a:pPr marL="0" lv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день ребенку 20 дней</a:t>
            </a:r>
          </a:p>
          <a:p>
            <a:pPr marL="0" indent="0"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‾: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0,5 мл ЛФ + 1 капля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азотной кислоты + 2 капли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нитрата серебра, образуется желтоватый осадок. </a:t>
            </a:r>
          </a:p>
          <a:p>
            <a:pPr marL="0" indent="0">
              <a:buNone/>
            </a:pP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0,5 мл ЛФ + 0,5 мл карбоната калия +  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0,5 мл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0EA959-122B-450A-90FA-11E1609A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65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бромид: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Аргентометрия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метод Мора, Э=М=103. 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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Т=0,0103</a:t>
            </a:r>
          </a:p>
          <a:p>
            <a:pPr marL="0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1 мл ЛФ + 1-2 к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KCrO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 титруем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красного окрашивания осадка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Расчет результатов анализа.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0EA959-122B-450A-90FA-11E1609A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D4A3AC4-BA30-43AB-9327-84FB0D656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772816"/>
            <a:ext cx="6912768" cy="19522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46B761-FBE2-44C0-8317-74FC4C89C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5122631"/>
            <a:ext cx="6192688" cy="124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07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3367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В граммах:</a:t>
            </a:r>
          </a:p>
          <a:p>
            <a:pPr marL="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Отклонение: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± 4%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0,5 г – 100%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х – +/-4%                                                  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х = +/-0,02    [0,48 – 0,52]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Пределы расхода </a:t>
            </a:r>
            <a:r>
              <a:rPr lang="ru-RU" sz="32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титранта</a:t>
            </a:r>
            <a:r>
              <a:rPr lang="ru-RU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0,93 мл – 1,01 мл</a:t>
            </a:r>
            <a:endParaRPr lang="ru-RU" sz="32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50EA959-122B-450A-90FA-11E1609A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F1BDF3-81DB-4BFE-85CD-6AE5FF121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36712"/>
            <a:ext cx="5904656" cy="121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7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836712"/>
            <a:ext cx="2808312" cy="54726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260648"/>
            <a:ext cx="4517385" cy="64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D54EDD5-9648-4FF5-99A5-14C5F0415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9515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6524"/>
            <a:ext cx="8856984" cy="63168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Кальция хлорида 10%раствор – 100,0</a:t>
            </a:r>
          </a:p>
          <a:p>
            <a:pPr marL="0" indent="0">
              <a:buNone/>
            </a:pP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Качественный анализ: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Кальций: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0,5 мл ЛФ прибавляют 2 капли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аммония оксалата; образуется белый осадок.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Хлорид-ион: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0,5 мл ЛФ + 1 капля разведенной азотной кислоты + 2 капли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3BC8F0-7E20-4EB1-BFDC-12B0327B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1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524"/>
            <a:ext cx="8856984" cy="63168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– Комплексонометрия, индикатор – КХТС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0,05 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 М=219;    Т</a:t>
            </a:r>
            <a:r>
              <a:rPr lang="ru-RU" sz="3200" baseline="30000" dirty="0">
                <a:latin typeface="Times New Roman" pitchFamily="18" charset="0"/>
                <a:cs typeface="Times New Roman" pitchFamily="18" charset="0"/>
              </a:rPr>
              <a:t>0,05М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=0,01095.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0,05 М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ТрБ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 0,1 н.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Тр.Б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ctr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0,1 н.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   Э=М/2=109,5;   Т</a:t>
            </a:r>
            <a:r>
              <a:rPr lang="ru-RU" sz="32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=0,01095.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Тогда: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3BC8F0-7E20-4EB1-BFDC-12B0327B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B98C47-B564-47F8-8DF1-45638E91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683628"/>
            <a:ext cx="6862142" cy="19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FD2AC-EF05-4636-94BD-D930356C2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508" y="5876515"/>
            <a:ext cx="55149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5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6524"/>
            <a:ext cx="8856984" cy="6316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1 мл ЛФ + 9 мл воды. К 1 мл разведения + 3 мл аммиачного буфера +1-2 к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КХТС и титруют 0,05М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от фиолетовой окраски до синей.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Расчёт результатов анализа.</a:t>
            </a:r>
          </a:p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Лучше </a:t>
            </a:r>
            <a:r>
              <a:rPr lang="ru-RU" sz="32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C3BC8F0-7E20-4EB1-BFDC-12B0327B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64D838-DDF1-4C48-8781-B24384A40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36" y="2618105"/>
            <a:ext cx="6872327" cy="1153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9F12D8-2947-4287-8E72-AF8ABC469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4857794"/>
            <a:ext cx="2431182" cy="11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065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Кальция хлорида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Калия иодида по 6,0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Воды очищенной до 200,0 мл</a:t>
            </a: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белый 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[Co(NO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жёлтый 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KMnO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(р) +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хлф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фиол.окр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хлф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 слоя, отделяем водный слой, открываем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нитратом серебра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C09ADD-5BF4-4F31-97CF-C56DAAB9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831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К.О.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аргентометрия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эозинату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натрия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комплексонометрия, КХТС,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       Э=М/2=109,5;    Т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=0,01095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0,5 мл ЛФ + 3-5 мл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аммиач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буфера +1-2 к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КХТС и титруют 0,1н.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 фиолетовой окраски до синей.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4F4C93-E710-4E1D-BC18-3B20182F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BE0D89-F6DA-4173-A651-761E8B51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619408"/>
            <a:ext cx="6428862" cy="25001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B6D2BB-4416-4EA2-AAAE-3D30380CD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5423831"/>
            <a:ext cx="49720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605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м. Фаянса по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эозинату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натрия,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Э=М=166;     Т</a:t>
            </a:r>
            <a:r>
              <a:rPr lang="ru-RU" sz="32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=0,0166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0,5 мл ЛФ + 5 к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ru-RU" sz="3200" baseline="-250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200" baseline="-25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+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 к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эозината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натрия + 0,1н.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розового окрашивания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4F4C93-E710-4E1D-BC18-3B20182F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E5532-9A42-45A1-A6DF-DBF7D4FBD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128792" cy="19180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570645-73F9-4930-AF5C-7709B92CB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455" y="5304743"/>
            <a:ext cx="45910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63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Кальция хлорида               5,0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бромида                 4,0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Раствора глюкозы 10% - 200,0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2+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белый 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K[Sb(OH)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]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белый 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глюкоза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KMnO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="1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(р) +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хлф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фиол.окр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хлф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. слоя, отделяем водный слой, открываем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32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нитратом серебра + аммиак, нагреваем 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Ag</a:t>
            </a:r>
            <a:r>
              <a:rPr lang="ru-RU" sz="3200" b="1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серый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(глюкоза)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7A87E6-F40E-4906-8338-630BC1B27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7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определение: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комплексонометрия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умма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аргентометрия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синему или методом Мора</a:t>
            </a: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700FA1B-0D56-4584-A792-84B5FDAB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28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К.О.    </a:t>
            </a:r>
          </a:p>
          <a:p>
            <a:pPr algn="just">
              <a:buFont typeface="Symbol" panose="05050102010706020507" pitchFamily="18" charset="2"/>
              <a:buChar char="å"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=0,01095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=0,010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29)</a:t>
            </a: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Методика: К 1 мл ЛФ 4 мл воды. К 1 мл разведения + 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1-2 к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CrO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титруют 0,1н.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кирпично-красного окрашивания осадка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4F4C93-E710-4E1D-BC18-3B20182F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A0982E-FDFE-4D49-84FD-183FD47E1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2" y="1340768"/>
            <a:ext cx="8855421" cy="331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704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 навеску в 2 раза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Но! Т.к. было разведение 1:5, лучше взять разведение и увеличить навеску в 2 раза.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endParaRP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Методика: К 2 мл разведения + 3-5 мл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амм.буфера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+ 1-2 к КХТС и титруем 0,1н.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Тр.Б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до синего окрашивания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051DDB-1DCB-400D-9333-C2917B6E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9F56A8-CBE3-439E-9ED9-6A4446BB8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73845"/>
            <a:ext cx="5184576" cy="5843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78C1D7-596B-4404-AFA9-467C44261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3458289"/>
            <a:ext cx="6195045" cy="144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268760"/>
            <a:ext cx="5328592" cy="485740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2" r="4487"/>
          <a:stretch/>
        </p:blipFill>
        <p:spPr bwMode="auto">
          <a:xfrm>
            <a:off x="539552" y="279652"/>
            <a:ext cx="8280920" cy="63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8596288-9155-441D-AF23-80E39DEE8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0637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Расчеты результатов анализа: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одинаковые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экв.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одинаковые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-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разные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8D7AA12-2B9D-4A4F-835B-E747087D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714F9C-E566-4137-A57B-1C934A64C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2896"/>
            <a:ext cx="7544201" cy="1124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BDC3CC-9B02-41DF-9B37-E09CA917F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90" y="3933055"/>
            <a:ext cx="8045811" cy="121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47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007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рефрактометрически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0E164E-2725-4BC8-9A82-AAD589B9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00A46F-C71A-4652-ACC9-61ECF980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2" y="2924944"/>
            <a:ext cx="7457827" cy="18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483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807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Раствора кальция хлорида 5% - 200,0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Глюкозы  6,0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Смешай. Дай. Обозначь.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По 1 стол. ложке 3 раза в день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2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Подлинность: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Кальций: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 0,5 мл ЛФ прибавляют 2 капли раствора аммония оксалата; образуется белый осадок.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Хлорид-ион и глюкоза: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0,5 мл ЛФ + 1 капля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азотной кислоты + 2 к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нитрата серебра, образуется белый творожистый осадок + раствор аммиака, нагревают → серый осадок серебра.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70C64E6-78A0-4467-B7C2-015A360F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384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480720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2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2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ru-RU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комплексонометрия, КХТС,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       Э=М/2=109,5;    Т</a:t>
            </a:r>
            <a:r>
              <a:rPr lang="ru-RU" sz="3200" baseline="30000" dirty="0">
                <a:latin typeface="Times New Roman" pitchFamily="18" charset="0"/>
                <a:cs typeface="Times New Roman" pitchFamily="18" charset="0"/>
              </a:rPr>
              <a:t>0,1н.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=0,01095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Методика: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1 мл ЛФ + 9 мл воды. К 1 мл разведения + 3 мл аммиачного буфера +1-2 кап.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КХТС и титруют 0,1н.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синего окрашивания.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62946C-9EB8-4609-AE14-DA417F74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772816"/>
            <a:ext cx="5909072" cy="23177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A1D3B3A-6C51-479C-B3C2-9BD96A18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0968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48072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Расчёт результатов анализа:</a:t>
            </a: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рефрактометрия</a:t>
            </a: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НДО в соответствии с Пр.751.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881A6B-C8FA-4ECB-A809-C46318F23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908720"/>
            <a:ext cx="5689972" cy="8012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58A640-DC6A-4B1B-AB53-93F35CBDF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3140968"/>
            <a:ext cx="7105650" cy="18478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4208123-9E0A-4D74-9428-72CE832E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37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Возьми: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Настоя травы пустырника из 5,0 – 100,0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Натрия бромида                     1,0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Глюкозы                                   5,0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Подлинность: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Бромид-ион и глюкоза: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0,5 мл ЛФ + 2-3 мл воды (для уменьшения окраски раствора) + 1 капля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азотной кислоты + 2 капли р-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нитрата серебра, образуется желтоватый осадок + раствор аммиака, нагревают → серый осадок серебра.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3200" b="1" baseline="30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 0,5 мл ЛФ + 0,5 мл карбоната калия +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0,5 мл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пироантимоната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калия, потирают стеклянной палочкой, образуется белый осадок.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761A3BA-B700-4B57-BB24-9201DB4D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228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Количественный анализ: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Натрия бромид: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синему,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М.м.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=103; Т=0,0103 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Методика: к 1 мл ЛФ +1-2 к. р-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каплям разведенную уксусную к-ту до зеленовато-желтой окраски и титруют 0,1н. раствором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ru-RU" sz="2800" baseline="-250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фиолетовой окраски.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Отклонение ±6 %; [0,94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1,06].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9D85DA-8496-453F-BA99-6CCE79CA7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84784"/>
            <a:ext cx="6192688" cy="17954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261272-F14F-426E-B610-E0D15FBC4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832108"/>
            <a:ext cx="4825800" cy="1082216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609CB6C-E17B-4C50-8716-714C11CB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492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Глюкоза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рефрактометрия.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НДО в соответствии с Пр.751.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F128C-1B7C-433C-8FAF-B59C938E2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124744"/>
            <a:ext cx="5775865" cy="10446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9A577C-DBD8-4EFF-9EB8-3A7E0CEC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907280"/>
            <a:ext cx="7154054" cy="957064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A33A8B2-F275-4575-BEB5-35044A7D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3930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М.м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Rp.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Кальция хлорида из 6,0 – 200,0    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219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Натрия бромида                4,0        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103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Новокаина                         1,0              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272,8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Новокаин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алкалиметрия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Сумма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NaBr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новокаин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аргентометрия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метод Фаянса по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бромфеноловому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синему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умма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= 1 мл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5E61F3-5A0C-4212-90C1-7C8C03D4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653136"/>
            <a:ext cx="7496175" cy="7715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EB973E-3C84-487E-8685-E5E4469A8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5561235"/>
            <a:ext cx="981075" cy="9715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EB5D406-FB87-4A2C-9659-29F3E0B8FB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5542092"/>
            <a:ext cx="1019175" cy="981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6AB770C-0726-46AC-B655-C5B7431514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4716" y="5542092"/>
            <a:ext cx="1152525" cy="97155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9F9917B-6866-41A2-AE77-1A21AFAF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7670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Разводим навеску в 5 раз.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1 мл ЛФ + 4 мл воды. К 1 мл разведения + 2-3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бромфенолового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синего + по каплям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разв.уксусную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кислоту до жёлто-зелёного окрашивания и титруют 0,1н. Р-ром нитрата серебра до фиолетового окрашивания.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Разводим навеску в 5 раз.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Методика: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 1 мл ЛФ + 4 мл воды. К 1 мл разведения + 3-5 мл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аммиач.буфера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КХТС и титруют 0,1н.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Тр.Б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до синего окрашивания.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044DB2-1381-4F38-98FE-C75DE1AC0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120" y="794536"/>
            <a:ext cx="6035240" cy="5713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DE5D77-F6D0-4329-BBE6-35BB32B62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4" y="3204100"/>
            <a:ext cx="5840686" cy="7381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E10A4C-8015-4388-BD35-665F42F027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954" y="4676685"/>
            <a:ext cx="5833315" cy="529208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023B1DB-B1EE-4643-9A17-B31EB1E98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533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аптеку поступает: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Кислота хлористоводородная 25% (КХ)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(анализ в КАЛ)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Кислота хлористоводородная разведенная 8,3% (КХР)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(анализ в КАЛ и аптеке)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аптеке готовят: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КХ 25%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 раствор №2 по прописи</a:t>
            </a:r>
          </a:p>
          <a:p>
            <a:pPr marL="0" indent="0" algn="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Демьяновича</a:t>
            </a: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КХР 8,3%  растворы КХР различной концентрации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939FE00-EC9F-4E26-8137-8B1036A52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3996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Новокаин: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Уменьшаем концентрацию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титранта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5 раз.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Методика: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1 мл ЛФ + 3-5 мл нейтрализован-ной по ф/ф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спирто-хлф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смеси (1:2) + 3 к ф/ф и титруют 0,02н.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розового окрашивания водного слоя.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039B4D-4AB5-4A99-9342-4A652337E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68" y="391803"/>
            <a:ext cx="5628463" cy="9618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B8307B-0584-461F-8AF0-BBC594771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56792"/>
            <a:ext cx="4889482" cy="502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C7E8BD-59DD-4B63-A665-35CA60E39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076891"/>
            <a:ext cx="6986371" cy="7007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8BFDB3-6A30-4BC4-90CE-B70008B74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091" y="5519943"/>
            <a:ext cx="5119818" cy="884233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AA59A7-3428-4F30-B97C-88BFC107E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23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i="1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i="1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натрия бромида: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F8B7B0-08E2-4117-9851-31B81A03B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9" y="1484784"/>
            <a:ext cx="8496944" cy="12788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3C4709-AEE4-4B48-9D8F-7255644C2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300876"/>
            <a:ext cx="8672728" cy="2520280"/>
          </a:xfrm>
          <a:prstGeom prst="rect">
            <a:avLst/>
          </a:prstGeom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F8E7E9-7784-4206-A0E6-8D8858ED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8289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51520" y="1556792"/>
          <a:ext cx="8712966" cy="367193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895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83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4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3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62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620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01705"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Гало-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генид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Мора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Фаянса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метод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Фольгарда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Меркуриметрия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Йодометрия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(замести-тельное титрование)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1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Бромфеноловый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синий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Эозинат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 натрия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Times New Roman" pitchFamily="18" charset="0"/>
                          <a:cs typeface="Times New Roman" pitchFamily="18" charset="0"/>
                        </a:rPr>
                        <a:t>Дифенилкарбазон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Без индикатора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хлорид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бромид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0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йодид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5527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9ABE42A-61CB-42EE-9BF9-CC3EE7DBF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511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Rp.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Раствора кальция хлорида из 10,0 – 200,0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Калия бромида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Калия йодида по 4,0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Количественное определение: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32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комплексонометрия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KBr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рефрактометрия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меркуриметрия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безиндикаторным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методом) или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йодометрия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(заместительное титрование)</a:t>
            </a:r>
          </a:p>
          <a:p>
            <a:pPr marL="0" indent="0">
              <a:spcBef>
                <a:spcPts val="0"/>
              </a:spcBef>
              <a:buNone/>
            </a:pP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3BD183F-6D59-4F5E-B73D-A01DEB161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360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48072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Методики: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К 1 мл ЛФ + 5-6 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разв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0,04 г мочевины и медленно по каплям при частом взбалтывании 2 мл 0,1М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оставляют на 5-10 мин в закрытой колбе в тёмном месте. Далее + 0,1 г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растворения выделившегося йода и титруют 0,1М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обесцвечивания. 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2800" b="1" baseline="-2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1 мл ЛФ + 9 мл воды. К 2 мл разведения + 3-5 мл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аммиач.буфера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0,02 г КХТС и титруют 0,05 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Тр.Б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 синего окрашивания.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KBr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рефрактометрия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42D11EF-48EA-44BD-AA31-8A1D0CD5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3141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0E164E-2725-4BC8-9A82-AAD589B9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22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308"/>
            <a:ext cx="8784976" cy="6474051"/>
          </a:xfrm>
        </p:spPr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Rp.: Sol.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Acidi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hydrochlorici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endParaRPr lang="ru-RU" sz="28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По 10 капель в ¼ стакана воды </a:t>
            </a:r>
          </a:p>
          <a:p>
            <a:pPr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</a:t>
            </a:r>
            <a:r>
              <a:rPr lang="ru-RU" sz="2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раза в день во время еды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Описание.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Б/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прозр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ж-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кислой реакции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1. +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HNO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(р.)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+ AgNO</a:t>
            </a:r>
            <a:r>
              <a:rPr lang="en-US" sz="2800" baseline="-250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3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 AgCl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белый творожистый, растворим в избытке аммиака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2. + 1 к м/о  розовое окрашивание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К.О.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алкалиметрия,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индикатор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метиловый оранжевый. 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HСl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1,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М.м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.=36,46 г/моль;   Т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0,1 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0,003646 г/мл.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Титруют из бюретки.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Навеску берут пипеткой, содержание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рассчитывают с учётом плотности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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(8,3% </a:t>
            </a:r>
            <a:r>
              <a:rPr lang="ru-RU" sz="28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1,040 г/мл. 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C8E029-E49D-42C6-ADDD-1E6C24B4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20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5308"/>
            <a:ext cx="8964488" cy="647405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Рассчитаем -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Какой объём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NaOH 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пойдет на титрование 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HCl</a:t>
            </a:r>
            <a:r>
              <a:rPr lang="ru-RU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itchFamily="18" charset="0"/>
              </a:rPr>
              <a:t>Разведем навеску в 20 раз (5 в 100 мл)</a:t>
            </a:r>
          </a:p>
          <a:p>
            <a:pPr marL="0" indent="0" algn="just">
              <a:buNone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AC8E029-E49D-42C6-ADDD-1E6C24B4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F51F1A-E24A-4F41-B982-F21E74DFA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700" y="1412776"/>
            <a:ext cx="5108600" cy="179805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02BA0A-5E05-4303-B3CA-18B42B34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237" y="4149080"/>
            <a:ext cx="5597526" cy="179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12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Методика.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 мл ЛС помещают в мерную колбу на 100 мл и доводят водой до метки. К 5 мл полученного раствора прибавляют 1 каплю метилового оранжевого (1:5) и титруют 0,1 н. раствором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до жёлтого окрашивания.</a:t>
            </a:r>
          </a:p>
          <a:p>
            <a:pPr marL="0" indent="0" algn="just">
              <a:buNone/>
            </a:pP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436C53-79D9-4F17-B25B-72038AD04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84984"/>
            <a:ext cx="8531160" cy="2807571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BDF789-B37F-420C-821F-B76B2848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6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336704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Rp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.: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Sol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Acidi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hydrochlorici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3%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ru-RU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ml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D. S.: По 1 столовой ложке перед едой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Органолептический контроль.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Подлинность.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Количественное определение.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алкалиметрия, индикатор 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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метиловый оранжевый.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aseline="-25000" dirty="0" err="1"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HСl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= 1. Т</a:t>
            </a:r>
            <a:r>
              <a:rPr lang="ru-RU" sz="2800" baseline="30000" dirty="0">
                <a:latin typeface="Times New Roman" pitchFamily="18" charset="0"/>
                <a:cs typeface="Times New Roman" pitchFamily="18" charset="0"/>
              </a:rPr>
              <a:t>0,1 н.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0,003646 г/мл.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Т.к. выписан раствор кислоты хлористоводородной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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anose="05050102010706020507" pitchFamily="18" charset="2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используют условный титр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</a:t>
            </a:r>
            <a:r>
              <a:rPr lang="ru-RU" sz="2800" b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0,04393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(при изготовлении 8,3% раствор КХР условно принимали за 100%)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66DF365-6C0B-4BA3-9A36-8FA2BAD3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96DBE-B6B5-4CD2-B635-F8B3CF6B449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58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</TotalTime>
  <Words>2851</Words>
  <Application>Microsoft Office PowerPoint</Application>
  <PresentationFormat>Экран (4:3)</PresentationFormat>
  <Paragraphs>584</Paragraphs>
  <Slides>55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Symbol</vt:lpstr>
      <vt:lpstr>Times New Roman</vt:lpstr>
      <vt:lpstr>Тема Office</vt:lpstr>
      <vt:lpstr>  Лекция 2 Кислота хлористоводородная разведенная и ее растворы;  ВАК жидких лекарственных форм для внутреннего применения, содержащих соли галогенводородных кислот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растворов для инъекций</dc:title>
  <dc:creator>Admin</dc:creator>
  <cp:lastModifiedBy>Svetlana Abdullina</cp:lastModifiedBy>
  <cp:revision>164</cp:revision>
  <dcterms:created xsi:type="dcterms:W3CDTF">2018-10-18T13:50:28Z</dcterms:created>
  <dcterms:modified xsi:type="dcterms:W3CDTF">2022-09-28T20:30:58Z</dcterms:modified>
</cp:coreProperties>
</file>