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3"/>
  </p:notesMasterIdLst>
  <p:sldIdLst>
    <p:sldId id="733" r:id="rId3"/>
    <p:sldId id="261" r:id="rId4"/>
    <p:sldId id="707" r:id="rId5"/>
    <p:sldId id="709" r:id="rId6"/>
    <p:sldId id="706" r:id="rId7"/>
    <p:sldId id="711" r:id="rId8"/>
    <p:sldId id="727" r:id="rId9"/>
    <p:sldId id="728" r:id="rId10"/>
    <p:sldId id="725" r:id="rId11"/>
    <p:sldId id="710" r:id="rId12"/>
    <p:sldId id="731" r:id="rId13"/>
    <p:sldId id="739" r:id="rId14"/>
    <p:sldId id="742" r:id="rId15"/>
    <p:sldId id="738" r:id="rId16"/>
    <p:sldId id="741" r:id="rId17"/>
    <p:sldId id="743" r:id="rId18"/>
    <p:sldId id="730" r:id="rId19"/>
    <p:sldId id="747" r:id="rId20"/>
    <p:sldId id="732" r:id="rId21"/>
    <p:sldId id="695" r:id="rId22"/>
  </p:sldIdLst>
  <p:sldSz cx="20104100" cy="11309350"/>
  <p:notesSz cx="20104100" cy="113093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2">
          <p15:clr>
            <a:srgbClr val="A4A3A4"/>
          </p15:clr>
        </p15:guide>
        <p15:guide id="2" pos="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E"/>
    <a:srgbClr val="15B012"/>
    <a:srgbClr val="FFFFFF"/>
    <a:srgbClr val="EDF1F5"/>
    <a:srgbClr val="DA114A"/>
    <a:srgbClr val="F79646"/>
    <a:srgbClr val="E9EDF4"/>
    <a:srgbClr val="5885DD"/>
    <a:srgbClr val="C0504D"/>
    <a:srgbClr val="00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89983" autoAdjust="0"/>
  </p:normalViewPr>
  <p:slideViewPr>
    <p:cSldViewPr>
      <p:cViewPr varScale="1">
        <p:scale>
          <a:sx n="31" d="100"/>
          <a:sy n="31" d="100"/>
        </p:scale>
        <p:origin x="77" y="557"/>
      </p:cViewPr>
      <p:guideLst>
        <p:guide orient="horz" pos="1642"/>
        <p:guide pos="908"/>
      </p:guideLst>
    </p:cSldViewPr>
  </p:slideViewPr>
  <p:notesTextViewPr>
    <p:cViewPr>
      <p:scale>
        <a:sx n="100" d="100"/>
        <a:sy n="100" d="100"/>
      </p:scale>
      <p:origin x="0" y="-1349"/>
    </p:cViewPr>
  </p:notesTextViewPr>
  <p:sorterViewPr>
    <p:cViewPr>
      <p:scale>
        <a:sx n="125" d="100"/>
        <a:sy n="125" d="100"/>
      </p:scale>
      <p:origin x="0" y="-2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yr.Almukhametov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8;&#1090;&#1091;&#1088;\Desktop\&#1051;&#1080;&#1089;&#1090;%20Microsoft%20Excel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8;&#1090;&#1091;&#1088;\YandexDisk-artyralmuhametov\&#1050;&#1072;&#1092;&#1077;&#1076;&#1088;&#1072;%20&#1054;&#1047;\demo25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yr.Almukhametov\Downloads\Chisl-um-tr19-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yr.Almukhametov\Downloads\demo2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yr.Almukhametov\Desktop\&#1054;&#1055;&#104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/>
              <a:t>Коэффициент миграции (на 1000 нас.)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98244634757881E-2"/>
          <c:y val="0.1423971824340057"/>
          <c:w val="0.92407519707664487"/>
          <c:h val="0.60161842939871801"/>
        </c:manualLayout>
      </c:layout>
      <c:lineChart>
        <c:grouping val="standard"/>
        <c:varyColors val="0"/>
        <c:ser>
          <c:idx val="0"/>
          <c:order val="0"/>
          <c:tx>
            <c:strRef>
              <c:f>'[Лист Microsoft Excel.xlsx]Лист1'!$B$1</c:f>
              <c:strCache>
                <c:ptCount val="1"/>
                <c:pt idx="0">
                  <c:v>Коэффициент миграции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'[Лист Microsoft Excel.xlsx]Лист1'!$A$2:$A$7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'[Лист Microsoft Excel.xlsx]Лист1'!$B$2:$B$7</c:f>
              <c:numCache>
                <c:formatCode>General</c:formatCode>
                <c:ptCount val="6"/>
                <c:pt idx="0">
                  <c:v>1.6800000000000002</c:v>
                </c:pt>
                <c:pt idx="1">
                  <c:v>1.7799999999999998</c:v>
                </c:pt>
                <c:pt idx="2">
                  <c:v>1.4400000000000002</c:v>
                </c:pt>
                <c:pt idx="3">
                  <c:v>0.79</c:v>
                </c:pt>
                <c:pt idx="4">
                  <c:v>0.42000000000000004</c:v>
                </c:pt>
                <c:pt idx="5">
                  <c:v>0.21000000000000002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8E-43CF-BF23-9D7477FAF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345343"/>
        <c:axId val="422347007"/>
      </c:lineChart>
      <c:catAx>
        <c:axId val="42234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endParaRPr lang="ru-RU"/>
          </a:p>
        </c:txPr>
        <c:crossAx val="422347007"/>
        <c:crosses val="autoZero"/>
        <c:auto val="1"/>
        <c:lblAlgn val="ctr"/>
        <c:lblOffset val="100"/>
        <c:noMultiLvlLbl val="0"/>
      </c:catAx>
      <c:valAx>
        <c:axId val="42234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endParaRPr lang="ru-RU"/>
          </a:p>
        </c:txPr>
        <c:crossAx val="42234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Montserra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Montserra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193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sz="2797" b="1" dirty="0">
                <a:latin typeface="Montserrat SemiBold" panose="00000700000000000000" pitchFamily="2" charset="-52"/>
              </a:rPr>
              <a:t>Регионы РФ с наибольшим и наименьшим миграционным приростом в 2020</a:t>
            </a:r>
            <a:r>
              <a:rPr lang="ru-RU" sz="2797" b="1" baseline="0" dirty="0">
                <a:latin typeface="Montserrat SemiBold" panose="00000700000000000000" pitchFamily="2" charset="-52"/>
              </a:rPr>
              <a:t> г. </a:t>
            </a:r>
            <a:r>
              <a:rPr lang="ru-RU" sz="2797" b="1" dirty="0">
                <a:latin typeface="Montserrat SemiBold" panose="00000700000000000000" pitchFamily="2" charset="-52"/>
              </a:rPr>
              <a:t>(</a:t>
            </a:r>
            <a:r>
              <a:rPr lang="ru-RU" sz="2797" b="1" dirty="0" err="1">
                <a:latin typeface="Montserrat SemiBold" panose="00000700000000000000" pitchFamily="2" charset="-52"/>
              </a:rPr>
              <a:t>тыс.чел</a:t>
            </a:r>
            <a:r>
              <a:rPr lang="ru-RU" sz="2797" b="1" dirty="0">
                <a:latin typeface="Montserrat SemiBold" panose="00000700000000000000" pitchFamily="2" charset="-52"/>
              </a:rPr>
              <a:t>.)*</a:t>
            </a:r>
          </a:p>
        </c:rich>
      </c:tx>
      <c:layout>
        <c:manualLayout>
          <c:xMode val="edge"/>
          <c:yMode val="edge"/>
          <c:x val="0.28854682403904447"/>
          <c:y val="7.5757624508060215E-2"/>
        </c:manualLayout>
      </c:layout>
      <c:overlay val="0"/>
      <c:spPr>
        <a:noFill/>
        <a:ln w="253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884910110321119"/>
          <c:y val="0.17648680757010637"/>
          <c:w val="0.56085580767565646"/>
          <c:h val="0.80128358387019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Сальдо миграции (тыс.чел.)</c:v>
                </c:pt>
              </c:strCache>
            </c:strRef>
          </c:tx>
          <c:spPr>
            <a:ln w="28505" cap="rnd">
              <a:solidFill>
                <a:schemeClr val="accent1"/>
              </a:solidFill>
              <a:round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4F81BD"/>
              </a:solidFill>
              <a:ln w="2850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311-458A-B5B4-A74788EB4897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2850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1-458A-B5B4-A74788EB4897}"/>
              </c:ext>
            </c:extLst>
          </c:dPt>
          <c:dLbls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-2,1</a:t>
                    </a:r>
                  </a:p>
                </c:rich>
              </c:tx>
              <c:spPr>
                <a:noFill/>
                <a:ln w="2537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021714285714285E-2"/>
                      <c:h val="3.325757575757575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6311-458A-B5B4-A74788EB4897}"/>
                </c:ext>
              </c:extLst>
            </c:dLbl>
            <c:dLbl>
              <c:idx val="13"/>
              <c:spPr>
                <a:noFill/>
                <a:ln w="25373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98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11-458A-B5B4-A74788EB4897}"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060">
                <a:solidFill>
                  <a:srgbClr val="FF0000"/>
                </a:solidFill>
                <a:prstDash val="solid"/>
              </a:ln>
            </c:spPr>
            <c:trendlineType val="exp"/>
            <c:dispRSqr val="0"/>
            <c:dispEq val="0"/>
          </c:trendline>
          <c:cat>
            <c:strRef>
              <c:f>Лист1!$A$2:$A$27</c:f>
              <c:strCache>
                <c:ptCount val="25"/>
                <c:pt idx="13">
                  <c:v>РФ (среднее по субъектам)</c:v>
                </c:pt>
                <c:pt idx="15">
                  <c:v>Кировская область</c:v>
                </c:pt>
                <c:pt idx="16">
                  <c:v>Нижегородская область</c:v>
                </c:pt>
                <c:pt idx="17">
                  <c:v>Ставропольский край</c:v>
                </c:pt>
                <c:pt idx="18">
                  <c:v>Тюменская область</c:v>
                </c:pt>
                <c:pt idx="19">
                  <c:v>Калининградская область</c:v>
                </c:pt>
                <c:pt idx="20">
                  <c:v>Город  Севастополь</c:v>
                </c:pt>
                <c:pt idx="21">
                  <c:v>Город Москва </c:v>
                </c:pt>
                <c:pt idx="22">
                  <c:v>Московская область</c:v>
                </c:pt>
                <c:pt idx="23">
                  <c:v>Краснодарский край</c:v>
                </c:pt>
                <c:pt idx="24">
                  <c:v>Ленинградская область</c:v>
                </c:pt>
              </c:strCache>
            </c:strRef>
          </c:cat>
          <c:val>
            <c:numRef>
              <c:f>Лист1!$B$2:$B$27</c:f>
              <c:numCache>
                <c:formatCode>0.0</c:formatCode>
                <c:ptCount val="26"/>
                <c:pt idx="0">
                  <c:v>-6.3</c:v>
                </c:pt>
                <c:pt idx="1">
                  <c:v>-4.8</c:v>
                </c:pt>
                <c:pt idx="2">
                  <c:v>-4.5999999999999996</c:v>
                </c:pt>
                <c:pt idx="3">
                  <c:v>-4.5330000000000004</c:v>
                </c:pt>
                <c:pt idx="4">
                  <c:v>-3.6</c:v>
                </c:pt>
                <c:pt idx="5">
                  <c:v>-3.6</c:v>
                </c:pt>
                <c:pt idx="6">
                  <c:v>-3.387</c:v>
                </c:pt>
                <c:pt idx="7">
                  <c:v>-3.2</c:v>
                </c:pt>
                <c:pt idx="8">
                  <c:v>-3</c:v>
                </c:pt>
                <c:pt idx="9">
                  <c:v>-2.6</c:v>
                </c:pt>
                <c:pt idx="11">
                  <c:v>-2.1</c:v>
                </c:pt>
                <c:pt idx="13">
                  <c:v>0.43</c:v>
                </c:pt>
                <c:pt idx="15">
                  <c:v>2.6</c:v>
                </c:pt>
                <c:pt idx="16">
                  <c:v>3.3</c:v>
                </c:pt>
                <c:pt idx="17">
                  <c:v>4</c:v>
                </c:pt>
                <c:pt idx="18">
                  <c:v>5.89</c:v>
                </c:pt>
                <c:pt idx="19">
                  <c:v>7.7</c:v>
                </c:pt>
                <c:pt idx="20">
                  <c:v>8.5</c:v>
                </c:pt>
                <c:pt idx="21">
                  <c:v>9.1</c:v>
                </c:pt>
                <c:pt idx="22" formatCode="General">
                  <c:v>14.4</c:v>
                </c:pt>
                <c:pt idx="23" formatCode="General">
                  <c:v>17.600000000000001</c:v>
                </c:pt>
                <c:pt idx="24" formatCode="General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11-458A-B5B4-A74788EB4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29664"/>
        <c:axId val="1"/>
      </c:barChart>
      <c:catAx>
        <c:axId val="9812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 regular" panose="020B0503050203000203" pitchFamily="34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8129664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194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sz="3194" b="1" dirty="0">
                <a:latin typeface="Montserrat SemiBold" panose="00000700000000000000" pitchFamily="2" charset="-52"/>
              </a:rPr>
              <a:t>Динамика</a:t>
            </a:r>
            <a:r>
              <a:rPr lang="ru-RU" sz="3194" b="1" baseline="0" dirty="0">
                <a:latin typeface="Montserrat SemiBold" panose="00000700000000000000" pitchFamily="2" charset="-52"/>
              </a:rPr>
              <a:t> ОКР в РФ за 2014 – 2020 г.г.</a:t>
            </a:r>
            <a:r>
              <a:rPr lang="ru-RU" sz="3194" b="1" dirty="0">
                <a:latin typeface="Montserrat SemiBold" panose="00000700000000000000" pitchFamily="2" charset="-52"/>
              </a:rPr>
              <a:t>*</a:t>
            </a:r>
          </a:p>
        </c:rich>
      </c:tx>
      <c:layout>
        <c:manualLayout>
          <c:xMode val="edge"/>
          <c:yMode val="edge"/>
          <c:x val="0.14003873990887528"/>
          <c:y val="2.91005291005290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992980916369006E-2"/>
          <c:y val="0.27112006832479274"/>
          <c:w val="0.90492154406197345"/>
          <c:h val="0.518062325542640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ОКР</c:v>
                </c:pt>
              </c:strCache>
            </c:strRef>
          </c:tx>
          <c:spPr>
            <a:ln w="28513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38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070">
                <a:solidFill>
                  <a:srgbClr val="FF0000"/>
                </a:solidFill>
                <a:prstDash val="solid"/>
              </a:ln>
            </c:spPr>
            <c:trendlineType val="exp"/>
            <c:dispRSqr val="0"/>
            <c:dispEq val="0"/>
          </c:trendline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13.3</c:v>
                </c:pt>
                <c:pt idx="1">
                  <c:v>13.3</c:v>
                </c:pt>
                <c:pt idx="2">
                  <c:v>12.9</c:v>
                </c:pt>
                <c:pt idx="3" formatCode="General">
                  <c:v>11.5</c:v>
                </c:pt>
                <c:pt idx="4" formatCode="General">
                  <c:v>10.9</c:v>
                </c:pt>
                <c:pt idx="5" formatCode="General">
                  <c:v>10.1</c:v>
                </c:pt>
                <c:pt idx="6" formatCode="General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CD-45B3-ACB9-F2A35EE13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9657168"/>
        <c:axId val="1"/>
      </c:lineChart>
      <c:catAx>
        <c:axId val="206965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4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3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57168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overlay val="0"/>
      <c:spPr>
        <a:noFill/>
        <a:ln w="2538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 regular" panose="020B050305020300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b="1" dirty="0">
                <a:solidFill>
                  <a:srgbClr val="0071CE"/>
                </a:solidFill>
              </a:rPr>
              <a:t>Динамика СКР в РФ за 2001  - 2019 </a:t>
            </a:r>
            <a:r>
              <a:rPr lang="ru-RU" b="1" dirty="0" err="1">
                <a:solidFill>
                  <a:srgbClr val="0071CE"/>
                </a:solidFill>
              </a:rPr>
              <a:t>г.г</a:t>
            </a:r>
            <a:r>
              <a:rPr lang="ru-RU" b="1" dirty="0">
                <a:solidFill>
                  <a:srgbClr val="0071CE"/>
                </a:solidFill>
              </a:rPr>
              <a:t>.</a:t>
            </a:r>
            <a:endParaRPr lang="ru-BY" b="1" dirty="0">
              <a:solidFill>
                <a:srgbClr val="0071CE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25194439652097E-2"/>
          <c:y val="0.18233253066689439"/>
          <c:w val="0.59232546199029246"/>
          <c:h val="0.480131268444114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СКР в РФ за 2001  - 2019 г.г.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Лист1!$B$2:$B$20</c:f>
              <c:numCache>
                <c:formatCode>0.00</c:formatCode>
                <c:ptCount val="19"/>
                <c:pt idx="0">
                  <c:v>1.2230000000000001</c:v>
                </c:pt>
                <c:pt idx="1">
                  <c:v>1.286</c:v>
                </c:pt>
                <c:pt idx="2">
                  <c:v>1.319</c:v>
                </c:pt>
                <c:pt idx="3">
                  <c:v>1.3440000000000001</c:v>
                </c:pt>
                <c:pt idx="4">
                  <c:v>1.294</c:v>
                </c:pt>
                <c:pt idx="5">
                  <c:v>1.3049999999999999</c:v>
                </c:pt>
                <c:pt idx="6">
                  <c:v>1.4159999999999999</c:v>
                </c:pt>
                <c:pt idx="7">
                  <c:v>1.502</c:v>
                </c:pt>
                <c:pt idx="8">
                  <c:v>1.542</c:v>
                </c:pt>
                <c:pt idx="9">
                  <c:v>1.5669999999999999</c:v>
                </c:pt>
                <c:pt idx="10">
                  <c:v>1.5820000000000001</c:v>
                </c:pt>
                <c:pt idx="11">
                  <c:v>1.6910000000000001</c:v>
                </c:pt>
                <c:pt idx="12">
                  <c:v>1.7070000000000001</c:v>
                </c:pt>
                <c:pt idx="13">
                  <c:v>1.75</c:v>
                </c:pt>
                <c:pt idx="14">
                  <c:v>1.7769999999999999</c:v>
                </c:pt>
                <c:pt idx="15">
                  <c:v>1.762</c:v>
                </c:pt>
                <c:pt idx="16">
                  <c:v>1.621</c:v>
                </c:pt>
                <c:pt idx="17">
                  <c:v>1.579</c:v>
                </c:pt>
                <c:pt idx="18">
                  <c:v>1.504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31-41C6-AFEB-3B34F1CD9C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Минимальный уровень СКР для воспроизводства населения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46597966740323E-2"/>
                  <c:y val="-5.870973377216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0000"/>
                      </a:solidFill>
                      <a:latin typeface="Montserrat SemiBold" panose="000007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31-41C6-AFEB-3B34F1CD9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>
                  <c:v>2.1</c:v>
                </c:pt>
                <c:pt idx="17">
                  <c:v>2.1</c:v>
                </c:pt>
                <c:pt idx="18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31-41C6-AFEB-3B34F1CD9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3577232"/>
        <c:axId val="2123600112"/>
      </c:lineChart>
      <c:catAx>
        <c:axId val="21235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123600112"/>
        <c:crosses val="autoZero"/>
        <c:auto val="1"/>
        <c:lblAlgn val="ctr"/>
        <c:lblOffset val="100"/>
        <c:noMultiLvlLbl val="0"/>
      </c:catAx>
      <c:valAx>
        <c:axId val="212360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12357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Montserrat SemiBold" panose="00000700000000000000" pitchFamily="2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194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sz="3194" b="1" dirty="0">
                <a:latin typeface="Montserrat SemiBold" panose="00000700000000000000" pitchFamily="2" charset="-52"/>
              </a:rPr>
              <a:t>Динамика</a:t>
            </a:r>
            <a:r>
              <a:rPr lang="ru-RU" sz="3194" b="1" baseline="0" dirty="0">
                <a:latin typeface="Montserrat SemiBold" panose="00000700000000000000" pitchFamily="2" charset="-52"/>
              </a:rPr>
              <a:t> ОКС в РФ за 2014 – 2020 г.г.</a:t>
            </a:r>
            <a:r>
              <a:rPr lang="ru-RU" sz="3194" b="1" dirty="0">
                <a:latin typeface="Montserrat SemiBold" panose="00000700000000000000" pitchFamily="2" charset="-52"/>
              </a:rPr>
              <a:t>*</a:t>
            </a:r>
          </a:p>
        </c:rich>
      </c:tx>
      <c:layout>
        <c:manualLayout>
          <c:xMode val="edge"/>
          <c:yMode val="edge"/>
          <c:x val="0.14003873990887528"/>
          <c:y val="2.91005291005290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992980916369006E-2"/>
          <c:y val="0.27112006832479274"/>
          <c:w val="0.90492154406197345"/>
          <c:h val="0.518062325542640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ОКС</c:v>
                </c:pt>
              </c:strCache>
            </c:strRef>
          </c:tx>
          <c:spPr>
            <a:ln w="28513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38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070">
                <a:solidFill>
                  <a:srgbClr val="FF0000"/>
                </a:solidFill>
                <a:prstDash val="solid"/>
              </a:ln>
            </c:spPr>
            <c:trendlineType val="exp"/>
            <c:dispRSqr val="0"/>
            <c:dispEq val="0"/>
          </c:trendline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13.1</c:v>
                </c:pt>
                <c:pt idx="1">
                  <c:v>13</c:v>
                </c:pt>
                <c:pt idx="2">
                  <c:v>12.9</c:v>
                </c:pt>
                <c:pt idx="3" formatCode="General">
                  <c:v>12.4</c:v>
                </c:pt>
                <c:pt idx="4" formatCode="General">
                  <c:v>12.5</c:v>
                </c:pt>
                <c:pt idx="5" formatCode="General">
                  <c:v>12.3</c:v>
                </c:pt>
                <c:pt idx="6" formatCode="General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CD-45B3-ACB9-F2A35EE13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9657168"/>
        <c:axId val="1"/>
      </c:lineChart>
      <c:catAx>
        <c:axId val="206965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4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3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57168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overlay val="0"/>
      <c:spPr>
        <a:noFill/>
        <a:ln w="2538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 regular" panose="020B050305020300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sz="2800" dirty="0"/>
              <a:t>Коэффициент смертности от определенных болезней (причин) в РФ в 2019 – 2020 </a:t>
            </a:r>
            <a:r>
              <a:rPr lang="ru-RU" sz="2800" dirty="0" err="1"/>
              <a:t>г.г</a:t>
            </a:r>
            <a:r>
              <a:rPr lang="ru-RU" sz="2800" dirty="0"/>
              <a:t>. (на 100</a:t>
            </a:r>
            <a:r>
              <a:rPr lang="ru-RU" sz="2800" baseline="0" dirty="0"/>
              <a:t> тыс. нас.)*</a:t>
            </a:r>
            <a:endParaRPr lang="ru-BY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Лист2!$B$11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Лист2!$A$13:$A$14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Лист2!$B$13:$B$14</c:f>
              <c:numCache>
                <c:formatCode>General</c:formatCode>
                <c:ptCount val="2"/>
                <c:pt idx="0">
                  <c:v>573.59999999999991</c:v>
                </c:pt>
                <c:pt idx="1">
                  <c:v>640.79999999999995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E-45B7-B993-C1C219E50C67}"/>
            </c:ext>
          </c:extLst>
        </c:ser>
        <c:ser>
          <c:idx val="1"/>
          <c:order val="1"/>
          <c:tx>
            <c:strRef>
              <c:f>Лист2!$C$11</c:f>
              <c:strCache>
                <c:ptCount val="1"/>
                <c:pt idx="0">
                  <c:v>Новообразования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Лист2!$A$13:$A$14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Лист2!$C$13:$C$14</c:f>
              <c:numCache>
                <c:formatCode>General</c:formatCode>
                <c:ptCount val="2"/>
                <c:pt idx="0">
                  <c:v>205.60000000000002</c:v>
                </c:pt>
                <c:pt idx="1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CE-45B7-B993-C1C219E50C67}"/>
            </c:ext>
          </c:extLst>
        </c:ser>
        <c:ser>
          <c:idx val="2"/>
          <c:order val="2"/>
          <c:tx>
            <c:strRef>
              <c:f>Лист2!$D$11</c:f>
              <c:strCache>
                <c:ptCount val="1"/>
                <c:pt idx="0">
                  <c:v>Некоторые инфекционные и паразитарные болезни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Лист2!$A$13:$A$14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Лист2!$D$13:$D$14</c:f>
              <c:numCache>
                <c:formatCode>General</c:formatCode>
                <c:ptCount val="2"/>
                <c:pt idx="0">
                  <c:v>23.150000000000002</c:v>
                </c:pt>
                <c:pt idx="1">
                  <c:v>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CE-45B7-B993-C1C219E50C67}"/>
            </c:ext>
          </c:extLst>
        </c:ser>
        <c:ser>
          <c:idx val="3"/>
          <c:order val="3"/>
          <c:tx>
            <c:strRef>
              <c:f>Лист2!$E$11</c:f>
              <c:strCache>
                <c:ptCount val="1"/>
                <c:pt idx="0">
                  <c:v>Внешние причины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Лист2!$A$13:$A$14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Лист2!$E$13:$E$14</c:f>
              <c:numCache>
                <c:formatCode>General</c:formatCode>
                <c:ptCount val="2"/>
                <c:pt idx="0">
                  <c:v>97.85</c:v>
                </c:pt>
                <c:pt idx="1">
                  <c:v>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CE-45B7-B993-C1C219E50C67}"/>
            </c:ext>
          </c:extLst>
        </c:ser>
        <c:ser>
          <c:idx val="4"/>
          <c:order val="4"/>
          <c:tx>
            <c:strRef>
              <c:f>Лист2!$F$11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Лист2!$A$13:$A$14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Лист2!$F$13:$F$14</c:f>
              <c:numCache>
                <c:formatCode>General</c:formatCode>
                <c:ptCount val="2"/>
                <c:pt idx="0">
                  <c:v>67.650000000000006</c:v>
                </c:pt>
                <c:pt idx="1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E-45B7-B993-C1C219E50C67}"/>
            </c:ext>
          </c:extLst>
        </c:ser>
        <c:ser>
          <c:idx val="5"/>
          <c:order val="5"/>
          <c:tx>
            <c:strRef>
              <c:f>Лист2!$G$11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Лист2!$A$13:$A$14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Лист2!$G$13:$G$14</c:f>
              <c:numCache>
                <c:formatCode>General</c:formatCode>
                <c:ptCount val="2"/>
                <c:pt idx="0">
                  <c:v>41.6</c:v>
                </c:pt>
                <c:pt idx="1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CE-45B7-B993-C1C219E50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5880496"/>
        <c:axId val="1685879664"/>
      </c:barChart>
      <c:catAx>
        <c:axId val="168588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685879664"/>
        <c:crosses val="autoZero"/>
        <c:auto val="1"/>
        <c:lblAlgn val="ctr"/>
        <c:lblOffset val="100"/>
        <c:noMultiLvlLbl val="0"/>
      </c:catAx>
      <c:valAx>
        <c:axId val="168587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6858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12905403673097E-2"/>
          <c:y val="0.75566841769916893"/>
          <c:w val="0.88231051250715731"/>
          <c:h val="0.22093568803758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Montserrat SemiBold" panose="00000700000000000000" pitchFamily="2" charset="-52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Коэффициент смертности населения в трудоспособном возрасте в РФ в 2019 – 2020 </a:t>
            </a:r>
            <a:r>
              <a:rPr lang="ru-RU" sz="1800" dirty="0" err="1">
                <a:solidFill>
                  <a:schemeClr val="tx1"/>
                </a:solidFill>
                <a:latin typeface="Montserrat SemiBold" panose="00000700000000000000" pitchFamily="2" charset="-52"/>
              </a:rPr>
              <a:t>г.г</a:t>
            </a:r>
            <a:r>
              <a:rPr lang="ru-RU" sz="1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. (на 100 тыс. нас. трудоспособного возраста)*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'[Chisl-um-tr19-20.xlsx]Лист1'!$A$16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C5-4CD1-8358-EF54000BAF2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C5-4CD1-8358-EF54000BAF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'[Chisl-um-tr19-20.xlsx]Лист1'!$B$14:$G$15</c:f>
              <c:multiLvlStrCache>
                <c:ptCount val="6"/>
                <c:lvl>
                  <c:pt idx="0">
                    <c:v>оба пола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оба пола</c:v>
                  </c:pt>
                  <c:pt idx="4">
                    <c:v>мужчины</c:v>
                  </c:pt>
                  <c:pt idx="5">
                    <c:v>женщины</c:v>
                  </c:pt>
                </c:lvl>
                <c:lvl>
                  <c:pt idx="0">
                    <c:v>2019 г.</c:v>
                  </c:pt>
                  <c:pt idx="3">
                    <c:v>2020 г.</c:v>
                  </c:pt>
                </c:lvl>
              </c:multiLvlStrCache>
            </c:multiLvlStrRef>
          </c:cat>
          <c:val>
            <c:numRef>
              <c:f>'[Chisl-um-tr19-20.xlsx]Лист1'!$B$16:$G$16</c:f>
              <c:numCache>
                <c:formatCode>General</c:formatCode>
                <c:ptCount val="6"/>
                <c:pt idx="0">
                  <c:v>466.9</c:v>
                </c:pt>
                <c:pt idx="1">
                  <c:v>704</c:v>
                </c:pt>
                <c:pt idx="2">
                  <c:v>206.6</c:v>
                </c:pt>
                <c:pt idx="3" formatCode="0.0">
                  <c:v>544.58259754711048</c:v>
                </c:pt>
                <c:pt idx="4" formatCode="0.0">
                  <c:v>815.09744388729655</c:v>
                </c:pt>
                <c:pt idx="5" formatCode="0.0">
                  <c:v>248.16374445496007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5-4CD1-8358-EF54000BA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560703"/>
        <c:axId val="660561119"/>
      </c:barChart>
      <c:catAx>
        <c:axId val="66056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660561119"/>
        <c:crosses val="autoZero"/>
        <c:auto val="1"/>
        <c:lblAlgn val="ctr"/>
        <c:lblOffset val="100"/>
        <c:noMultiLvlLbl val="0"/>
      </c:catAx>
      <c:valAx>
        <c:axId val="66056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66056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sz="2400">
                <a:solidFill>
                  <a:schemeClr val="tx1"/>
                </a:solidFill>
              </a:rPr>
              <a:t>Коэффициент естественного прироста (убыли) населения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ru-RU" sz="2400">
                <a:solidFill>
                  <a:schemeClr val="tx1"/>
                </a:solidFill>
              </a:rPr>
              <a:t>в РФ в 1950 – 2020 г.г. (на тыс. населения)*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6C-4151-86B4-84B557D0032B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6C-4151-86B4-84B557D0032B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6C-4151-86B4-84B557D0032B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C-4151-86B4-84B557D0032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C-4151-86B4-84B557D0032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6C-4151-86B4-84B557D0032B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C-4151-86B4-84B557D0032B}"/>
                </c:ext>
              </c:extLst>
            </c:dLbl>
            <c:dLbl>
              <c:idx val="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6C-4151-86B4-84B557D00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Лист2!$A$2:$A$28</c:f>
              <c:strCache>
                <c:ptCount val="2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20143)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</c:strCache>
            </c:strRef>
          </c:cat>
          <c:val>
            <c:numRef>
              <c:f>Лист2!$B$2:$B$28</c:f>
              <c:numCache>
                <c:formatCode>0.0</c:formatCode>
                <c:ptCount val="27"/>
                <c:pt idx="0">
                  <c:v>16.8</c:v>
                </c:pt>
                <c:pt idx="1">
                  <c:v>15.8</c:v>
                </c:pt>
                <c:pt idx="2">
                  <c:v>5.9</c:v>
                </c:pt>
                <c:pt idx="3">
                  <c:v>4.9000000000000004</c:v>
                </c:pt>
                <c:pt idx="4">
                  <c:v>2.2000000000000002</c:v>
                </c:pt>
                <c:pt idx="5">
                  <c:v>-5.7</c:v>
                </c:pt>
                <c:pt idx="6">
                  <c:v>-6.6</c:v>
                </c:pt>
                <c:pt idx="7">
                  <c:v>-6.6</c:v>
                </c:pt>
                <c:pt idx="8">
                  <c:v>-6.5</c:v>
                </c:pt>
                <c:pt idx="9">
                  <c:v>-6.1999999999999993</c:v>
                </c:pt>
                <c:pt idx="10">
                  <c:v>-5.5</c:v>
                </c:pt>
                <c:pt idx="11">
                  <c:v>-5.9000000000000021</c:v>
                </c:pt>
                <c:pt idx="12">
                  <c:v>-4.7999999999999989</c:v>
                </c:pt>
                <c:pt idx="13">
                  <c:v>-3.2999999999999989</c:v>
                </c:pt>
                <c:pt idx="14">
                  <c:v>-2.5</c:v>
                </c:pt>
                <c:pt idx="15">
                  <c:v>-1.7999999999999989</c:v>
                </c:pt>
                <c:pt idx="16">
                  <c:v>-1.6999999999999993</c:v>
                </c:pt>
                <c:pt idx="17">
                  <c:v>-0.9</c:v>
                </c:pt>
                <c:pt idx="18">
                  <c:v>0</c:v>
                </c:pt>
                <c:pt idx="19">
                  <c:v>0.2</c:v>
                </c:pt>
                <c:pt idx="20">
                  <c:v>0.2</c:v>
                </c:pt>
                <c:pt idx="21">
                  <c:v>0.3</c:v>
                </c:pt>
                <c:pt idx="22" formatCode="0.00">
                  <c:v>-0.01</c:v>
                </c:pt>
                <c:pt idx="23" formatCode="General">
                  <c:v>-0.9</c:v>
                </c:pt>
                <c:pt idx="24" formatCode="General">
                  <c:v>-1.6</c:v>
                </c:pt>
                <c:pt idx="25" formatCode="General">
                  <c:v>-2.2000000000000002</c:v>
                </c:pt>
                <c:pt idx="26" formatCode="General">
                  <c:v>-4.8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6C-4151-86B4-84B557D00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894480"/>
        <c:axId val="449898640"/>
      </c:lineChart>
      <c:catAx>
        <c:axId val="44989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449898640"/>
        <c:crosses val="autoZero"/>
        <c:auto val="1"/>
        <c:lblAlgn val="ctr"/>
        <c:lblOffset val="100"/>
        <c:noMultiLvlLbl val="0"/>
      </c:catAx>
      <c:valAx>
        <c:axId val="44989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44989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 SemiBold" panose="00000700000000000000" pitchFamily="2" charset="-52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dirty="0"/>
              <a:t>Ожидаемая продолжительность</a:t>
            </a:r>
          </a:p>
          <a:p>
            <a:pPr>
              <a:defRPr/>
            </a:pPr>
            <a:r>
              <a:rPr lang="ru-RU" dirty="0"/>
              <a:t>жизни при рождении в</a:t>
            </a:r>
            <a:r>
              <a:rPr lang="ru-RU" baseline="0" dirty="0"/>
              <a:t> России в 1880 – 2021 </a:t>
            </a:r>
            <a:r>
              <a:rPr lang="ru-RU" baseline="0" dirty="0" err="1"/>
              <a:t>г.г</a:t>
            </a:r>
            <a:r>
              <a:rPr lang="ru-RU" baseline="0" dirty="0"/>
              <a:t>. (лет)*</a:t>
            </a: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839532963081725E-2"/>
          <c:y val="0.25838745907178295"/>
          <c:w val="0.93780980129354274"/>
          <c:h val="0.580219109678325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59-465B-B1BC-4D78D6785E6E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59-465B-B1BC-4D78D6785E6E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59-465B-B1BC-4D78D6785E6E}"/>
                </c:ext>
              </c:extLst>
            </c:dLbl>
            <c:dLbl>
              <c:idx val="20"/>
              <c:layout>
                <c:manualLayout>
                  <c:x val="-2.5720743009151791E-2"/>
                  <c:y val="2.740759484455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59-465B-B1BC-4D78D6785E6E}"/>
                </c:ext>
              </c:extLst>
            </c:dLbl>
            <c:dLbl>
              <c:idx val="35"/>
              <c:layout>
                <c:manualLayout>
                  <c:x val="-3.8584810549639012E-2"/>
                  <c:y val="-2.41709118897754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59-465B-B1BC-4D78D6785E6E}"/>
                </c:ext>
              </c:extLst>
            </c:dLbl>
            <c:dLbl>
              <c:idx val="41"/>
              <c:layout>
                <c:manualLayout>
                  <c:x val="-2.1943394307836952E-2"/>
                  <c:y val="-5.7095682250456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59-465B-B1BC-4D78D6785E6E}"/>
                </c:ext>
              </c:extLst>
            </c:dLbl>
            <c:dLbl>
              <c:idx val="42"/>
              <c:layout>
                <c:manualLayout>
                  <c:x val="-2.0307883865778833E-2"/>
                  <c:y val="3.7349156855734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59-465B-B1BC-4D78D6785E6E}"/>
                </c:ext>
              </c:extLst>
            </c:dLbl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59-465B-B1BC-4D78D6785E6E}"/>
                </c:ext>
              </c:extLst>
            </c:dLbl>
            <c:dLbl>
              <c:idx val="49"/>
              <c:layout>
                <c:manualLayout>
                  <c:x val="-2.289510900366571E-2"/>
                  <c:y val="3.2378375850145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59-465B-B1BC-4D78D6785E6E}"/>
                </c:ext>
              </c:extLst>
            </c:dLbl>
            <c:dLbl>
              <c:idx val="8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59-465B-B1BC-4D78D6785E6E}"/>
                </c:ext>
              </c:extLst>
            </c:dLbl>
            <c:dLbl>
              <c:idx val="95"/>
              <c:layout>
                <c:manualLayout>
                  <c:x val="-1.5464214252741098E-2"/>
                  <c:y val="2.9892985347350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59-465B-B1BC-4D78D6785E6E}"/>
                </c:ext>
              </c:extLst>
            </c:dLbl>
            <c:dLbl>
              <c:idx val="1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59-465B-B1BC-4D78D6785E6E}"/>
                </c:ext>
              </c:extLst>
            </c:dLbl>
            <c:dLbl>
              <c:idx val="123"/>
              <c:layout>
                <c:manualLayout>
                  <c:x val="0"/>
                  <c:y val="3.486376635293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59-465B-B1BC-4D78D6785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Лист1!$A$2:$A$125</c:f>
              <c:numCache>
                <c:formatCode>General</c:formatCode>
                <c:ptCount val="124"/>
                <c:pt idx="0">
                  <c:v>1880</c:v>
                </c:pt>
                <c:pt idx="1">
                  <c:v>1890</c:v>
                </c:pt>
                <c:pt idx="2">
                  <c:v>1900</c:v>
                </c:pt>
                <c:pt idx="3">
                  <c:v>1901</c:v>
                </c:pt>
                <c:pt idx="4">
                  <c:v>1902</c:v>
                </c:pt>
                <c:pt idx="5">
                  <c:v>1903</c:v>
                </c:pt>
                <c:pt idx="6">
                  <c:v>1904</c:v>
                </c:pt>
                <c:pt idx="7">
                  <c:v>1905</c:v>
                </c:pt>
                <c:pt idx="8">
                  <c:v>1906</c:v>
                </c:pt>
                <c:pt idx="9">
                  <c:v>1907</c:v>
                </c:pt>
                <c:pt idx="10">
                  <c:v>1908</c:v>
                </c:pt>
                <c:pt idx="11">
                  <c:v>1909</c:v>
                </c:pt>
                <c:pt idx="12">
                  <c:v>1910</c:v>
                </c:pt>
                <c:pt idx="13">
                  <c:v>1911</c:v>
                </c:pt>
                <c:pt idx="14">
                  <c:v>1912</c:v>
                </c:pt>
                <c:pt idx="15">
                  <c:v>1913</c:v>
                </c:pt>
                <c:pt idx="16">
                  <c:v>1914</c:v>
                </c:pt>
                <c:pt idx="17">
                  <c:v>1915</c:v>
                </c:pt>
                <c:pt idx="18">
                  <c:v>1916</c:v>
                </c:pt>
                <c:pt idx="19">
                  <c:v>1917</c:v>
                </c:pt>
                <c:pt idx="20">
                  <c:v>1918</c:v>
                </c:pt>
                <c:pt idx="21">
                  <c:v>1919</c:v>
                </c:pt>
                <c:pt idx="22">
                  <c:v>1920</c:v>
                </c:pt>
                <c:pt idx="23">
                  <c:v>1921</c:v>
                </c:pt>
                <c:pt idx="24">
                  <c:v>1922</c:v>
                </c:pt>
                <c:pt idx="25">
                  <c:v>1923</c:v>
                </c:pt>
                <c:pt idx="26">
                  <c:v>1924</c:v>
                </c:pt>
                <c:pt idx="27">
                  <c:v>1925</c:v>
                </c:pt>
                <c:pt idx="28">
                  <c:v>1926</c:v>
                </c:pt>
                <c:pt idx="29">
                  <c:v>1927</c:v>
                </c:pt>
                <c:pt idx="30">
                  <c:v>1928</c:v>
                </c:pt>
                <c:pt idx="31">
                  <c:v>1929</c:v>
                </c:pt>
                <c:pt idx="32">
                  <c:v>1930</c:v>
                </c:pt>
                <c:pt idx="33">
                  <c:v>1931</c:v>
                </c:pt>
                <c:pt idx="34">
                  <c:v>1932</c:v>
                </c:pt>
                <c:pt idx="35">
                  <c:v>1933</c:v>
                </c:pt>
                <c:pt idx="36">
                  <c:v>1934</c:v>
                </c:pt>
                <c:pt idx="37">
                  <c:v>1935</c:v>
                </c:pt>
                <c:pt idx="38">
                  <c:v>1936</c:v>
                </c:pt>
                <c:pt idx="39">
                  <c:v>1937</c:v>
                </c:pt>
                <c:pt idx="40">
                  <c:v>1938</c:v>
                </c:pt>
                <c:pt idx="41">
                  <c:v>1939</c:v>
                </c:pt>
                <c:pt idx="42">
                  <c:v>1940</c:v>
                </c:pt>
                <c:pt idx="43">
                  <c:v>1941</c:v>
                </c:pt>
                <c:pt idx="44">
                  <c:v>1942</c:v>
                </c:pt>
                <c:pt idx="45">
                  <c:v>1943</c:v>
                </c:pt>
                <c:pt idx="46">
                  <c:v>1944</c:v>
                </c:pt>
                <c:pt idx="47">
                  <c:v>1945</c:v>
                </c:pt>
                <c:pt idx="48">
                  <c:v>1946</c:v>
                </c:pt>
                <c:pt idx="49">
                  <c:v>1947</c:v>
                </c:pt>
                <c:pt idx="50">
                  <c:v>1948</c:v>
                </c:pt>
                <c:pt idx="51">
                  <c:v>1949</c:v>
                </c:pt>
                <c:pt idx="52">
                  <c:v>1950</c:v>
                </c:pt>
                <c:pt idx="53">
                  <c:v>1951</c:v>
                </c:pt>
                <c:pt idx="54">
                  <c:v>1952</c:v>
                </c:pt>
                <c:pt idx="55">
                  <c:v>1953</c:v>
                </c:pt>
                <c:pt idx="56">
                  <c:v>1954</c:v>
                </c:pt>
                <c:pt idx="57">
                  <c:v>1955</c:v>
                </c:pt>
                <c:pt idx="58">
                  <c:v>1956</c:v>
                </c:pt>
                <c:pt idx="59">
                  <c:v>1957</c:v>
                </c:pt>
                <c:pt idx="60">
                  <c:v>1958</c:v>
                </c:pt>
                <c:pt idx="61">
                  <c:v>1959</c:v>
                </c:pt>
                <c:pt idx="62">
                  <c:v>1960</c:v>
                </c:pt>
                <c:pt idx="63">
                  <c:v>1961</c:v>
                </c:pt>
                <c:pt idx="64">
                  <c:v>1962</c:v>
                </c:pt>
                <c:pt idx="65">
                  <c:v>1963</c:v>
                </c:pt>
                <c:pt idx="66">
                  <c:v>1964</c:v>
                </c:pt>
                <c:pt idx="67">
                  <c:v>1965</c:v>
                </c:pt>
                <c:pt idx="68">
                  <c:v>1966</c:v>
                </c:pt>
                <c:pt idx="69">
                  <c:v>1967</c:v>
                </c:pt>
                <c:pt idx="70">
                  <c:v>1968</c:v>
                </c:pt>
                <c:pt idx="71">
                  <c:v>1969</c:v>
                </c:pt>
                <c:pt idx="72">
                  <c:v>1970</c:v>
                </c:pt>
                <c:pt idx="73">
                  <c:v>1971</c:v>
                </c:pt>
                <c:pt idx="74">
                  <c:v>1972</c:v>
                </c:pt>
                <c:pt idx="75">
                  <c:v>1973</c:v>
                </c:pt>
                <c:pt idx="76">
                  <c:v>1974</c:v>
                </c:pt>
                <c:pt idx="77">
                  <c:v>1975</c:v>
                </c:pt>
                <c:pt idx="78">
                  <c:v>1976</c:v>
                </c:pt>
                <c:pt idx="79">
                  <c:v>1977</c:v>
                </c:pt>
                <c:pt idx="80">
                  <c:v>1978</c:v>
                </c:pt>
                <c:pt idx="81">
                  <c:v>1979</c:v>
                </c:pt>
                <c:pt idx="82">
                  <c:v>1980</c:v>
                </c:pt>
                <c:pt idx="83">
                  <c:v>1981</c:v>
                </c:pt>
                <c:pt idx="84">
                  <c:v>1982</c:v>
                </c:pt>
                <c:pt idx="85">
                  <c:v>1983</c:v>
                </c:pt>
                <c:pt idx="86">
                  <c:v>1984</c:v>
                </c:pt>
                <c:pt idx="87">
                  <c:v>1985</c:v>
                </c:pt>
                <c:pt idx="88">
                  <c:v>1986</c:v>
                </c:pt>
                <c:pt idx="89">
                  <c:v>1987</c:v>
                </c:pt>
                <c:pt idx="90">
                  <c:v>1988</c:v>
                </c:pt>
                <c:pt idx="91">
                  <c:v>1989</c:v>
                </c:pt>
                <c:pt idx="92">
                  <c:v>1990</c:v>
                </c:pt>
                <c:pt idx="93">
                  <c:v>1991</c:v>
                </c:pt>
                <c:pt idx="94">
                  <c:v>1992</c:v>
                </c:pt>
                <c:pt idx="95">
                  <c:v>1993</c:v>
                </c:pt>
                <c:pt idx="96">
                  <c:v>1994</c:v>
                </c:pt>
                <c:pt idx="97">
                  <c:v>1995</c:v>
                </c:pt>
                <c:pt idx="98">
                  <c:v>1996</c:v>
                </c:pt>
                <c:pt idx="99">
                  <c:v>1997</c:v>
                </c:pt>
                <c:pt idx="100">
                  <c:v>1998</c:v>
                </c:pt>
                <c:pt idx="101">
                  <c:v>1999</c:v>
                </c:pt>
                <c:pt idx="102">
                  <c:v>2000</c:v>
                </c:pt>
                <c:pt idx="103">
                  <c:v>2001</c:v>
                </c:pt>
                <c:pt idx="104">
                  <c:v>2002</c:v>
                </c:pt>
                <c:pt idx="105">
                  <c:v>2003</c:v>
                </c:pt>
                <c:pt idx="106">
                  <c:v>2004</c:v>
                </c:pt>
                <c:pt idx="107">
                  <c:v>2005</c:v>
                </c:pt>
                <c:pt idx="108">
                  <c:v>2006</c:v>
                </c:pt>
                <c:pt idx="109">
                  <c:v>2007</c:v>
                </c:pt>
                <c:pt idx="110">
                  <c:v>2008</c:v>
                </c:pt>
                <c:pt idx="111">
                  <c:v>2009</c:v>
                </c:pt>
                <c:pt idx="112">
                  <c:v>2010</c:v>
                </c:pt>
                <c:pt idx="113">
                  <c:v>2011</c:v>
                </c:pt>
                <c:pt idx="114">
                  <c:v>2012</c:v>
                </c:pt>
                <c:pt idx="115">
                  <c:v>2013</c:v>
                </c:pt>
                <c:pt idx="116">
                  <c:v>2014</c:v>
                </c:pt>
                <c:pt idx="117">
                  <c:v>2015</c:v>
                </c:pt>
                <c:pt idx="118">
                  <c:v>2016</c:v>
                </c:pt>
                <c:pt idx="119">
                  <c:v>2017</c:v>
                </c:pt>
                <c:pt idx="120">
                  <c:v>2018</c:v>
                </c:pt>
                <c:pt idx="121">
                  <c:v>2019</c:v>
                </c:pt>
                <c:pt idx="122">
                  <c:v>2020</c:v>
                </c:pt>
                <c:pt idx="123">
                  <c:v>2021</c:v>
                </c:pt>
              </c:numCache>
            </c:numRef>
          </c:cat>
          <c:val>
            <c:numRef>
              <c:f>Лист1!$B$2:$B$125</c:f>
              <c:numCache>
                <c:formatCode>General</c:formatCode>
                <c:ptCount val="124"/>
                <c:pt idx="0">
                  <c:v>35.5</c:v>
                </c:pt>
                <c:pt idx="1">
                  <c:v>34.200000000000003</c:v>
                </c:pt>
                <c:pt idx="2">
                  <c:v>32.5</c:v>
                </c:pt>
                <c:pt idx="3">
                  <c:v>31.3</c:v>
                </c:pt>
                <c:pt idx="4">
                  <c:v>31.8</c:v>
                </c:pt>
                <c:pt idx="5">
                  <c:v>34</c:v>
                </c:pt>
                <c:pt idx="6">
                  <c:v>34.5</c:v>
                </c:pt>
                <c:pt idx="7">
                  <c:v>31.3</c:v>
                </c:pt>
                <c:pt idx="8">
                  <c:v>33</c:v>
                </c:pt>
                <c:pt idx="9">
                  <c:v>35.299999999999997</c:v>
                </c:pt>
                <c:pt idx="10">
                  <c:v>36</c:v>
                </c:pt>
                <c:pt idx="11">
                  <c:v>34.799999999999997</c:v>
                </c:pt>
                <c:pt idx="12">
                  <c:v>32</c:v>
                </c:pt>
                <c:pt idx="13">
                  <c:v>36</c:v>
                </c:pt>
                <c:pt idx="14">
                  <c:v>37.5</c:v>
                </c:pt>
                <c:pt idx="15">
                  <c:v>35.5</c:v>
                </c:pt>
                <c:pt idx="16">
                  <c:v>35.5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20</c:v>
                </c:pt>
                <c:pt idx="21">
                  <c:v>20</c:v>
                </c:pt>
                <c:pt idx="22">
                  <c:v>20.5</c:v>
                </c:pt>
                <c:pt idx="23">
                  <c:v>23.8</c:v>
                </c:pt>
                <c:pt idx="24">
                  <c:v>24.7</c:v>
                </c:pt>
                <c:pt idx="25">
                  <c:v>33.6</c:v>
                </c:pt>
                <c:pt idx="26">
                  <c:v>36.1</c:v>
                </c:pt>
                <c:pt idx="27">
                  <c:v>35.200000000000003</c:v>
                </c:pt>
                <c:pt idx="28">
                  <c:v>38.4</c:v>
                </c:pt>
                <c:pt idx="29">
                  <c:v>37.5</c:v>
                </c:pt>
                <c:pt idx="30">
                  <c:v>38.9</c:v>
                </c:pt>
                <c:pt idx="31">
                  <c:v>37.4</c:v>
                </c:pt>
                <c:pt idx="32">
                  <c:v>36.5</c:v>
                </c:pt>
                <c:pt idx="33">
                  <c:v>35</c:v>
                </c:pt>
                <c:pt idx="34">
                  <c:v>32.799999999999997</c:v>
                </c:pt>
                <c:pt idx="35">
                  <c:v>11.6</c:v>
                </c:pt>
                <c:pt idx="36">
                  <c:v>38.200000000000003</c:v>
                </c:pt>
                <c:pt idx="37">
                  <c:v>39.6</c:v>
                </c:pt>
                <c:pt idx="38">
                  <c:v>41.1</c:v>
                </c:pt>
                <c:pt idx="39">
                  <c:v>39.9</c:v>
                </c:pt>
                <c:pt idx="40">
                  <c:v>41.4</c:v>
                </c:pt>
                <c:pt idx="41">
                  <c:v>43.6</c:v>
                </c:pt>
                <c:pt idx="42">
                  <c:v>41.2</c:v>
                </c:pt>
                <c:pt idx="48">
                  <c:v>46.1</c:v>
                </c:pt>
                <c:pt idx="49">
                  <c:v>40.4</c:v>
                </c:pt>
                <c:pt idx="50">
                  <c:v>52.2</c:v>
                </c:pt>
                <c:pt idx="51">
                  <c:v>55</c:v>
                </c:pt>
                <c:pt idx="52">
                  <c:v>57.3</c:v>
                </c:pt>
                <c:pt idx="53">
                  <c:v>57.8</c:v>
                </c:pt>
                <c:pt idx="54">
                  <c:v>58.2</c:v>
                </c:pt>
                <c:pt idx="55">
                  <c:v>59</c:v>
                </c:pt>
                <c:pt idx="56">
                  <c:v>61</c:v>
                </c:pt>
                <c:pt idx="57">
                  <c:v>63.4</c:v>
                </c:pt>
                <c:pt idx="58">
                  <c:v>64.900000000000006</c:v>
                </c:pt>
                <c:pt idx="59">
                  <c:v>64</c:v>
                </c:pt>
                <c:pt idx="60">
                  <c:v>66.900000000000006</c:v>
                </c:pt>
                <c:pt idx="61">
                  <c:v>68.099999999999994</c:v>
                </c:pt>
                <c:pt idx="62">
                  <c:v>68.099999999999994</c:v>
                </c:pt>
                <c:pt idx="63">
                  <c:v>69</c:v>
                </c:pt>
                <c:pt idx="64">
                  <c:v>69</c:v>
                </c:pt>
                <c:pt idx="65">
                  <c:v>69.099999999999994</c:v>
                </c:pt>
                <c:pt idx="66">
                  <c:v>69.099999999999994</c:v>
                </c:pt>
                <c:pt idx="67">
                  <c:v>70</c:v>
                </c:pt>
                <c:pt idx="68">
                  <c:v>70</c:v>
                </c:pt>
                <c:pt idx="69">
                  <c:v>69.8</c:v>
                </c:pt>
                <c:pt idx="70">
                  <c:v>69.8</c:v>
                </c:pt>
                <c:pt idx="71">
                  <c:v>69.3</c:v>
                </c:pt>
                <c:pt idx="72">
                  <c:v>69.3</c:v>
                </c:pt>
                <c:pt idx="73">
                  <c:v>69.3</c:v>
                </c:pt>
                <c:pt idx="74">
                  <c:v>68.900000000000006</c:v>
                </c:pt>
                <c:pt idx="75">
                  <c:v>68.900000000000006</c:v>
                </c:pt>
                <c:pt idx="76">
                  <c:v>68.400000000000006</c:v>
                </c:pt>
                <c:pt idx="77">
                  <c:v>68.400000000000006</c:v>
                </c:pt>
                <c:pt idx="78">
                  <c:v>67.8</c:v>
                </c:pt>
                <c:pt idx="79">
                  <c:v>67.8</c:v>
                </c:pt>
                <c:pt idx="80">
                  <c:v>67.599999999999994</c:v>
                </c:pt>
                <c:pt idx="81">
                  <c:v>67.599999999999994</c:v>
                </c:pt>
                <c:pt idx="82">
                  <c:v>67.400000000000006</c:v>
                </c:pt>
                <c:pt idx="83">
                  <c:v>67.400000000000006</c:v>
                </c:pt>
                <c:pt idx="84">
                  <c:v>67.900000000000006</c:v>
                </c:pt>
                <c:pt idx="85">
                  <c:v>67.900000000000006</c:v>
                </c:pt>
                <c:pt idx="86">
                  <c:v>67.8</c:v>
                </c:pt>
                <c:pt idx="87">
                  <c:v>67.8</c:v>
                </c:pt>
                <c:pt idx="88">
                  <c:v>68.8</c:v>
                </c:pt>
                <c:pt idx="89">
                  <c:v>69.400000000000006</c:v>
                </c:pt>
                <c:pt idx="90">
                  <c:v>69.2</c:v>
                </c:pt>
                <c:pt idx="91">
                  <c:v>69.3</c:v>
                </c:pt>
                <c:pt idx="92">
                  <c:v>69.2</c:v>
                </c:pt>
                <c:pt idx="93">
                  <c:v>69.5</c:v>
                </c:pt>
                <c:pt idx="94">
                  <c:v>69.099999999999994</c:v>
                </c:pt>
                <c:pt idx="95">
                  <c:v>67.400000000000006</c:v>
                </c:pt>
                <c:pt idx="96">
                  <c:v>67.3</c:v>
                </c:pt>
                <c:pt idx="97">
                  <c:v>67.3</c:v>
                </c:pt>
                <c:pt idx="98">
                  <c:v>68</c:v>
                </c:pt>
                <c:pt idx="99">
                  <c:v>68.5</c:v>
                </c:pt>
                <c:pt idx="100">
                  <c:v>68.8</c:v>
                </c:pt>
                <c:pt idx="101">
                  <c:v>68.900000000000006</c:v>
                </c:pt>
                <c:pt idx="102">
                  <c:v>69</c:v>
                </c:pt>
                <c:pt idx="103">
                  <c:v>69.099999999999994</c:v>
                </c:pt>
                <c:pt idx="104">
                  <c:v>69.099999999999994</c:v>
                </c:pt>
                <c:pt idx="105">
                  <c:v>69.3</c:v>
                </c:pt>
                <c:pt idx="106">
                  <c:v>69.599999999999994</c:v>
                </c:pt>
                <c:pt idx="107">
                  <c:v>69.599999999999994</c:v>
                </c:pt>
                <c:pt idx="108">
                  <c:v>69.7</c:v>
                </c:pt>
                <c:pt idx="109">
                  <c:v>69.900000000000006</c:v>
                </c:pt>
                <c:pt idx="110">
                  <c:v>70.400000000000006</c:v>
                </c:pt>
                <c:pt idx="111">
                  <c:v>70.8</c:v>
                </c:pt>
                <c:pt idx="112">
                  <c:v>70.900000000000006</c:v>
                </c:pt>
                <c:pt idx="113">
                  <c:v>71.2</c:v>
                </c:pt>
                <c:pt idx="114">
                  <c:v>71.5</c:v>
                </c:pt>
                <c:pt idx="115">
                  <c:v>70.760000000000005</c:v>
                </c:pt>
                <c:pt idx="116">
                  <c:v>70.930000000000007</c:v>
                </c:pt>
                <c:pt idx="117">
                  <c:v>71.39</c:v>
                </c:pt>
                <c:pt idx="118">
                  <c:v>71.900000000000006</c:v>
                </c:pt>
                <c:pt idx="119">
                  <c:v>72.7</c:v>
                </c:pt>
                <c:pt idx="120">
                  <c:v>72.91</c:v>
                </c:pt>
                <c:pt idx="121">
                  <c:v>73.34</c:v>
                </c:pt>
                <c:pt idx="122">
                  <c:v>71.540000000000006</c:v>
                </c:pt>
                <c:pt idx="123">
                  <c:v>70.06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9-465B-B1BC-4D78D6785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9229791"/>
        <c:axId val="1639228959"/>
      </c:lineChart>
      <c:catAx>
        <c:axId val="16392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639228959"/>
        <c:crosses val="autoZero"/>
        <c:auto val="1"/>
        <c:lblAlgn val="ctr"/>
        <c:lblOffset val="100"/>
        <c:noMultiLvlLbl val="0"/>
      </c:catAx>
      <c:valAx>
        <c:axId val="163922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63922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Montserrat SemiBold" panose="00000700000000000000" pitchFamily="2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4E272-19FC-488B-8EE0-D9218FC23C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9A0DA66-1EFC-45FC-B3F2-D7B7A4A35BAF}">
      <dgm:prSet phldrT="[Текст]"/>
      <dgm:spPr/>
      <dgm:t>
        <a:bodyPr/>
        <a:lstStyle/>
        <a:p>
          <a:r>
            <a:rPr lang="ru-RU" dirty="0">
              <a:latin typeface="Montserrat SemiBold" panose="00000700000000000000" pitchFamily="2" charset="-52"/>
            </a:rPr>
            <a:t>Экономические </a:t>
          </a:r>
        </a:p>
      </dgm:t>
    </dgm:pt>
    <dgm:pt modelId="{1A13ED7E-65B9-4416-970B-8634D21CBBD6}" type="parTrans" cxnId="{4796B328-269A-48F1-8235-3B3E16656DCF}">
      <dgm:prSet/>
      <dgm:spPr/>
      <dgm:t>
        <a:bodyPr/>
        <a:lstStyle/>
        <a:p>
          <a:endParaRPr lang="ru-RU">
            <a:latin typeface="Montserrat SemiBold" panose="00000700000000000000" pitchFamily="2" charset="-52"/>
          </a:endParaRPr>
        </a:p>
      </dgm:t>
    </dgm:pt>
    <dgm:pt modelId="{BDE74AD2-6D26-44B5-8D94-5C91188E0F12}" type="sibTrans" cxnId="{4796B328-269A-48F1-8235-3B3E16656DCF}">
      <dgm:prSet/>
      <dgm:spPr/>
      <dgm:t>
        <a:bodyPr/>
        <a:lstStyle/>
        <a:p>
          <a:endParaRPr lang="ru-RU">
            <a:latin typeface="Montserrat SemiBold" panose="00000700000000000000" pitchFamily="2" charset="-52"/>
          </a:endParaRPr>
        </a:p>
      </dgm:t>
    </dgm:pt>
    <dgm:pt modelId="{ED1493D2-E75D-433B-8965-83EF8E66308C}">
      <dgm:prSet phldrT="[Текст]"/>
      <dgm:spPr/>
      <dgm:t>
        <a:bodyPr/>
        <a:lstStyle/>
        <a:p>
          <a:r>
            <a:rPr lang="ru-RU" dirty="0">
              <a:latin typeface="Montserrat SemiBold" panose="00000700000000000000" pitchFamily="2" charset="-52"/>
            </a:rPr>
            <a:t>Социальные </a:t>
          </a:r>
        </a:p>
      </dgm:t>
    </dgm:pt>
    <dgm:pt modelId="{DC459B5A-5A87-4E09-88CB-202ABF590CCA}" type="parTrans" cxnId="{B0FC8914-C7A0-4FB5-BE17-7B78348D6E88}">
      <dgm:prSet/>
      <dgm:spPr/>
      <dgm:t>
        <a:bodyPr/>
        <a:lstStyle/>
        <a:p>
          <a:endParaRPr lang="ru-RU">
            <a:latin typeface="Montserrat SemiBold" panose="00000700000000000000" pitchFamily="2" charset="-52"/>
          </a:endParaRPr>
        </a:p>
      </dgm:t>
    </dgm:pt>
    <dgm:pt modelId="{9D078E27-C9A0-40EF-8EDD-6E7A2313FF76}" type="sibTrans" cxnId="{B0FC8914-C7A0-4FB5-BE17-7B78348D6E88}">
      <dgm:prSet/>
      <dgm:spPr/>
      <dgm:t>
        <a:bodyPr/>
        <a:lstStyle/>
        <a:p>
          <a:endParaRPr lang="ru-RU">
            <a:latin typeface="Montserrat SemiBold" panose="00000700000000000000" pitchFamily="2" charset="-52"/>
          </a:endParaRPr>
        </a:p>
      </dgm:t>
    </dgm:pt>
    <dgm:pt modelId="{CFD8FF45-0C14-45F5-B4FF-6BE5620758A5}">
      <dgm:prSet phldrT="[Текст]"/>
      <dgm:spPr/>
      <dgm:t>
        <a:bodyPr/>
        <a:lstStyle/>
        <a:p>
          <a:r>
            <a:rPr lang="ru-RU" dirty="0">
              <a:latin typeface="Montserrat SemiBold" panose="00000700000000000000" pitchFamily="2" charset="-52"/>
            </a:rPr>
            <a:t>Природно-климатические </a:t>
          </a:r>
        </a:p>
      </dgm:t>
    </dgm:pt>
    <dgm:pt modelId="{B49F8BAE-D37C-447E-A099-A9AEBF67EDBF}" type="parTrans" cxnId="{05BFD7EC-2907-44CD-8D00-4771D928CE63}">
      <dgm:prSet/>
      <dgm:spPr/>
      <dgm:t>
        <a:bodyPr/>
        <a:lstStyle/>
        <a:p>
          <a:endParaRPr lang="ru-RU">
            <a:latin typeface="Montserrat SemiBold" panose="00000700000000000000" pitchFamily="2" charset="-52"/>
          </a:endParaRPr>
        </a:p>
      </dgm:t>
    </dgm:pt>
    <dgm:pt modelId="{E57A7645-FD43-4012-9A9F-653233F6DFFF}" type="sibTrans" cxnId="{05BFD7EC-2907-44CD-8D00-4771D928CE63}">
      <dgm:prSet/>
      <dgm:spPr/>
      <dgm:t>
        <a:bodyPr/>
        <a:lstStyle/>
        <a:p>
          <a:endParaRPr lang="ru-RU">
            <a:latin typeface="Montserrat SemiBold" panose="00000700000000000000" pitchFamily="2" charset="-52"/>
          </a:endParaRPr>
        </a:p>
      </dgm:t>
    </dgm:pt>
    <dgm:pt modelId="{963CE68E-F1D9-4018-A2D9-310DEF6F2E05}" type="pres">
      <dgm:prSet presAssocID="{2284E272-19FC-488B-8EE0-D9218FC23C38}" presName="compositeShape" presStyleCnt="0">
        <dgm:presLayoutVars>
          <dgm:chMax val="7"/>
          <dgm:dir/>
          <dgm:resizeHandles val="exact"/>
        </dgm:presLayoutVars>
      </dgm:prSet>
      <dgm:spPr/>
    </dgm:pt>
    <dgm:pt modelId="{B5F6D2C9-2F31-475E-A9A3-EFAAE6496AC9}" type="pres">
      <dgm:prSet presAssocID="{D9A0DA66-1EFC-45FC-B3F2-D7B7A4A35BAF}" presName="circ1" presStyleLbl="vennNode1" presStyleIdx="0" presStyleCnt="3"/>
      <dgm:spPr/>
    </dgm:pt>
    <dgm:pt modelId="{4B103800-37F3-4250-8F7E-C25BA60BF9BB}" type="pres">
      <dgm:prSet presAssocID="{D9A0DA66-1EFC-45FC-B3F2-D7B7A4A35B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B8368E-0D21-4529-BB1F-FE59FC2E1455}" type="pres">
      <dgm:prSet presAssocID="{ED1493D2-E75D-433B-8965-83EF8E66308C}" presName="circ2" presStyleLbl="vennNode1" presStyleIdx="1" presStyleCnt="3"/>
      <dgm:spPr/>
    </dgm:pt>
    <dgm:pt modelId="{98DE9A3E-6AE7-403E-A9BC-486D388E674E}" type="pres">
      <dgm:prSet presAssocID="{ED1493D2-E75D-433B-8965-83EF8E6630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CC5A99B-CC9A-4B7A-99A1-8B7EBC2F6220}" type="pres">
      <dgm:prSet presAssocID="{CFD8FF45-0C14-45F5-B4FF-6BE5620758A5}" presName="circ3" presStyleLbl="vennNode1" presStyleIdx="2" presStyleCnt="3"/>
      <dgm:spPr/>
    </dgm:pt>
    <dgm:pt modelId="{F4CC96A1-D574-4301-ADFB-6A6A3D2F1462}" type="pres">
      <dgm:prSet presAssocID="{CFD8FF45-0C14-45F5-B4FF-6BE5620758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0FC8914-C7A0-4FB5-BE17-7B78348D6E88}" srcId="{2284E272-19FC-488B-8EE0-D9218FC23C38}" destId="{ED1493D2-E75D-433B-8965-83EF8E66308C}" srcOrd="1" destOrd="0" parTransId="{DC459B5A-5A87-4E09-88CB-202ABF590CCA}" sibTransId="{9D078E27-C9A0-40EF-8EDD-6E7A2313FF76}"/>
    <dgm:cxn modelId="{83D4A51B-524A-469C-AF90-4ECA687FCB3A}" type="presOf" srcId="{ED1493D2-E75D-433B-8965-83EF8E66308C}" destId="{6BB8368E-0D21-4529-BB1F-FE59FC2E1455}" srcOrd="0" destOrd="0" presId="urn:microsoft.com/office/officeart/2005/8/layout/venn1"/>
    <dgm:cxn modelId="{4796B328-269A-48F1-8235-3B3E16656DCF}" srcId="{2284E272-19FC-488B-8EE0-D9218FC23C38}" destId="{D9A0DA66-1EFC-45FC-B3F2-D7B7A4A35BAF}" srcOrd="0" destOrd="0" parTransId="{1A13ED7E-65B9-4416-970B-8634D21CBBD6}" sibTransId="{BDE74AD2-6D26-44B5-8D94-5C91188E0F12}"/>
    <dgm:cxn modelId="{71123C3F-B732-4202-8D1A-2E0AA3E0D5F7}" type="presOf" srcId="{D9A0DA66-1EFC-45FC-B3F2-D7B7A4A35BAF}" destId="{4B103800-37F3-4250-8F7E-C25BA60BF9BB}" srcOrd="1" destOrd="0" presId="urn:microsoft.com/office/officeart/2005/8/layout/venn1"/>
    <dgm:cxn modelId="{23BA206C-F59A-4523-881E-0A1BF46A2327}" type="presOf" srcId="{CFD8FF45-0C14-45F5-B4FF-6BE5620758A5}" destId="{8CC5A99B-CC9A-4B7A-99A1-8B7EBC2F6220}" srcOrd="0" destOrd="0" presId="urn:microsoft.com/office/officeart/2005/8/layout/venn1"/>
    <dgm:cxn modelId="{12969E56-A44B-4C5D-A13F-51BF94E25C05}" type="presOf" srcId="{ED1493D2-E75D-433B-8965-83EF8E66308C}" destId="{98DE9A3E-6AE7-403E-A9BC-486D388E674E}" srcOrd="1" destOrd="0" presId="urn:microsoft.com/office/officeart/2005/8/layout/venn1"/>
    <dgm:cxn modelId="{D93333A3-4571-4841-BC0A-417F8C5FB914}" type="presOf" srcId="{2284E272-19FC-488B-8EE0-D9218FC23C38}" destId="{963CE68E-F1D9-4018-A2D9-310DEF6F2E05}" srcOrd="0" destOrd="0" presId="urn:microsoft.com/office/officeart/2005/8/layout/venn1"/>
    <dgm:cxn modelId="{63E2B1CF-D673-41D3-92A0-002ACDC0A4C3}" type="presOf" srcId="{CFD8FF45-0C14-45F5-B4FF-6BE5620758A5}" destId="{F4CC96A1-D574-4301-ADFB-6A6A3D2F1462}" srcOrd="1" destOrd="0" presId="urn:microsoft.com/office/officeart/2005/8/layout/venn1"/>
    <dgm:cxn modelId="{05BFD7EC-2907-44CD-8D00-4771D928CE63}" srcId="{2284E272-19FC-488B-8EE0-D9218FC23C38}" destId="{CFD8FF45-0C14-45F5-B4FF-6BE5620758A5}" srcOrd="2" destOrd="0" parTransId="{B49F8BAE-D37C-447E-A099-A9AEBF67EDBF}" sibTransId="{E57A7645-FD43-4012-9A9F-653233F6DFFF}"/>
    <dgm:cxn modelId="{C0D3E1F9-E723-4C08-B23C-57A6AE74CA78}" type="presOf" srcId="{D9A0DA66-1EFC-45FC-B3F2-D7B7A4A35BAF}" destId="{B5F6D2C9-2F31-475E-A9A3-EFAAE6496AC9}" srcOrd="0" destOrd="0" presId="urn:microsoft.com/office/officeart/2005/8/layout/venn1"/>
    <dgm:cxn modelId="{3998F506-DDEC-40DC-A516-6B9C6C4C102E}" type="presParOf" srcId="{963CE68E-F1D9-4018-A2D9-310DEF6F2E05}" destId="{B5F6D2C9-2F31-475E-A9A3-EFAAE6496AC9}" srcOrd="0" destOrd="0" presId="urn:microsoft.com/office/officeart/2005/8/layout/venn1"/>
    <dgm:cxn modelId="{EA0BF2B9-900C-4ABB-A633-43880D1AC158}" type="presParOf" srcId="{963CE68E-F1D9-4018-A2D9-310DEF6F2E05}" destId="{4B103800-37F3-4250-8F7E-C25BA60BF9BB}" srcOrd="1" destOrd="0" presId="urn:microsoft.com/office/officeart/2005/8/layout/venn1"/>
    <dgm:cxn modelId="{723EC530-C59C-4BBD-8794-68DB3F59044D}" type="presParOf" srcId="{963CE68E-F1D9-4018-A2D9-310DEF6F2E05}" destId="{6BB8368E-0D21-4529-BB1F-FE59FC2E1455}" srcOrd="2" destOrd="0" presId="urn:microsoft.com/office/officeart/2005/8/layout/venn1"/>
    <dgm:cxn modelId="{450A7E99-6A49-42E6-974D-520DB122E85F}" type="presParOf" srcId="{963CE68E-F1D9-4018-A2D9-310DEF6F2E05}" destId="{98DE9A3E-6AE7-403E-A9BC-486D388E674E}" srcOrd="3" destOrd="0" presId="urn:microsoft.com/office/officeart/2005/8/layout/venn1"/>
    <dgm:cxn modelId="{90A26C87-A42C-449F-93E3-7A5390BF8D3C}" type="presParOf" srcId="{963CE68E-F1D9-4018-A2D9-310DEF6F2E05}" destId="{8CC5A99B-CC9A-4B7A-99A1-8B7EBC2F6220}" srcOrd="4" destOrd="0" presId="urn:microsoft.com/office/officeart/2005/8/layout/venn1"/>
    <dgm:cxn modelId="{D22E0A41-D21C-494F-874D-18039077F18B}" type="presParOf" srcId="{963CE68E-F1D9-4018-A2D9-310DEF6F2E05}" destId="{F4CC96A1-D574-4301-ADFB-6A6A3D2F146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1156-3D65-664D-AC49-A097CB5782A6}" type="doc">
      <dgm:prSet loTypeId="urn:microsoft.com/office/officeart/2008/layout/AccentedPicture" loCatId="" qsTypeId="urn:microsoft.com/office/officeart/2005/8/quickstyle/simple1" qsCatId="simple" csTypeId="urn:microsoft.com/office/officeart/2005/8/colors/accent1_5" csCatId="accent1" phldr="1"/>
      <dgm:spPr/>
    </dgm:pt>
    <dgm:pt modelId="{21B26F04-090F-2B40-8C23-C050DA0DF51A}">
      <dgm:prSet phldrT="[Текст]" custT="1"/>
      <dgm:spPr/>
      <dgm:t>
        <a:bodyPr/>
        <a:lstStyle/>
        <a:p>
          <a:r>
            <a:rPr lang="ru-RU" sz="2800" b="0" i="0" u="none" strike="noStrike" dirty="0">
              <a:effectLst/>
              <a:latin typeface="Montserrat" pitchFamily="2" charset="0"/>
            </a:rPr>
            <a:t>Санитарно-карантинный контроль на границах</a:t>
          </a:r>
          <a:endParaRPr lang="ru-RU" sz="2800" dirty="0">
            <a:latin typeface="Montserrat" pitchFamily="2" charset="0"/>
          </a:endParaRPr>
        </a:p>
      </dgm:t>
    </dgm:pt>
    <dgm:pt modelId="{37DB61F1-56F0-3F46-A814-B315CD3DFFBF}" type="parTrans" cxnId="{E2342F94-7A24-2A46-890C-84244607129A}">
      <dgm:prSet/>
      <dgm:spPr/>
      <dgm:t>
        <a:bodyPr/>
        <a:lstStyle/>
        <a:p>
          <a:endParaRPr lang="ru-RU" sz="2800"/>
        </a:p>
      </dgm:t>
    </dgm:pt>
    <dgm:pt modelId="{19E4658E-F335-2C43-AF7A-4F9FA87DB8F3}" type="sibTrans" cxnId="{E2342F94-7A24-2A46-890C-84244607129A}">
      <dgm:prSet/>
      <dgm:spPr/>
      <dgm:t>
        <a:bodyPr/>
        <a:lstStyle/>
        <a:p>
          <a:endParaRPr lang="ru-RU" sz="2800"/>
        </a:p>
      </dgm:t>
    </dgm:pt>
    <dgm:pt modelId="{4723C60A-9663-AC4A-A977-55980A5355E6}">
      <dgm:prSet phldrT="[Текст]" custT="1"/>
      <dgm:spPr/>
      <dgm:t>
        <a:bodyPr/>
        <a:lstStyle/>
        <a:p>
          <a:r>
            <a:rPr lang="ru-RU" sz="2800" dirty="0">
              <a:effectLst/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Медицинское освидетельствование иностранных граждан</a:t>
          </a:r>
          <a:endParaRPr lang="ru-RU" sz="2800" dirty="0"/>
        </a:p>
      </dgm:t>
    </dgm:pt>
    <dgm:pt modelId="{408009D4-4159-2740-8ACB-2586BA0C9015}" type="parTrans" cxnId="{CF82417E-2015-3F4D-B4E9-3BD5BDAD25C9}">
      <dgm:prSet/>
      <dgm:spPr/>
      <dgm:t>
        <a:bodyPr/>
        <a:lstStyle/>
        <a:p>
          <a:endParaRPr lang="ru-RU" sz="2800"/>
        </a:p>
      </dgm:t>
    </dgm:pt>
    <dgm:pt modelId="{66C4C0F5-6F73-5941-A3C2-03E76952F872}" type="sibTrans" cxnId="{CF82417E-2015-3F4D-B4E9-3BD5BDAD25C9}">
      <dgm:prSet/>
      <dgm:spPr/>
      <dgm:t>
        <a:bodyPr/>
        <a:lstStyle/>
        <a:p>
          <a:endParaRPr lang="ru-RU" sz="2800"/>
        </a:p>
      </dgm:t>
    </dgm:pt>
    <dgm:pt modelId="{DC1C79A2-1284-674F-9D98-5380282BFFE6}">
      <dgm:prSet phldrT="[Текст]" custT="1"/>
      <dgm:spPr/>
      <dgm:t>
        <a:bodyPr/>
        <a:lstStyle/>
        <a:p>
          <a:endParaRPr lang="ru-RU" sz="2800" dirty="0"/>
        </a:p>
      </dgm:t>
    </dgm:pt>
    <dgm:pt modelId="{4EA230D3-96B4-DB44-BE2B-C8D602864F31}" type="sibTrans" cxnId="{FF1657F5-AF21-344A-83DE-F21D20829250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 sz="2800"/>
        </a:p>
      </dgm:t>
    </dgm:pt>
    <dgm:pt modelId="{C132519C-C47C-CC42-A961-17E99B6B28AE}" type="parTrans" cxnId="{FF1657F5-AF21-344A-83DE-F21D20829250}">
      <dgm:prSet/>
      <dgm:spPr/>
      <dgm:t>
        <a:bodyPr/>
        <a:lstStyle/>
        <a:p>
          <a:endParaRPr lang="ru-RU" sz="2800"/>
        </a:p>
      </dgm:t>
    </dgm:pt>
    <dgm:pt modelId="{37DEC0EA-EED8-DF4D-95A1-5791FD3BF3BC}">
      <dgm:prSet phldrT="[Текст]" custT="1"/>
      <dgm:spPr/>
      <dgm:t>
        <a:bodyPr/>
        <a:lstStyle/>
        <a:p>
          <a:r>
            <a:rPr lang="ru-RU" sz="2800" dirty="0">
              <a:latin typeface="Montserrat" pitchFamily="2" charset="0"/>
            </a:rPr>
            <a:t>Проект </a:t>
          </a:r>
          <a:r>
            <a:rPr lang="ru-RU" sz="2800" b="0" i="0" u="none" strike="noStrike" dirty="0">
              <a:effectLst/>
              <a:latin typeface="Montserrat" pitchFamily="2" charset="0"/>
            </a:rPr>
            <a:t>«Санитарный щит»</a:t>
          </a:r>
          <a:endParaRPr lang="ru-RU" sz="2800" dirty="0"/>
        </a:p>
      </dgm:t>
    </dgm:pt>
    <dgm:pt modelId="{D453C740-7C44-0A4C-9C71-8DD8AA246422}" type="parTrans" cxnId="{47F4592D-884D-3549-9350-310D46587C60}">
      <dgm:prSet/>
      <dgm:spPr/>
      <dgm:t>
        <a:bodyPr/>
        <a:lstStyle/>
        <a:p>
          <a:endParaRPr lang="ru-RU" sz="2800"/>
        </a:p>
      </dgm:t>
    </dgm:pt>
    <dgm:pt modelId="{5B06218D-2178-0A4E-A0E9-8277B59DF9B8}" type="sibTrans" cxnId="{47F4592D-884D-3549-9350-310D46587C60}">
      <dgm:prSet/>
      <dgm:spPr/>
      <dgm:t>
        <a:bodyPr/>
        <a:lstStyle/>
        <a:p>
          <a:endParaRPr lang="ru-RU" sz="2800"/>
        </a:p>
      </dgm:t>
    </dgm:pt>
    <dgm:pt modelId="{B7F79513-DCBF-3445-ACF2-8001EA75088F}" type="pres">
      <dgm:prSet presAssocID="{139B1156-3D65-664D-AC49-A097CB5782A6}" presName="Name0" presStyleCnt="0">
        <dgm:presLayoutVars>
          <dgm:dir/>
        </dgm:presLayoutVars>
      </dgm:prSet>
      <dgm:spPr/>
    </dgm:pt>
    <dgm:pt modelId="{7AFD6B8F-B292-3C44-933C-2E414536D804}" type="pres">
      <dgm:prSet presAssocID="{4EA230D3-96B4-DB44-BE2B-C8D602864F31}" presName="picture_1" presStyleLbl="bgImgPlace1" presStyleIdx="0" presStyleCnt="1"/>
      <dgm:spPr/>
    </dgm:pt>
    <dgm:pt modelId="{27805B5D-FE6A-5644-ACCD-3FA99E8B90DB}" type="pres">
      <dgm:prSet presAssocID="{DC1C79A2-1284-674F-9D98-5380282BFFE6}" presName="text_1" presStyleLbl="node1" presStyleIdx="0" presStyleCnt="0">
        <dgm:presLayoutVars>
          <dgm:bulletEnabled val="1"/>
        </dgm:presLayoutVars>
      </dgm:prSet>
      <dgm:spPr/>
    </dgm:pt>
    <dgm:pt modelId="{B5635943-3B5D-274D-A461-23E6710DBB69}" type="pres">
      <dgm:prSet presAssocID="{139B1156-3D65-664D-AC49-A097CB5782A6}" presName="linV" presStyleCnt="0"/>
      <dgm:spPr/>
    </dgm:pt>
    <dgm:pt modelId="{1D2A0B98-C126-F84A-8003-D557BDAA7159}" type="pres">
      <dgm:prSet presAssocID="{21B26F04-090F-2B40-8C23-C050DA0DF51A}" presName="pair" presStyleCnt="0"/>
      <dgm:spPr/>
    </dgm:pt>
    <dgm:pt modelId="{556DF257-7AE1-6A4C-A13F-ECD0FC15F312}" type="pres">
      <dgm:prSet presAssocID="{21B26F04-090F-2B40-8C23-C050DA0DF51A}" presName="spaceH" presStyleLbl="node1" presStyleIdx="0" presStyleCnt="0"/>
      <dgm:spPr/>
    </dgm:pt>
    <dgm:pt modelId="{75FBBD8E-51A4-D740-8BDC-6C3A38EF9E19}" type="pres">
      <dgm:prSet presAssocID="{21B26F04-090F-2B40-8C23-C050DA0DF51A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308F70EF-AFD0-A64F-A345-CBCDEB8DBB01}" type="pres">
      <dgm:prSet presAssocID="{21B26F04-090F-2B40-8C23-C050DA0DF51A}" presName="desTextWrapper" presStyleCnt="0"/>
      <dgm:spPr/>
    </dgm:pt>
    <dgm:pt modelId="{0C3286B6-90ED-5D4A-8258-CEDCB5D3CF60}" type="pres">
      <dgm:prSet presAssocID="{21B26F04-090F-2B40-8C23-C050DA0DF51A}" presName="desText" presStyleLbl="revTx" presStyleIdx="0" presStyleCnt="3">
        <dgm:presLayoutVars>
          <dgm:bulletEnabled val="1"/>
        </dgm:presLayoutVars>
      </dgm:prSet>
      <dgm:spPr/>
    </dgm:pt>
    <dgm:pt modelId="{212420A4-1F22-4140-9BD6-4EC44A5B15CB}" type="pres">
      <dgm:prSet presAssocID="{19E4658E-F335-2C43-AF7A-4F9FA87DB8F3}" presName="spaceV" presStyleCnt="0"/>
      <dgm:spPr/>
    </dgm:pt>
    <dgm:pt modelId="{769E7C3E-3B6C-4A4D-9EEB-204087D2F1DC}" type="pres">
      <dgm:prSet presAssocID="{4723C60A-9663-AC4A-A977-55980A5355E6}" presName="pair" presStyleCnt="0"/>
      <dgm:spPr/>
    </dgm:pt>
    <dgm:pt modelId="{AD826536-CCE5-424F-BBC5-BDBEB7754432}" type="pres">
      <dgm:prSet presAssocID="{4723C60A-9663-AC4A-A977-55980A5355E6}" presName="spaceH" presStyleLbl="node1" presStyleIdx="0" presStyleCnt="0"/>
      <dgm:spPr/>
    </dgm:pt>
    <dgm:pt modelId="{9F14BA87-775E-FE42-A481-B4675123D2B1}" type="pres">
      <dgm:prSet presAssocID="{4723C60A-9663-AC4A-A977-55980A5355E6}" presName="desPictures" presStyleLbl="alignImgPlac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2213C6-EE67-9C4A-852C-EF2239C7290D}" type="pres">
      <dgm:prSet presAssocID="{4723C60A-9663-AC4A-A977-55980A5355E6}" presName="desTextWrapper" presStyleCnt="0"/>
      <dgm:spPr/>
    </dgm:pt>
    <dgm:pt modelId="{F1C1A06A-0673-124D-B26E-1F7808536A41}" type="pres">
      <dgm:prSet presAssocID="{4723C60A-9663-AC4A-A977-55980A5355E6}" presName="desText" presStyleLbl="revTx" presStyleIdx="1" presStyleCnt="3">
        <dgm:presLayoutVars>
          <dgm:bulletEnabled val="1"/>
        </dgm:presLayoutVars>
      </dgm:prSet>
      <dgm:spPr/>
    </dgm:pt>
    <dgm:pt modelId="{1B3C9CF6-7436-FF48-A6FF-18913393D22E}" type="pres">
      <dgm:prSet presAssocID="{66C4C0F5-6F73-5941-A3C2-03E76952F872}" presName="spaceV" presStyleCnt="0"/>
      <dgm:spPr/>
    </dgm:pt>
    <dgm:pt modelId="{94F9FC60-9892-0F48-AE5E-8A47F9C9F7C2}" type="pres">
      <dgm:prSet presAssocID="{37DEC0EA-EED8-DF4D-95A1-5791FD3BF3BC}" presName="pair" presStyleCnt="0"/>
      <dgm:spPr/>
    </dgm:pt>
    <dgm:pt modelId="{DCA24C2F-2997-DC42-A11B-54C7B3C33CD7}" type="pres">
      <dgm:prSet presAssocID="{37DEC0EA-EED8-DF4D-95A1-5791FD3BF3BC}" presName="spaceH" presStyleLbl="node1" presStyleIdx="0" presStyleCnt="0"/>
      <dgm:spPr/>
    </dgm:pt>
    <dgm:pt modelId="{D894B2ED-7DAF-3948-9442-A0CEEBFDBF74}" type="pres">
      <dgm:prSet presAssocID="{37DEC0EA-EED8-DF4D-95A1-5791FD3BF3BC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5200DF8-4F20-A846-B3B4-19E4409616FA}" type="pres">
      <dgm:prSet presAssocID="{37DEC0EA-EED8-DF4D-95A1-5791FD3BF3BC}" presName="desTextWrapper" presStyleCnt="0"/>
      <dgm:spPr/>
    </dgm:pt>
    <dgm:pt modelId="{2E69A214-4E0E-F149-BE6B-0A5F5BAB5E70}" type="pres">
      <dgm:prSet presAssocID="{37DEC0EA-EED8-DF4D-95A1-5791FD3BF3BC}" presName="desText" presStyleLbl="revTx" presStyleIdx="2" presStyleCnt="3">
        <dgm:presLayoutVars>
          <dgm:bulletEnabled val="1"/>
        </dgm:presLayoutVars>
      </dgm:prSet>
      <dgm:spPr/>
    </dgm:pt>
    <dgm:pt modelId="{1D183CA2-0BF4-0F42-8DBB-CF214A41DC6F}" type="pres">
      <dgm:prSet presAssocID="{139B1156-3D65-664D-AC49-A097CB5782A6}" presName="maxNode" presStyleCnt="0"/>
      <dgm:spPr/>
    </dgm:pt>
    <dgm:pt modelId="{0210E6AE-96E5-8849-8C01-0146085CD53C}" type="pres">
      <dgm:prSet presAssocID="{139B1156-3D65-664D-AC49-A097CB5782A6}" presName="Name33" presStyleCnt="0"/>
      <dgm:spPr/>
    </dgm:pt>
  </dgm:ptLst>
  <dgm:cxnLst>
    <dgm:cxn modelId="{47F4592D-884D-3549-9350-310D46587C60}" srcId="{139B1156-3D65-664D-AC49-A097CB5782A6}" destId="{37DEC0EA-EED8-DF4D-95A1-5791FD3BF3BC}" srcOrd="3" destOrd="0" parTransId="{D453C740-7C44-0A4C-9C71-8DD8AA246422}" sibTransId="{5B06218D-2178-0A4E-A0E9-8277B59DF9B8}"/>
    <dgm:cxn modelId="{3DFF2651-BE89-7746-B82D-697BB08D469B}" type="presOf" srcId="{4EA230D3-96B4-DB44-BE2B-C8D602864F31}" destId="{7AFD6B8F-B292-3C44-933C-2E414536D804}" srcOrd="0" destOrd="0" presId="urn:microsoft.com/office/officeart/2008/layout/AccentedPicture"/>
    <dgm:cxn modelId="{CF82417E-2015-3F4D-B4E9-3BD5BDAD25C9}" srcId="{139B1156-3D65-664D-AC49-A097CB5782A6}" destId="{4723C60A-9663-AC4A-A977-55980A5355E6}" srcOrd="2" destOrd="0" parTransId="{408009D4-4159-2740-8ACB-2586BA0C9015}" sibTransId="{66C4C0F5-6F73-5941-A3C2-03E76952F872}"/>
    <dgm:cxn modelId="{DD68857F-AF35-5E4B-BB23-10842EB76EEC}" type="presOf" srcId="{DC1C79A2-1284-674F-9D98-5380282BFFE6}" destId="{27805B5D-FE6A-5644-ACCD-3FA99E8B90DB}" srcOrd="0" destOrd="0" presId="urn:microsoft.com/office/officeart/2008/layout/AccentedPicture"/>
    <dgm:cxn modelId="{CDDEAC83-B481-2442-8FB3-5237D814D4DE}" type="presOf" srcId="{139B1156-3D65-664D-AC49-A097CB5782A6}" destId="{B7F79513-DCBF-3445-ACF2-8001EA75088F}" srcOrd="0" destOrd="0" presId="urn:microsoft.com/office/officeart/2008/layout/AccentedPicture"/>
    <dgm:cxn modelId="{E2342F94-7A24-2A46-890C-84244607129A}" srcId="{139B1156-3D65-664D-AC49-A097CB5782A6}" destId="{21B26F04-090F-2B40-8C23-C050DA0DF51A}" srcOrd="1" destOrd="0" parTransId="{37DB61F1-56F0-3F46-A814-B315CD3DFFBF}" sibTransId="{19E4658E-F335-2C43-AF7A-4F9FA87DB8F3}"/>
    <dgm:cxn modelId="{A5BAE4A2-FD16-B744-9A9B-2E280F9B27BE}" type="presOf" srcId="{37DEC0EA-EED8-DF4D-95A1-5791FD3BF3BC}" destId="{2E69A214-4E0E-F149-BE6B-0A5F5BAB5E70}" srcOrd="0" destOrd="0" presId="urn:microsoft.com/office/officeart/2008/layout/AccentedPicture"/>
    <dgm:cxn modelId="{C3E9D8B0-9DD2-F140-B420-C21FFB2EC023}" type="presOf" srcId="{21B26F04-090F-2B40-8C23-C050DA0DF51A}" destId="{0C3286B6-90ED-5D4A-8258-CEDCB5D3CF60}" srcOrd="0" destOrd="0" presId="urn:microsoft.com/office/officeart/2008/layout/AccentedPicture"/>
    <dgm:cxn modelId="{4481D6B4-09D1-7942-BB25-ACB5DF37026A}" type="presOf" srcId="{4723C60A-9663-AC4A-A977-55980A5355E6}" destId="{F1C1A06A-0673-124D-B26E-1F7808536A41}" srcOrd="0" destOrd="0" presId="urn:microsoft.com/office/officeart/2008/layout/AccentedPicture"/>
    <dgm:cxn modelId="{FF1657F5-AF21-344A-83DE-F21D20829250}" srcId="{139B1156-3D65-664D-AC49-A097CB5782A6}" destId="{DC1C79A2-1284-674F-9D98-5380282BFFE6}" srcOrd="0" destOrd="0" parTransId="{C132519C-C47C-CC42-A961-17E99B6B28AE}" sibTransId="{4EA230D3-96B4-DB44-BE2B-C8D602864F31}"/>
    <dgm:cxn modelId="{5ABBB848-4C3A-9B47-B0BD-47BA69B4DFD0}" type="presParOf" srcId="{B7F79513-DCBF-3445-ACF2-8001EA75088F}" destId="{7AFD6B8F-B292-3C44-933C-2E414536D804}" srcOrd="0" destOrd="0" presId="urn:microsoft.com/office/officeart/2008/layout/AccentedPicture"/>
    <dgm:cxn modelId="{FAE9CA2A-78A5-AA46-9330-624882B6BAAD}" type="presParOf" srcId="{B7F79513-DCBF-3445-ACF2-8001EA75088F}" destId="{27805B5D-FE6A-5644-ACCD-3FA99E8B90DB}" srcOrd="1" destOrd="0" presId="urn:microsoft.com/office/officeart/2008/layout/AccentedPicture"/>
    <dgm:cxn modelId="{6E121AB3-0FE2-B840-8887-9C4A2F5B76E5}" type="presParOf" srcId="{B7F79513-DCBF-3445-ACF2-8001EA75088F}" destId="{B5635943-3B5D-274D-A461-23E6710DBB69}" srcOrd="2" destOrd="0" presId="urn:microsoft.com/office/officeart/2008/layout/AccentedPicture"/>
    <dgm:cxn modelId="{F0D9A88E-C1D7-224F-96A2-B66A3153E556}" type="presParOf" srcId="{B5635943-3B5D-274D-A461-23E6710DBB69}" destId="{1D2A0B98-C126-F84A-8003-D557BDAA7159}" srcOrd="0" destOrd="0" presId="urn:microsoft.com/office/officeart/2008/layout/AccentedPicture"/>
    <dgm:cxn modelId="{D216EC71-CE6E-C24B-8963-A88C1AB117C8}" type="presParOf" srcId="{1D2A0B98-C126-F84A-8003-D557BDAA7159}" destId="{556DF257-7AE1-6A4C-A13F-ECD0FC15F312}" srcOrd="0" destOrd="0" presId="urn:microsoft.com/office/officeart/2008/layout/AccentedPicture"/>
    <dgm:cxn modelId="{EF800E81-C9B6-1F4C-B244-F1C812357660}" type="presParOf" srcId="{1D2A0B98-C126-F84A-8003-D557BDAA7159}" destId="{75FBBD8E-51A4-D740-8BDC-6C3A38EF9E19}" srcOrd="1" destOrd="0" presId="urn:microsoft.com/office/officeart/2008/layout/AccentedPicture"/>
    <dgm:cxn modelId="{5E396B0F-7908-284C-84D5-19401C177B2A}" type="presParOf" srcId="{1D2A0B98-C126-F84A-8003-D557BDAA7159}" destId="{308F70EF-AFD0-A64F-A345-CBCDEB8DBB01}" srcOrd="2" destOrd="0" presId="urn:microsoft.com/office/officeart/2008/layout/AccentedPicture"/>
    <dgm:cxn modelId="{09F7C4BD-9F8F-E141-A7CE-9A60FF40944F}" type="presParOf" srcId="{308F70EF-AFD0-A64F-A345-CBCDEB8DBB01}" destId="{0C3286B6-90ED-5D4A-8258-CEDCB5D3CF60}" srcOrd="0" destOrd="0" presId="urn:microsoft.com/office/officeart/2008/layout/AccentedPicture"/>
    <dgm:cxn modelId="{A7402940-9A3D-D44C-A15D-6742DFF950FD}" type="presParOf" srcId="{B5635943-3B5D-274D-A461-23E6710DBB69}" destId="{212420A4-1F22-4140-9BD6-4EC44A5B15CB}" srcOrd="1" destOrd="0" presId="urn:microsoft.com/office/officeart/2008/layout/AccentedPicture"/>
    <dgm:cxn modelId="{4F2F86EE-BF14-784A-9984-45D35992B950}" type="presParOf" srcId="{B5635943-3B5D-274D-A461-23E6710DBB69}" destId="{769E7C3E-3B6C-4A4D-9EEB-204087D2F1DC}" srcOrd="2" destOrd="0" presId="urn:microsoft.com/office/officeart/2008/layout/AccentedPicture"/>
    <dgm:cxn modelId="{46D79ED5-BF8D-C642-A6E5-61EDA13CC6EA}" type="presParOf" srcId="{769E7C3E-3B6C-4A4D-9EEB-204087D2F1DC}" destId="{AD826536-CCE5-424F-BBC5-BDBEB7754432}" srcOrd="0" destOrd="0" presId="urn:microsoft.com/office/officeart/2008/layout/AccentedPicture"/>
    <dgm:cxn modelId="{3D2BDFA5-61DA-DB4A-B2BA-B7492C8B7214}" type="presParOf" srcId="{769E7C3E-3B6C-4A4D-9EEB-204087D2F1DC}" destId="{9F14BA87-775E-FE42-A481-B4675123D2B1}" srcOrd="1" destOrd="0" presId="urn:microsoft.com/office/officeart/2008/layout/AccentedPicture"/>
    <dgm:cxn modelId="{67AD2F82-89CF-3A4A-9028-F12E3943D12E}" type="presParOf" srcId="{769E7C3E-3B6C-4A4D-9EEB-204087D2F1DC}" destId="{9F2213C6-EE67-9C4A-852C-EF2239C7290D}" srcOrd="2" destOrd="0" presId="urn:microsoft.com/office/officeart/2008/layout/AccentedPicture"/>
    <dgm:cxn modelId="{FE80BAD9-3FED-3643-B856-872893815E27}" type="presParOf" srcId="{9F2213C6-EE67-9C4A-852C-EF2239C7290D}" destId="{F1C1A06A-0673-124D-B26E-1F7808536A41}" srcOrd="0" destOrd="0" presId="urn:microsoft.com/office/officeart/2008/layout/AccentedPicture"/>
    <dgm:cxn modelId="{916CC6CD-B486-C54E-B4C2-0BB0E66718A7}" type="presParOf" srcId="{B5635943-3B5D-274D-A461-23E6710DBB69}" destId="{1B3C9CF6-7436-FF48-A6FF-18913393D22E}" srcOrd="3" destOrd="0" presId="urn:microsoft.com/office/officeart/2008/layout/AccentedPicture"/>
    <dgm:cxn modelId="{8AC7F9D0-6A94-3B4A-A425-F2C94D5AEAA3}" type="presParOf" srcId="{B5635943-3B5D-274D-A461-23E6710DBB69}" destId="{94F9FC60-9892-0F48-AE5E-8A47F9C9F7C2}" srcOrd="4" destOrd="0" presId="urn:microsoft.com/office/officeart/2008/layout/AccentedPicture"/>
    <dgm:cxn modelId="{9409057F-4F15-E140-80C2-431E59A65F28}" type="presParOf" srcId="{94F9FC60-9892-0F48-AE5E-8A47F9C9F7C2}" destId="{DCA24C2F-2997-DC42-A11B-54C7B3C33CD7}" srcOrd="0" destOrd="0" presId="urn:microsoft.com/office/officeart/2008/layout/AccentedPicture"/>
    <dgm:cxn modelId="{C4B1A471-702A-114D-B088-788E2926FABA}" type="presParOf" srcId="{94F9FC60-9892-0F48-AE5E-8A47F9C9F7C2}" destId="{D894B2ED-7DAF-3948-9442-A0CEEBFDBF74}" srcOrd="1" destOrd="0" presId="urn:microsoft.com/office/officeart/2008/layout/AccentedPicture"/>
    <dgm:cxn modelId="{21A67AD8-AD75-1F44-9242-020F4D856AAD}" type="presParOf" srcId="{94F9FC60-9892-0F48-AE5E-8A47F9C9F7C2}" destId="{A5200DF8-4F20-A846-B3B4-19E4409616FA}" srcOrd="2" destOrd="0" presId="urn:microsoft.com/office/officeart/2008/layout/AccentedPicture"/>
    <dgm:cxn modelId="{6DBCA55C-D895-0B46-BA2B-97186A374934}" type="presParOf" srcId="{A5200DF8-4F20-A846-B3B4-19E4409616FA}" destId="{2E69A214-4E0E-F149-BE6B-0A5F5BAB5E70}" srcOrd="0" destOrd="0" presId="urn:microsoft.com/office/officeart/2008/layout/AccentedPicture"/>
    <dgm:cxn modelId="{5E515600-F257-D34A-8898-67B754E6FB3C}" type="presParOf" srcId="{B7F79513-DCBF-3445-ACF2-8001EA75088F}" destId="{1D183CA2-0BF4-0F42-8DBB-CF214A41DC6F}" srcOrd="3" destOrd="0" presId="urn:microsoft.com/office/officeart/2008/layout/AccentedPicture"/>
    <dgm:cxn modelId="{71130E42-A882-1F43-901D-A039A38DAEB7}" type="presParOf" srcId="{1D183CA2-0BF4-0F42-8DBB-CF214A41DC6F}" destId="{0210E6AE-96E5-8849-8C01-0146085CD53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6D2C9-2F31-475E-A9A3-EFAAE6496AC9}">
      <dsp:nvSpPr>
        <dsp:cNvPr id="0" name=""/>
        <dsp:cNvSpPr/>
      </dsp:nvSpPr>
      <dsp:spPr>
        <a:xfrm>
          <a:off x="2431448" y="81252"/>
          <a:ext cx="3900102" cy="39001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Montserrat SemiBold" panose="00000700000000000000" pitchFamily="2" charset="-52"/>
            </a:rPr>
            <a:t>Экономические </a:t>
          </a:r>
        </a:p>
      </dsp:txBody>
      <dsp:txXfrm>
        <a:off x="2951462" y="763769"/>
        <a:ext cx="2860074" cy="1755045"/>
      </dsp:txXfrm>
    </dsp:sp>
    <dsp:sp modelId="{6BB8368E-0D21-4529-BB1F-FE59FC2E1455}">
      <dsp:nvSpPr>
        <dsp:cNvPr id="0" name=""/>
        <dsp:cNvSpPr/>
      </dsp:nvSpPr>
      <dsp:spPr>
        <a:xfrm>
          <a:off x="3838735" y="2518815"/>
          <a:ext cx="3900102" cy="39001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Montserrat SemiBold" panose="00000700000000000000" pitchFamily="2" charset="-52"/>
            </a:rPr>
            <a:t>Социальные </a:t>
          </a:r>
        </a:p>
      </dsp:txBody>
      <dsp:txXfrm>
        <a:off x="5031517" y="3526342"/>
        <a:ext cx="2340061" cy="2145056"/>
      </dsp:txXfrm>
    </dsp:sp>
    <dsp:sp modelId="{8CC5A99B-CC9A-4B7A-99A1-8B7EBC2F6220}">
      <dsp:nvSpPr>
        <dsp:cNvPr id="0" name=""/>
        <dsp:cNvSpPr/>
      </dsp:nvSpPr>
      <dsp:spPr>
        <a:xfrm>
          <a:off x="1024162" y="2518815"/>
          <a:ext cx="3900102" cy="39001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Montserrat SemiBold" panose="00000700000000000000" pitchFamily="2" charset="-52"/>
            </a:rPr>
            <a:t>Природно-климатические </a:t>
          </a:r>
        </a:p>
      </dsp:txBody>
      <dsp:txXfrm>
        <a:off x="1391421" y="3526342"/>
        <a:ext cx="2340061" cy="2145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D6B8F-B292-3C44-933C-2E414536D804}">
      <dsp:nvSpPr>
        <dsp:cNvPr id="0" name=""/>
        <dsp:cNvSpPr/>
      </dsp:nvSpPr>
      <dsp:spPr>
        <a:xfrm>
          <a:off x="704202" y="377602"/>
          <a:ext cx="3944314" cy="5031013"/>
        </a:xfrm>
        <a:prstGeom prst="round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05B5D-FE6A-5644-ACCD-3FA99E8B90DB}">
      <dsp:nvSpPr>
        <dsp:cNvPr id="0" name=""/>
        <dsp:cNvSpPr/>
      </dsp:nvSpPr>
      <dsp:spPr>
        <a:xfrm>
          <a:off x="861974" y="2188767"/>
          <a:ext cx="3037122" cy="30186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861974" y="2188767"/>
        <a:ext cx="3037122" cy="3018607"/>
      </dsp:txXfrm>
    </dsp:sp>
    <dsp:sp modelId="{75FBBD8E-51A4-D740-8BDC-6C3A38EF9E19}">
      <dsp:nvSpPr>
        <dsp:cNvPr id="0" name=""/>
        <dsp:cNvSpPr/>
      </dsp:nvSpPr>
      <dsp:spPr>
        <a:xfrm>
          <a:off x="3969329" y="126052"/>
          <a:ext cx="1358373" cy="13583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286B6-90ED-5D4A-8258-CEDCB5D3CF60}">
      <dsp:nvSpPr>
        <dsp:cNvPr id="0" name=""/>
        <dsp:cNvSpPr/>
      </dsp:nvSpPr>
      <dsp:spPr>
        <a:xfrm>
          <a:off x="5327703" y="126052"/>
          <a:ext cx="4335147" cy="135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u="none" strike="noStrike" kern="1200" dirty="0">
              <a:effectLst/>
              <a:latin typeface="Montserrat" pitchFamily="2" charset="0"/>
            </a:rPr>
            <a:t>Санитарно-карантинный контроль на границах</a:t>
          </a:r>
          <a:endParaRPr lang="ru-RU" sz="2800" kern="1200" dirty="0">
            <a:latin typeface="Montserrat" pitchFamily="2" charset="0"/>
          </a:endParaRPr>
        </a:p>
      </dsp:txBody>
      <dsp:txXfrm>
        <a:off x="5327703" y="126052"/>
        <a:ext cx="4335147" cy="1358373"/>
      </dsp:txXfrm>
    </dsp:sp>
    <dsp:sp modelId="{9F14BA87-775E-FE42-A481-B4675123D2B1}">
      <dsp:nvSpPr>
        <dsp:cNvPr id="0" name=""/>
        <dsp:cNvSpPr/>
      </dsp:nvSpPr>
      <dsp:spPr>
        <a:xfrm>
          <a:off x="3969329" y="1728932"/>
          <a:ext cx="1358373" cy="1358373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1A06A-0673-124D-B26E-1F7808536A41}">
      <dsp:nvSpPr>
        <dsp:cNvPr id="0" name=""/>
        <dsp:cNvSpPr/>
      </dsp:nvSpPr>
      <dsp:spPr>
        <a:xfrm>
          <a:off x="5327703" y="1728932"/>
          <a:ext cx="4335147" cy="135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/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Медицинское освидетельствование иностранных граждан</a:t>
          </a:r>
          <a:endParaRPr lang="ru-RU" sz="2800" kern="1200" dirty="0"/>
        </a:p>
      </dsp:txBody>
      <dsp:txXfrm>
        <a:off x="5327703" y="1728932"/>
        <a:ext cx="4335147" cy="1358373"/>
      </dsp:txXfrm>
    </dsp:sp>
    <dsp:sp modelId="{D894B2ED-7DAF-3948-9442-A0CEEBFDBF74}">
      <dsp:nvSpPr>
        <dsp:cNvPr id="0" name=""/>
        <dsp:cNvSpPr/>
      </dsp:nvSpPr>
      <dsp:spPr>
        <a:xfrm>
          <a:off x="3969329" y="3331813"/>
          <a:ext cx="1358373" cy="135837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9A214-4E0E-F149-BE6B-0A5F5BAB5E70}">
      <dsp:nvSpPr>
        <dsp:cNvPr id="0" name=""/>
        <dsp:cNvSpPr/>
      </dsp:nvSpPr>
      <dsp:spPr>
        <a:xfrm>
          <a:off x="5327703" y="3331813"/>
          <a:ext cx="4335147" cy="135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Montserrat" pitchFamily="2" charset="0"/>
            </a:rPr>
            <a:t>Проект </a:t>
          </a:r>
          <a:r>
            <a:rPr lang="ru-RU" sz="2800" b="0" i="0" u="none" strike="noStrike" kern="1200" dirty="0">
              <a:effectLst/>
              <a:latin typeface="Montserrat" pitchFamily="2" charset="0"/>
            </a:rPr>
            <a:t>«Санитарный щит»</a:t>
          </a:r>
          <a:endParaRPr lang="ru-RU" sz="2800" kern="1200" dirty="0"/>
        </a:p>
      </dsp:txBody>
      <dsp:txXfrm>
        <a:off x="5327703" y="3331813"/>
        <a:ext cx="4335147" cy="1358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93719B5-183E-F741-BD8F-856A5736A0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EE2CFF-587E-1C43-B860-F787EFBB65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203EF073-A8C4-2F4B-B3B1-DF3407FE402F}" type="datetimeFigureOut">
              <a:rPr lang="ru-RU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23FCEAE-C395-B548-AAB0-8A11CF9125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04A8C37-F6F5-0C45-9E7D-979AA6484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6E46CC-58F1-0244-8195-1C2162BB98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519BB-72FC-CC44-8386-3211274C6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IBM Plex Sans" panose="020B0503050203000203" pitchFamily="34" charset="0"/>
              </a:defRPr>
            </a:lvl1pPr>
          </a:lstStyle>
          <a:p>
            <a:fld id="{DE659084-2A40-0D46-94B8-BFEF130979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A%D0%BE%D0%BB%D0%B5%D0%BD%D0%B8%D0%B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1%D0%BC%D0%B5%D1%80%D1%82%D0%BD%D0%BE%D1%81%D1%82%D1%8C" TargetMode="External"/><Relationship Id="rId4" Type="http://schemas.openxmlformats.org/officeDocument/2006/relationships/hyperlink" Target="https://ru.wikipedia.org/wiki/%D0%A0%D0%BE%D0%B6%D0%B4%D0%B0%D0%B5%D0%BC%D0%BE%D1%81%D1%82%D1%8C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0%B6%D0%B4%D0%B0%D0%B5%D0%BC%D0%BE%D1%81%D1%82%D1%8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A1%D0%BC%D0%B5%D1%80%D1%82%D0%BD%D0%BE%D1%81%D1%82%D1%8C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4%D0%B2%D0%B8%D0%B6%D0%BD%D0%BE%D1%81%D1%82%D1%8C_%D0%BD%D0%B0%D1%81%D0%B5%D0%BB%D0%B5%D0%BD%D0%B8%D1%8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2E94EF0C-99B6-4DCF-B107-F0CCD79E0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58CFCF3F-F8B1-4273-9D77-B6C1F5847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Здравствуйте, меня зовут Ильдар Искандаров, я доцент кафедры общественного здоровья и организации здравоохранения Казанского государственного медицинского университета.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продолжаем изучать медицинские информационные технологии в здравоохранении. На прошлой лекции мы начали изучать Медицинскую демографию.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C215D80A-D9FC-4F88-8E1B-F71CF840F3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8263FE-FC01-4DC3-96C3-9F23BC9C8C57}" type="slidenum">
              <a:rPr lang="ru-RU" altLang="ru-RU">
                <a:latin typeface="IBM Plex Sans" panose="020B0503050203000203" pitchFamily="34" charset="0"/>
              </a:rPr>
              <a:pPr/>
              <a:t>1</a:t>
            </a:fld>
            <a:endParaRPr lang="ru-RU" altLang="ru-RU">
              <a:latin typeface="IBM Plex Sans" panose="020B050305020300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Вторым компонентом динамики населения является естественное движение населения в виде 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смены </a:t>
            </a:r>
            <a:r>
              <a:rPr lang="ru-RU" sz="1800" u="sng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Поколение"/>
              </a:rPr>
              <a:t>поколений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результате воспроизводства.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Воспроизводство населения определяется </a:t>
            </a:r>
            <a:r>
              <a:rPr lang="ru-RU" sz="1800" u="sng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Рождаемость"/>
              </a:rPr>
              <a:t>рождаемостью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u="sng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Смертность"/>
              </a:rPr>
              <a:t>смертностью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естественного движения населения строиться на расчете показателей, представленных на данном слайде. Давайте разберем каждый более подробно.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66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характеристики уровня рождаемости применяется общий показатель рождаемости, который вычисляется как общее число родившихся за год живыми на тысячу среднегодовой численности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с 2014 года по 2020 год в Российской Федерации фиксируется отрицательная динамика общего коэффициента рождаемости с максимального значения в 2014 и 2015 годах до 9,8 на 1000 населения по итогам 2020 года, что является очень низким уровнем.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79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показатель рождаемости дает только приближенное представление о процессе воспроизводства населения, так как исчисляется по отношению к численности всего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точные характеристики рождаемости получают путем вычисления специальных показателей, таких как показатель плодовитости (фертильности), суммарного коэффициента рождаемости.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плодовитости (фертильности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зависит от доли женщин детородного возраста в общей численности населения и обычно в 4 – 5 раз больше общего показателя рождаемости.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Суммарный коэффициент рождаемости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который показывает, сколько в среднем родила бы одна женщина на протяжении всего репродуктивного периода (т. е. от 15 до 50 лет) при сохранении в каждом возрасте уровня </a:t>
            </a:r>
            <a:r>
              <a:rPr lang="ru-RU" sz="18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Рождаемость"/>
              </a:rPr>
              <a:t>рождаемости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того года, для которого вычисляется показатель независимо от </a:t>
            </a:r>
            <a:r>
              <a:rPr lang="ru-RU" sz="18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Смертность"/>
              </a:rPr>
              <a:t>смертности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от изменений возрастного состава. Данный коэффициент является одним из важных показателей уровня рождаемости. Для сохранения численности населения на одном уровне нужен суммарный коэффициент рождаемости около 2,1 рождений на женщину в течение жизни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сохранения простого воспроизводства населения необходимо, чтобы 100 женщин производили на свет 205 детей.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Российской Федерации по итогам 2019 года, суммарный коэффициент рождаемости составил 1,5, что говорит о процессе депопуляции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18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показателей рождаемости является основой планирования как системы здравоохранения (объем оказания медицинской помощи при родовспоможении, организации детского здравоохранения), так и образования (количество мест в детских дошкольных и прочих образовательных организациях)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важность поддержания уровня рождаемости, необходимого для устойчивого развития экономики страны, вопросы демографии неизменно, относятся к ключевым элементам социально-политической повестки Российской Федерации, сформулированным в национальном проекте Демография.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52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социального-экономического благополучия на ряду с показателем рождаемости важно учитывать показатели смертности, так как взаимодействие между ними обеспечивает непрерывное воспроизводство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анализе смертности используется ряд показателей, имеющих разное познавательное значение: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коэффициент смертности вычисляется как общее число умерших за год на 1000 среднегодовой численности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2017 года в Российской Федерации фиксируется рост общего коэффициента смертности по итогам 2020 года он составил 14,6 на 1000 населения, что является средним показателем уровня смертности.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общий показатель смертности мало пригоден для каких-либо сравнений, так как его величина в значительной мере зависит от особенностей возрастного состава населения. Так, рост общего показателя смертности в экономически развитых странах как правило связан с высокой долей лиц пожилого возраста в возрастной структуре населения.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полную характеристику смертности дают специальные показатели.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765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как: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коэффициент смертности от определенных болезней, который  позволяет сформировать перечень основных заболеваний, влияющих на смертность населения.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Российской Федерации неизменно основными причинами смерти служат заболевания: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системы кровообращения;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новообразования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внешние причины.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158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Следующим специальным показателем смертности является возрастно-половые показатели смертности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Наибольше значение имеет анализ смертности населения трудоспособного возраста.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фиксируется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сверхсмертность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мужского населения трудоспособного возраста, что в 3,2 раза больше показателя смертности среди женщин соответствующего возраста.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Сверхсмертность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мужчин, имеет серьезное социальные последствия, так как приводит к выраженной половой диспропорции населения, большому удельному весу неполных семей и в какой-то мере к снижению рождаемости.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093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Обобщающей характеристикой воспроизводства населения является Естественный прирост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Естественный прирост может выражаться абсолютным числом, как разность между числом родившихся и числом умерших за год.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он может рассчитываться как разность показателей рождаемости и смертности.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945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Комплексным индикатором состояния здоровья населения и социально-экономического развития в целом служит показатель ожидаемой продолжительности жизни при рождении.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Ожидаемая продолжительность жизни при рождении - это число лет, которое в среднем предстояло бы прожить человеку из поколения родившихся при условии, что на протяжении всей жизни этого поколения повозрастная смертность останется на уровне того года, для которого вычислен показатель.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2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целом демографическая ситуация, обусловленная смертностью, диктует необходимость принятия управленческих решений. Среди которых наибольшее значение имеет реализация национального проекта «Здравоохранение».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которого снижение смертности: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населения трудоспособного возраста.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 болезней системы кровообращения.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 новообразований.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младенческой смертности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Демографические процессы оказывают существенное влияния на различные отрасли экономики, и прежде всего здравоохранения.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Демографические показатели являются важнейшими критериями оценки здоровья населения, являются основой планирования работы системы здравоохранения: разработки планов профилактических мероприятий, расчета количества, мощности и территориального размещения медицинских организаций.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17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этой лекции разберем тему «Показатели механического и естественного движения населения».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379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IBM Plex Sans" panose="020B0503050203000203" pitchFamily="34" charset="0"/>
                <a:ea typeface="+mn-ea"/>
                <a:cs typeface="+mn-cs"/>
              </a:rPr>
              <a:t>Демографические процессы оказывают существенное влияния на различные отрасли экономики, и прежде всего здравоохранения.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IBM Plex Sans" panose="020B0503050203000203" pitchFamily="34" charset="0"/>
                <a:ea typeface="+mn-ea"/>
                <a:cs typeface="+mn-cs"/>
              </a:rPr>
              <a:t>Демографические показатели являются важнейшими критериями оценки здоровья населения, являются основой планирования работы системы здравоохранения: разработки планов профилактических мероприятий, расчета количества, мощности и территориального размещения медицинских организаций, планирования подготовки медицинских работников.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IBM Plex Sans" panose="020B0503050203000203" pitchFamily="34" charset="0"/>
                <a:ea typeface="+mn-ea"/>
                <a:cs typeface="+mn-cs"/>
              </a:rPr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65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данной лекции мы подробно разберем понятие динамики населения, поговорим про механическое и естественное движение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85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целом динамика населения представляет собой раздел медицинской демографии, изучающий движение и изменение численности и состава населения под влиянием механического движения (миграции) и естественного движения населения (рождаемости и смертности). Давайте подробнее поговорим про данные виды движений.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01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Миграция — это перемещение людей через административно-территориальные границы, связанное с их переселением из одного места в другое, часто с переменой места жительства на длительное время или навсегда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внутреннюю и внешнюю миграцию, по продолжительности – временную, постоянную, а также сезонную и маятниковую.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Миграция оказывает значительное влияние на общую численность населения и его состав, показатели воспроизводства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78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оценке миграционных процессов анализируют такие показатели как: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сальдо миграции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определяется как разность между количеством прибывших и выбывших.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отметить, что данный показатель отличается в разных странах мира: выделяют страны с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отрицательным показателем – страны западной, северной и центральной Африки, ближнего востока, Латинской Америки, Азии;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положительным показателем – страны Северной Америки, Западной Европы, Австралия, Российская Федерация.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с 2000 по 2020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России максимальный показатель сальдо миграции зафиксирован в 2011 году (320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 2016 года отмечается отрицательный тренд, по итогам 2020 года показатель составил 39 тыс. человек, что объясняется ограничениями, связанными с эпидемией новой коронавирусной инфекцией </a:t>
            </a:r>
            <a:r>
              <a:rPr lang="en-US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 и в целом резким падением миграционной активности в мире.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14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 </a:t>
            </a:r>
            <a:r>
              <a:rPr lang="ru-RU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миграции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выражается в отношении сальдо миграции к средней численности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показатель позволяет оценить влияние миграционных процессов на общую численность населения – сколько мигрантов приходиться на каждую тысячу проживающих человек.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2015 года по 2020 год в Российской Федерации отмечается тренд снижения коэффициента миграции с 1,68 человек до 0,21 человек на 1000 населения.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69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Внутренняя миграция представляет собой территориальную </a:t>
            </a:r>
            <a:r>
              <a:rPr lang="ru-RU" sz="18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Подвижность населения"/>
              </a:rPr>
              <a:t>подвижность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граждан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пределах одной страны, обусловленную, как правило, влиянием экономических, социальных, природно-климатических факторов, особенностями исторического и хозяйственного развития отдельных регионов страны.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Экономические факторы заключаются в том, что регионы с более высоким уровнем заработной платы и уровнем жизни всегда привлекают население. Значимость экономического фактора подтверждают высокие показатели миграции в Центральном и Северо-Западном федеральных округах.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Природно-климатические факторы влияют на миграционную привлекательностью, при прочих равных условиях, более тёплым и комфортным для жизни климатом. К таким регионам относятся центральные и южные районы.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факторы влияют наличием родственных, исторических связей, а также близостью регионов. Например, миграция населения из республик Северного Кавказа в Ставропольский или Краснодарский край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факторы, наряду с другими, составляют основу для возвратной миграции.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46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миграционных процессов, чрезвычайно важно.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– это планирование мероприятий санитарно-карантинного контроля на границах.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объемов медицинского освидетельствования иностранных граждан: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вступлением в силу в 2021 году положений Федерального закона №274-ФЗ иностранным гражданам и лицам без гражданства, прибывшим в Российскую Федерацию необходимо пройти медицинское освидетельствование, исключительно в уполномоченных учреждениях здравоохранения.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осмотр иностранных граждан позволяет выявить опасные для окружающих заболевания и обезопасить здоровье граждан РФ.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эпидемией новой коронавирусной инфекцией, с целью обеспечения эпидемиологической безопасности Российской Федерации, реализуется проект «Санитарный щит», который предполагает создание 15 лабораторий высшего уровня биологической безопасности и без малого 250 пунктов пропуска по всему периметру границ, чтобы избежать завоза инфекции из-за рубежа.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81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C6FD4A9-7E3E-6C44-B057-EFCE6F59D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E5B43CD-B604-5D46-AE9C-21E40826A6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4C4FDA36-1D66-F741-9039-464C6F2F7FEF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94C35D3-EA78-7149-A1F4-DD633468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fld id="{A43B344E-FED8-134B-B3B0-91C9B4D51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3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1E17FC12-9744-AE49-A028-7FD9D2FA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2">
            <a:extLst>
              <a:ext uri="{FF2B5EF4-FFF2-40B4-BE49-F238E27FC236}">
                <a16:creationId xmlns:a16="http://schemas.microsoft.com/office/drawing/2014/main" id="{F9529830-B850-9A44-B174-977EA948A3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288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5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2694A606-A00D-3546-91A0-6F6636D03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7">
            <a:extLst>
              <a:ext uri="{FF2B5EF4-FFF2-40B4-BE49-F238E27FC236}">
                <a16:creationId xmlns:a16="http://schemas.microsoft.com/office/drawing/2014/main" id="{CD58AA29-8CAF-AC47-91B9-D609D8882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288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57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37186-D09F-B84D-8D2E-1A915E3AB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91F8E-D7C1-EE4F-8307-19D9D637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050925"/>
            <a:ext cx="38369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3063" y="3203932"/>
            <a:ext cx="17277972" cy="565023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0AE2D90-F8E4-114E-804F-D6DF3451DD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685D92D-1FCC-A847-B565-F9082E22E3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9D5CC0F9-05D8-BA48-8708-9075157F5F18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4E5EB55-79F8-594A-A2C7-49143A90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fld id="{E662548A-F840-664B-BDF2-39A6D2EE99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7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13063" y="2738131"/>
            <a:ext cx="68910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55107A70-9F34-7342-ADC1-5FFAB40B4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A0750C4-F0A7-FE48-A995-E974D837614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5083DFA7-521B-A34A-9F28-00F15DCEB70F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C7EDBB5C-4EE8-8146-9C8C-76312E22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fld id="{0171B3DA-01E6-4542-9244-68C091B43C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84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1A3D2B18-92AB-6749-9D0C-FB03ED19D2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52D6A48-92D0-7743-9F01-045098A8CFD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325A4F11-C749-F242-B45A-09067D3E538C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199FC71-609C-5F4F-B4E8-A2D19B8C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fld id="{D87B362D-4F1F-B041-AAA8-9A5C0E362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04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1CB2B2C5-870A-8343-BBBF-FFF867030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F8B140D6-A2F0-374F-8B61-F58E57798D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8326B9F4-30C1-A742-A4AC-E800489CDA00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7941CBD-982A-FE43-AF50-9F25EF34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fld id="{E9FC7EE6-5253-A048-9E7D-C2BF7271E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20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нополис_титу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7ECB97-5809-E642-BC2F-C7B84E6E2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7">
            <a:extLst>
              <a:ext uri="{FF2B5EF4-FFF2-40B4-BE49-F238E27FC236}">
                <a16:creationId xmlns:a16="http://schemas.microsoft.com/office/drawing/2014/main" id="{6067F293-502C-4844-A3FF-0EA71E0D4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049338"/>
            <a:ext cx="4038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2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28CC23-53AD-4744-8A2E-52F8BEAC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E37ED25-5824-824E-BFC0-AA25BA38F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5B4C5B2-8335-A94D-9BF9-CFB1284B3D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205450" y="10093325"/>
            <a:ext cx="685800" cy="361950"/>
          </a:xfrm>
          <a:prstGeom prst="rect">
            <a:avLst/>
          </a:prstGeom>
          <a:noFill/>
          <a:ln>
            <a:noFill/>
          </a:ln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  <a:defRPr/>
            </a:pPr>
            <a:endParaRPr lang="en-US" sz="2000" dirty="0">
              <a:solidFill>
                <a:srgbClr val="FFFFFF"/>
              </a:solidFill>
              <a:latin typeface="IBM Plex Sans regular"/>
              <a:cs typeface="Times New Roman" pitchFamily="18" charset="0"/>
            </a:endParaRPr>
          </a:p>
        </p:txBody>
      </p:sp>
      <p:pic>
        <p:nvPicPr>
          <p:cNvPr id="5" name="Рисунок 17">
            <a:extLst>
              <a:ext uri="{FF2B5EF4-FFF2-40B4-BE49-F238E27FC236}">
                <a16:creationId xmlns:a16="http://schemas.microsoft.com/office/drawing/2014/main" id="{AE75FC2C-8F8E-7A49-81EF-81D18A2BB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2E38553E-1E06-F84E-8306-CA70BF2AD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17C8B52-0093-1646-A931-690C5E1B33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C6CAE57-1E6D-104A-8238-87A1B82C64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205450" y="10093325"/>
            <a:ext cx="685800" cy="361950"/>
          </a:xfrm>
          <a:prstGeom prst="rect">
            <a:avLst/>
          </a:prstGeom>
          <a:noFill/>
          <a:ln>
            <a:noFill/>
          </a:ln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  <a:defRPr/>
            </a:pPr>
            <a:endParaRPr lang="en-US" sz="2000" dirty="0">
              <a:solidFill>
                <a:srgbClr val="FFFFFF"/>
              </a:solidFill>
              <a:latin typeface="IBM Plex Sans regular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9" r:id="rId2"/>
    <p:sldLayoutId id="2147483936" r:id="rId3"/>
    <p:sldLayoutId id="2147483937" r:id="rId4"/>
    <p:sldLayoutId id="2147483938" r:id="rId5"/>
    <p:sldLayoutId id="2147483939" r:id="rId6"/>
    <p:sldLayoutId id="214748394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hyperlink" Target="https://rosstat.gov.ru/" TargetMode="Externa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hyperlink" Target="https://rosstat.gov.ru/" TargetMode="Externa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osstat.gov.ru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7.xml"/><Relationship Id="rId5" Type="http://schemas.openxmlformats.org/officeDocument/2006/relationships/hyperlink" Target="https://rosstat.gov.ru/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osstat.gov.ru/" TargetMode="External"/><Relationship Id="rId5" Type="http://schemas.openxmlformats.org/officeDocument/2006/relationships/chart" Target="../charts/chart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9.xml"/><Relationship Id="rId4" Type="http://schemas.openxmlformats.org/officeDocument/2006/relationships/hyperlink" Target="https://rosstat.gov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osstat.gov.ru/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7.xml"/><Relationship Id="rId7" Type="http://schemas.openxmlformats.org/officeDocument/2006/relationships/hyperlink" Target="https://rosstat.gov.ru/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1.xml"/><Relationship Id="rId5" Type="http://schemas.openxmlformats.org/officeDocument/2006/relationships/hyperlink" Target="https://rosstat.gov.ru/" TargetMode="External"/><Relationship Id="rId10" Type="http://schemas.microsoft.com/office/2007/relationships/diagramDrawing" Target="../diagrams/drawing1.xml"/><Relationship Id="rId4" Type="http://schemas.openxmlformats.org/officeDocument/2006/relationships/chart" Target="../charts/chart2.xml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extLst>
              <a:ext uri="{FF2B5EF4-FFF2-40B4-BE49-F238E27FC236}">
                <a16:creationId xmlns:a16="http://schemas.microsoft.com/office/drawing/2014/main" id="{6E73B166-0F2E-42D2-84C7-6494E122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587875"/>
            <a:ext cx="799623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ru-RU" altLang="ru-RU" sz="4000" dirty="0">
                <a:solidFill>
                  <a:srgbClr val="15B012"/>
                </a:solidFill>
                <a:latin typeface="Montserrat SemiBold" panose="00000700000000000000" pitchFamily="2" charset="-52"/>
              </a:rPr>
              <a:t>Медицинские информационные технологии в здравоохранении</a:t>
            </a:r>
          </a:p>
        </p:txBody>
      </p:sp>
      <p:sp>
        <p:nvSpPr>
          <p:cNvPr id="13315" name="object 4">
            <a:extLst>
              <a:ext uri="{FF2B5EF4-FFF2-40B4-BE49-F238E27FC236}">
                <a16:creationId xmlns:a16="http://schemas.microsoft.com/office/drawing/2014/main" id="{8A2458D0-EA7D-4F33-8964-631EC41F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429750"/>
            <a:ext cx="75041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2400">
                <a:solidFill>
                  <a:srgbClr val="333333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И.Р. Искандаров, к.м.н., доц. кафедры ОЗ и ОЗ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400">
                <a:solidFill>
                  <a:srgbClr val="333333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ФГБОУ ВО «Казанский ГМУ»</a:t>
            </a:r>
          </a:p>
        </p:txBody>
      </p:sp>
      <p:sp>
        <p:nvSpPr>
          <p:cNvPr id="13316" name="object 4">
            <a:extLst>
              <a:ext uri="{FF2B5EF4-FFF2-40B4-BE49-F238E27FC236}">
                <a16:creationId xmlns:a16="http://schemas.microsoft.com/office/drawing/2014/main" id="{1597C8BF-1D9A-4B18-905C-5B50DBDB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0302875"/>
            <a:ext cx="7996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ru-RU" sz="2000">
                <a:solidFill>
                  <a:srgbClr val="333333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loremipsum@innopolis.ru</a:t>
            </a:r>
            <a:endParaRPr lang="ru-RU" altLang="ru-RU" sz="2000">
              <a:solidFill>
                <a:srgbClr val="333333"/>
              </a:solidFill>
              <a:latin typeface="IBM Plex Sans" panose="020B050305020300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7" name="Рисунок 2">
            <a:extLst>
              <a:ext uri="{FF2B5EF4-FFF2-40B4-BE49-F238E27FC236}">
                <a16:creationId xmlns:a16="http://schemas.microsoft.com/office/drawing/2014/main" id="{C85F1726-7C79-4031-AB1D-1814A2CD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782638"/>
            <a:ext cx="3168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object 4">
            <a:extLst>
              <a:ext uri="{FF2B5EF4-FFF2-40B4-BE49-F238E27FC236}">
                <a16:creationId xmlns:a16="http://schemas.microsoft.com/office/drawing/2014/main" id="{EA2A6FBD-0574-D248-B56C-1CF241DA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1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Естественное движение </a:t>
            </a:r>
          </a:p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населения (воспроизводство)</a:t>
            </a:r>
          </a:p>
        </p:txBody>
      </p:sp>
      <p:pic>
        <p:nvPicPr>
          <p:cNvPr id="21511" name="Рисунок 10">
            <a:extLst>
              <a:ext uri="{FF2B5EF4-FFF2-40B4-BE49-F238E27FC236}">
                <a16:creationId xmlns:a16="http://schemas.microsoft.com/office/drawing/2014/main" id="{C046A292-8B90-4246-8200-55D166BDF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0">
            <a:extLst>
              <a:ext uri="{FF2B5EF4-FFF2-40B4-BE49-F238E27FC236}">
                <a16:creationId xmlns:a16="http://schemas.microsoft.com/office/drawing/2014/main" id="{1E136493-D14E-C241-A495-FE4353C2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9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DF79327-0BA6-6A4A-9676-75E232FC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694814"/>
            <a:ext cx="17830800" cy="16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Про­цесс сме­ны по­ко­ле­ний в ре­зуль­та­те ес­те­ст­вен­но­го дви­же­ния </a:t>
            </a:r>
          </a:p>
          <a:p>
            <a:pPr eaLnBrk="1" hangingPunct="1"/>
            <a:r>
              <a:rPr lang="ru-RU" altLang="ru-RU" sz="28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на­селе­ния (ро­ж­де­ния и смер­ти)</a:t>
            </a:r>
          </a:p>
          <a:p>
            <a:pPr eaLnBrk="1" hangingPunct="1"/>
            <a:r>
              <a:rPr lang="ru-RU" altLang="ru-RU" sz="2000" b="1" dirty="0">
                <a:latin typeface="IBM Plex Sans regular" panose="020B0503050203000203"/>
                <a:cs typeface="Times New Roman" panose="02020603050405020304" pitchFamily="18" charset="0"/>
              </a:rPr>
              <a:t>(</a:t>
            </a:r>
            <a:r>
              <a:rPr lang="ru-RU" altLang="ru-RU" sz="2000" dirty="0">
                <a:latin typeface="IBM Plex Sans regular" panose="020B0503050203000203"/>
                <a:cs typeface="Times New Roman" panose="02020603050405020304" pitchFamily="18" charset="0"/>
              </a:rPr>
              <a:t>Большая российская энциклопедия </a:t>
            </a:r>
            <a:r>
              <a:rPr lang="en-US" altLang="ru-RU" sz="2000" dirty="0">
                <a:latin typeface="IBM Plex Sans regular" panose="020B0503050203000203"/>
                <a:cs typeface="Times New Roman" panose="02020603050405020304" pitchFamily="18" charset="0"/>
              </a:rPr>
              <a:t>https://</a:t>
            </a:r>
            <a:r>
              <a:rPr lang="en-US" altLang="ru-RU" sz="2000" dirty="0" err="1">
                <a:latin typeface="IBM Plex Sans regular" panose="020B0503050203000203"/>
                <a:cs typeface="Times New Roman" panose="02020603050405020304" pitchFamily="18" charset="0"/>
              </a:rPr>
              <a:t>bigenc.ru</a:t>
            </a:r>
            <a:r>
              <a:rPr lang="en-US" altLang="ru-RU" sz="2000" dirty="0">
                <a:latin typeface="IBM Plex Sans regular" panose="020B0503050203000203"/>
                <a:cs typeface="Times New Roman" panose="02020603050405020304" pitchFamily="18" charset="0"/>
              </a:rPr>
              <a:t>/economics/text/1929878</a:t>
            </a:r>
            <a:r>
              <a:rPr lang="ru-RU" altLang="ru-RU" sz="2000" b="1" dirty="0">
                <a:latin typeface="IBM Plex Sans regular" panose="020B0503050203000203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ru-RU" altLang="ru-RU" sz="2800" dirty="0">
              <a:latin typeface="IBM Plex Sans regular" panose="020B0503050203000203"/>
              <a:cs typeface="Times New Roman" panose="02020603050405020304" pitchFamily="18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E872B486-D0E6-D445-9920-B2CF662E1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955" y="6673579"/>
            <a:ext cx="4441032" cy="194095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14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Montserrat" pitchFamily="2" charset="0"/>
                <a:cs typeface="Malayalam MN" pitchFamily="2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4800" b="1" dirty="0">
                <a:solidFill>
                  <a:schemeClr val="bg1"/>
                </a:solidFill>
                <a:latin typeface="Montserrat" pitchFamily="2" charset="0"/>
                <a:cs typeface="Malayalam MN" pitchFamily="2" charset="0"/>
              </a:rPr>
              <a:t>Показатели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E4E42214-E105-7E4D-BE7F-61D5F83EF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49" y="4394367"/>
            <a:ext cx="5166438" cy="5501938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Montserrat" pitchFamily="2" charset="0"/>
                <a:cs typeface="Malayalam MN" pitchFamily="2" charset="0"/>
              </a:rPr>
              <a:t>Рождаемость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0070C0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87FC4AC9-C88C-C446-8CF0-924492C2C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0955" y="4394367"/>
            <a:ext cx="6145214" cy="5550456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Смертность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7B4F7AD1-010D-0D4B-8BCF-CE6A5359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114" y="9076500"/>
            <a:ext cx="4953000" cy="1736646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Естественный прирост (убыль) населения</a:t>
            </a: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AF29AF42-B1F2-7C47-AC29-CB2D62A83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16" y="5431866"/>
            <a:ext cx="449285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Общий коэффициент </a:t>
            </a: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рождаемости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Суммарный коэффициент рождаемости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Показатель </a:t>
            </a: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плодовитости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Показатель повозрастной плодовитости</a:t>
            </a:r>
            <a:endParaRPr lang="ru-RU" altLang="ru-RU" sz="2400" dirty="0">
              <a:latin typeface="IBM Plex Sans regular" panose="020B0503050203000203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52E0D07C-AB95-9B41-B1FA-100CED68F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0430" y="5284301"/>
            <a:ext cx="51784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Общий коэффициент смертности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Возрастно-половые коэффициенты смертности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Коэффициенты смертности от определенных болезней (причин)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Материнская смертность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Младенческая и перинатальная смертность</a:t>
            </a:r>
            <a:endParaRPr lang="ru-RU" altLang="ru-RU" sz="2400" dirty="0">
              <a:latin typeface="IBM Plex Sans regular" panose="020B0503050203000203"/>
            </a:endParaRP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A4E35C00-D58F-DA4E-9019-4053E576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129" y="4312300"/>
            <a:ext cx="44928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Ожидаемая продолжительность жизни</a:t>
            </a:r>
          </a:p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IBM Plex Sans regular" panose="020B0503050203000203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Средняя продолжительность жизни</a:t>
            </a:r>
            <a:endParaRPr lang="ru-RU" altLang="ru-RU" sz="2400" dirty="0">
              <a:latin typeface="IBM Plex Sans regular" panose="020B0503050203000203"/>
            </a:endParaRP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9D42209D-9D59-A748-AAF1-7A03CE9E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0" y="4259256"/>
            <a:ext cx="4953000" cy="2009061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81CAFFE-CEF5-964E-AA41-AE3E0C7D9AF4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065603" y="7644058"/>
            <a:ext cx="11983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FCD1DF9-9E95-774C-BC26-2BF9F93553D9}"/>
              </a:ext>
            </a:extLst>
          </p:cNvPr>
          <p:cNvCxnSpPr>
            <a:cxnSpLocks/>
            <a:stCxn id="28" idx="0"/>
            <a:endCxn id="37" idx="2"/>
          </p:cNvCxnSpPr>
          <p:nvPr/>
        </p:nvCxnSpPr>
        <p:spPr>
          <a:xfrm flipH="1" flipV="1">
            <a:off x="9480550" y="6268317"/>
            <a:ext cx="3921" cy="405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51636D78-D09C-2D42-B87C-3CD30CE204A0}"/>
              </a:ext>
            </a:extLst>
          </p:cNvPr>
          <p:cNvCxnSpPr>
            <a:cxnSpLocks/>
          </p:cNvCxnSpPr>
          <p:nvPr/>
        </p:nvCxnSpPr>
        <p:spPr>
          <a:xfrm>
            <a:off x="9448614" y="8614536"/>
            <a:ext cx="0" cy="461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CC11A8C2-621A-874A-8997-D9188FFF9DB1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1704987" y="7644058"/>
            <a:ext cx="1225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6CB3AB3-CB95-3D4B-B6B9-C6C4BC2DA8B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861050" y="9586850"/>
            <a:ext cx="1111064" cy="3579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D514F5BB-9E0B-3247-9C04-2088E2C19002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11925114" y="9586850"/>
            <a:ext cx="1174938" cy="3579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: скругленные углы 16">
            <a:extLst>
              <a:ext uri="{FF2B5EF4-FFF2-40B4-BE49-F238E27FC236}">
                <a16:creationId xmlns:a16="http://schemas.microsoft.com/office/drawing/2014/main" id="{53801242-16B2-FA49-8B0E-C185D6B4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570" y="3854475"/>
            <a:ext cx="6096000" cy="4800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18435" name="Рисунок 14">
            <a:extLst>
              <a:ext uri="{FF2B5EF4-FFF2-40B4-BE49-F238E27FC236}">
                <a16:creationId xmlns:a16="http://schemas.microsoft.com/office/drawing/2014/main" id="{1FAD94D1-0E82-684C-9A00-45BA8D70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64BC8231-6438-1549-8305-5BC819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10</a:t>
            </a:r>
          </a:p>
        </p:txBody>
      </p:sp>
      <p:sp>
        <p:nvSpPr>
          <p:cNvPr id="18437" name="object 4">
            <a:extLst>
              <a:ext uri="{FF2B5EF4-FFF2-40B4-BE49-F238E27FC236}">
                <a16:creationId xmlns:a16="http://schemas.microsoft.com/office/drawing/2014/main" id="{56E7110C-8D0C-C44C-9F29-7972321A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Показатели рождаемости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B8DBCBE-BC44-2044-B47C-364D29811D6B}"/>
              </a:ext>
            </a:extLst>
          </p:cNvPr>
          <p:cNvSpPr txBox="1">
            <a:spLocks noChangeArrowheads="1"/>
          </p:cNvSpPr>
          <p:nvPr/>
        </p:nvSpPr>
        <p:spPr>
          <a:xfrm>
            <a:off x="1537552" y="6859558"/>
            <a:ext cx="5575018" cy="14827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latin typeface="IBM Plex Sans regular" panose="020B0503050203000203" pitchFamily="34" charset="0"/>
                <a:cs typeface="+mn-cs"/>
              </a:rPr>
              <a:t>n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– общий коэффициент рождаемости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N – число детей, рождённых   живыми за год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P – среднегодовая  численность населения.</a:t>
            </a:r>
          </a:p>
        </p:txBody>
      </p:sp>
      <p:graphicFrame>
        <p:nvGraphicFramePr>
          <p:cNvPr id="3" name="Диаграмма 5">
            <a:extLst>
              <a:ext uri="{FF2B5EF4-FFF2-40B4-BE49-F238E27FC236}">
                <a16:creationId xmlns:a16="http://schemas.microsoft.com/office/drawing/2014/main" id="{855E4474-3960-0142-964A-D7CD00EF9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959079"/>
              </p:ext>
            </p:extLst>
          </p:nvPr>
        </p:nvGraphicFramePr>
        <p:xfrm>
          <a:off x="8251850" y="2342307"/>
          <a:ext cx="1065753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42" name="TextBox 2">
            <a:extLst>
              <a:ext uri="{FF2B5EF4-FFF2-40B4-BE49-F238E27FC236}">
                <a16:creationId xmlns:a16="http://schemas.microsoft.com/office/drawing/2014/main" id="{B4C581C7-BDF2-F84A-81C0-25F792AD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526713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IBM Plex Sans regular" panose="020B0503050203000203"/>
              </a:rPr>
              <a:t>* Данные </a:t>
            </a:r>
            <a:r>
              <a:rPr lang="en-US" altLang="ru-RU" dirty="0">
                <a:latin typeface="IBM Plex Sans regular" panose="020B0503050203000203"/>
                <a:hlinkClick r:id="rId5"/>
              </a:rPr>
              <a:t>https://rosstat.gov.ru/</a:t>
            </a:r>
            <a:r>
              <a:rPr lang="ru-RU" altLang="ru-RU" dirty="0">
                <a:latin typeface="IBM Plex Sans regular" panose="020B0503050203000203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/>
              <p:nvPr/>
            </p:nvSpPr>
            <p:spPr>
              <a:xfrm>
                <a:off x="1537552" y="5103334"/>
                <a:ext cx="5950496" cy="1629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66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6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ar-AE" sz="6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ar-AE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ar-AE" sz="6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ar-AE" sz="6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52" y="5103334"/>
                <a:ext cx="5950496" cy="1629805"/>
              </a:xfrm>
              <a:prstGeom prst="rect">
                <a:avLst/>
              </a:prstGeom>
              <a:blipFill>
                <a:blip r:embed="rId6"/>
                <a:stretch>
                  <a:fillRect l="-6967" b="-13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>
            <a:extLst>
              <a:ext uri="{FF2B5EF4-FFF2-40B4-BE49-F238E27FC236}">
                <a16:creationId xmlns:a16="http://schemas.microsoft.com/office/drawing/2014/main" id="{95F20230-1D2A-4D58-A23A-6F8FB042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217" y="4011945"/>
            <a:ext cx="5486400" cy="10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Общий коэффициент рождаемости (ОКР)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2E7378D-FC64-40D4-8687-9B1386682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96114"/>
              </p:ext>
            </p:extLst>
          </p:nvPr>
        </p:nvGraphicFramePr>
        <p:xfrm>
          <a:off x="9547994" y="7354778"/>
          <a:ext cx="75608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614">
                  <a:extLst>
                    <a:ext uri="{9D8B030D-6E8A-4147-A177-3AD203B41FA5}">
                      <a16:colId xmlns:a16="http://schemas.microsoft.com/office/drawing/2014/main" val="2431129942"/>
                    </a:ext>
                  </a:extLst>
                </a:gridCol>
                <a:gridCol w="3529226">
                  <a:extLst>
                    <a:ext uri="{9D8B030D-6E8A-4147-A177-3AD203B41FA5}">
                      <a16:colId xmlns:a16="http://schemas.microsoft.com/office/drawing/2014/main" val="2437436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Уровень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Характеристика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4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2400" b="0" spc="0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&lt;</a:t>
                      </a:r>
                      <a:r>
                        <a:rPr lang="ru-BY" sz="2400" b="0" spc="-2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 </a:t>
                      </a:r>
                      <a:r>
                        <a:rPr lang="ru-BY" sz="2400" b="0" spc="-4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10</a:t>
                      </a:r>
                      <a:endParaRPr lang="ru-BY" sz="2400" b="0" dirty="0">
                        <a:solidFill>
                          <a:srgbClr val="FF0000"/>
                        </a:solidFill>
                        <a:latin typeface="Montserrat SemiBold" panose="00000700000000000000" pitchFamily="2" charset="-52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0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Очень</a:t>
                      </a:r>
                      <a:r>
                        <a:rPr lang="ru-RU" sz="2400" b="0" spc="328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 </a:t>
                      </a:r>
                      <a:r>
                        <a:rPr lang="ru-RU" sz="2400" b="0" spc="0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низкий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Montserrat SemiBold" panose="00000700000000000000" pitchFamily="2" charset="-52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5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10 – 14,9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Низкий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3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15 – 19,9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Ниже среднего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6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20 – 24,9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Средний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92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25 – 29,9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Выше среднего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1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30 – 39,9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Высокий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50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2400" b="0" spc="0" dirty="0">
                          <a:latin typeface="Montserrat SemiBold" panose="00000700000000000000" pitchFamily="2" charset="-52"/>
                          <a:cs typeface="Calibri"/>
                        </a:rPr>
                        <a:t>&gt;</a:t>
                      </a:r>
                      <a:r>
                        <a:rPr lang="ru-BY" sz="2400" b="0" spc="-2" dirty="0">
                          <a:latin typeface="Montserrat SemiBold" panose="00000700000000000000" pitchFamily="2" charset="-52"/>
                          <a:cs typeface="Calibri"/>
                        </a:rPr>
                        <a:t> </a:t>
                      </a:r>
                      <a:r>
                        <a:rPr lang="ru-BY" sz="2400" b="0" spc="-4" dirty="0">
                          <a:latin typeface="Montserrat SemiBold" panose="00000700000000000000" pitchFamily="2" charset="-52"/>
                          <a:cs typeface="Calibri"/>
                        </a:rPr>
                        <a:t>4</a:t>
                      </a:r>
                      <a:r>
                        <a:rPr lang="ru-BY" sz="2400" b="0" spc="0" dirty="0">
                          <a:latin typeface="Montserrat SemiBold" panose="00000700000000000000" pitchFamily="2" charset="-52"/>
                          <a:cs typeface="Calibri"/>
                        </a:rPr>
                        <a:t>0</a:t>
                      </a:r>
                      <a:endParaRPr lang="ru-BY" sz="2400" b="0" dirty="0">
                        <a:latin typeface="Montserrat SemiBold" panose="00000700000000000000" pitchFamily="2" charset="-52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Очень высокий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91237"/>
                  </a:ext>
                </a:extLst>
              </a:tr>
            </a:tbl>
          </a:graphicData>
        </a:graphic>
      </p:graphicFrame>
      <p:sp>
        <p:nvSpPr>
          <p:cNvPr id="35" name="object 86">
            <a:extLst>
              <a:ext uri="{FF2B5EF4-FFF2-40B4-BE49-F238E27FC236}">
                <a16:creationId xmlns:a16="http://schemas.microsoft.com/office/drawing/2014/main" id="{EED9851C-01E5-4B06-AF6D-C2B8EF25719A}"/>
              </a:ext>
            </a:extLst>
          </p:cNvPr>
          <p:cNvSpPr/>
          <p:nvPr/>
        </p:nvSpPr>
        <p:spPr>
          <a:xfrm>
            <a:off x="6163618" y="7578998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6350"/>
                </a:moveTo>
                <a:lnTo>
                  <a:pt x="0" y="2816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94">
            <a:extLst>
              <a:ext uri="{FF2B5EF4-FFF2-40B4-BE49-F238E27FC236}">
                <a16:creationId xmlns:a16="http://schemas.microsoft.com/office/drawing/2014/main" id="{1A30AC94-4F64-41E0-B0B7-04366E9B55A4}"/>
              </a:ext>
            </a:extLst>
          </p:cNvPr>
          <p:cNvSpPr/>
          <p:nvPr/>
        </p:nvSpPr>
        <p:spPr>
          <a:xfrm>
            <a:off x="5052622" y="7578998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6350"/>
                </a:moveTo>
                <a:lnTo>
                  <a:pt x="0" y="2816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50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6BCDD29-0E3E-45CA-849A-3F57DA311132}"/>
              </a:ext>
            </a:extLst>
          </p:cNvPr>
          <p:cNvSpPr/>
          <p:nvPr/>
        </p:nvSpPr>
        <p:spPr>
          <a:xfrm>
            <a:off x="644668" y="8377425"/>
            <a:ext cx="3118526" cy="1719283"/>
          </a:xfrm>
          <a:prstGeom prst="downArrow">
            <a:avLst>
              <a:gd name="adj1" fmla="val 65638"/>
              <a:gd name="adj2" fmla="val 40798"/>
            </a:avLst>
          </a:prstGeom>
          <a:solidFill>
            <a:srgbClr val="0071C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Депопуляция</a:t>
            </a:r>
            <a:endParaRPr lang="LID4096" b="1" dirty="0"/>
          </a:p>
        </p:txBody>
      </p:sp>
      <p:sp>
        <p:nvSpPr>
          <p:cNvPr id="23" name="Прямоугольник: скругленные углы 21">
            <a:extLst>
              <a:ext uri="{FF2B5EF4-FFF2-40B4-BE49-F238E27FC236}">
                <a16:creationId xmlns:a16="http://schemas.microsoft.com/office/drawing/2014/main" id="{76D14FA4-9D90-4CC0-9AAC-C06F4E24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0724" y="2066886"/>
            <a:ext cx="6320910" cy="4800599"/>
          </a:xfrm>
          <a:prstGeom prst="roundRect">
            <a:avLst>
              <a:gd name="adj" fmla="val 16667"/>
            </a:avLst>
          </a:prstGeom>
          <a:solidFill>
            <a:srgbClr val="007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5" name="Рисунок 14">
            <a:extLst>
              <a:ext uri="{FF2B5EF4-FFF2-40B4-BE49-F238E27FC236}">
                <a16:creationId xmlns:a16="http://schemas.microsoft.com/office/drawing/2014/main" id="{1FAD94D1-0E82-684C-9A00-45BA8D70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64BC8231-6438-1549-8305-5BC819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12</a:t>
            </a:r>
          </a:p>
        </p:txBody>
      </p:sp>
      <p:sp>
        <p:nvSpPr>
          <p:cNvPr id="18437" name="object 4">
            <a:extLst>
              <a:ext uri="{FF2B5EF4-FFF2-40B4-BE49-F238E27FC236}">
                <a16:creationId xmlns:a16="http://schemas.microsoft.com/office/drawing/2014/main" id="{56E7110C-8D0C-C44C-9F29-7972321A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Показатели рождаемости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3B8DBCBE-BC44-2044-B47C-364D29811D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061388" y="5105859"/>
                <a:ext cx="5575018" cy="1482725"/>
              </a:xfrm>
              <a:prstGeom prst="rect">
                <a:avLst/>
              </a:prstGeom>
              <a:noFill/>
              <a:ln/>
            </p:spPr>
            <p:txBody>
              <a:bodyPr/>
              <a:lstStyle/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70000"/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IBM Plex Sans regular" panose="020B0503050203000203" pitchFamily="34" charset="0"/>
                    <a:cs typeface="+mn-cs"/>
                  </a:rPr>
                  <a:t>F</a:t>
                </a:r>
                <a:r>
                  <a:rPr lang="ru-RU" sz="2000" dirty="0">
                    <a:solidFill>
                      <a:schemeClr val="bg1"/>
                    </a:solidFill>
                    <a:latin typeface="IBM Plex Sans regular" panose="020B0503050203000203" pitchFamily="34" charset="0"/>
                    <a:cs typeface="+mn-cs"/>
                  </a:rPr>
                  <a:t> (сум) – суммарный коэффициент рождаемости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70000"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subHide m:val="on"/>
                        <m:supHide m:val="on"/>
                        <m:ctrlPr>
                          <a:rPr lang="ar-AE" sz="2000" i="1" spc="-3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AE" sz="2000" i="1" spc="-3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pc="-3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d>
                              <m:dPr>
                                <m:ctrlPr>
                                  <a:rPr lang="ar-AE" sz="2000" i="1" spc="-3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000" i="1" spc="-3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</m:e>
                    </m:nary>
                  </m:oMath>
                </a14:m>
                <a:r>
                  <a:rPr lang="ru-RU" sz="2000" dirty="0">
                    <a:solidFill>
                      <a:schemeClr val="bg1"/>
                    </a:solidFill>
                    <a:latin typeface="IBM Plex Sans regular" panose="020B0503050203000203" pitchFamily="34" charset="0"/>
                    <a:cs typeface="+mn-cs"/>
                  </a:rPr>
                  <a:t> –</a:t>
                </a:r>
                <a:r>
                  <a:rPr lang="en-US" sz="2000" dirty="0">
                    <a:solidFill>
                      <a:schemeClr val="bg1"/>
                    </a:solidFill>
                    <a:latin typeface="IBM Plex Sans regular" panose="020B0503050203000203" pitchFamily="34" charset="0"/>
                    <a:cs typeface="+mn-cs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IBM Plex Sans regular" panose="020B0503050203000203" pitchFamily="34" charset="0"/>
                    <a:cs typeface="+mn-cs"/>
                  </a:rPr>
                  <a:t>сумма показателей повозрастной плодовитости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3B8DBCBE-BC44-2044-B47C-364D29811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388" y="5105859"/>
                <a:ext cx="5575018" cy="1482725"/>
              </a:xfrm>
              <a:prstGeom prst="rect">
                <a:avLst/>
              </a:prstGeom>
              <a:blipFill>
                <a:blip r:embed="rId4"/>
                <a:stretch>
                  <a:fillRect l="-8972" t="-18930" b="-19753"/>
                </a:stretch>
              </a:blipFill>
              <a:ln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/>
              <p:nvPr/>
            </p:nvSpPr>
            <p:spPr>
              <a:xfrm>
                <a:off x="14376579" y="3420566"/>
                <a:ext cx="6272639" cy="165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4800" i="1" spc="-3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3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4800" b="0" i="1" spc="-3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(сум)</m:t>
                    </m:r>
                    <m:r>
                      <a:rPr lang="ar-AE" sz="4800" i="1" spc="-3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4800" i="1" spc="-3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ar-AE" sz="4800" i="1" spc="-3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ar-AE" sz="4800" i="1" spc="-3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pc="-3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ar-AE" sz="4800" i="1" spc="-3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4800" i="1" spc="-3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num>
                      <m:den>
                        <m:r>
                          <a:rPr lang="ru-RU" sz="4800" b="0" i="1" spc="-3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ar-AE" sz="4800" spc="-3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579" y="3420566"/>
                <a:ext cx="6272639" cy="1656800"/>
              </a:xfrm>
              <a:prstGeom prst="rect">
                <a:avLst/>
              </a:prstGeom>
              <a:blipFill>
                <a:blip r:embed="rId5"/>
                <a:stretch>
                  <a:fillRect l="-4373" b="-88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>
            <a:extLst>
              <a:ext uri="{FF2B5EF4-FFF2-40B4-BE49-F238E27FC236}">
                <a16:creationId xmlns:a16="http://schemas.microsoft.com/office/drawing/2014/main" id="{95F20230-1D2A-4D58-A23A-6F8FB042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382" y="2486421"/>
            <a:ext cx="5872047" cy="10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Суммарный коэффициент рождаемости</a:t>
            </a:r>
          </a:p>
        </p:txBody>
      </p:sp>
      <p:sp>
        <p:nvSpPr>
          <p:cNvPr id="43" name="object 94">
            <a:extLst>
              <a:ext uri="{FF2B5EF4-FFF2-40B4-BE49-F238E27FC236}">
                <a16:creationId xmlns:a16="http://schemas.microsoft.com/office/drawing/2014/main" id="{1A30AC94-4F64-41E0-B0B7-04366E9B55A4}"/>
              </a:ext>
            </a:extLst>
          </p:cNvPr>
          <p:cNvSpPr/>
          <p:nvPr/>
        </p:nvSpPr>
        <p:spPr>
          <a:xfrm>
            <a:off x="5052622" y="7578998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6350"/>
                </a:moveTo>
                <a:lnTo>
                  <a:pt x="0" y="2816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Прямоугольник: скругленные углы 16">
            <a:extLst>
              <a:ext uri="{FF2B5EF4-FFF2-40B4-BE49-F238E27FC236}">
                <a16:creationId xmlns:a16="http://schemas.microsoft.com/office/drawing/2014/main" id="{D254858D-8A70-4BFB-9693-4BCB1316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730" y="2072283"/>
            <a:ext cx="6096000" cy="4800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82E2105-F978-4C20-A821-474EDFE2BAFF}"/>
              </a:ext>
            </a:extLst>
          </p:cNvPr>
          <p:cNvSpPr txBox="1">
            <a:spLocks noChangeArrowheads="1"/>
          </p:cNvSpPr>
          <p:nvPr/>
        </p:nvSpPr>
        <p:spPr>
          <a:xfrm>
            <a:off x="1279712" y="4934595"/>
            <a:ext cx="5575018" cy="14827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latin typeface="IBM Plex Sans regular" panose="020B0503050203000203" pitchFamily="34" charset="0"/>
                <a:cs typeface="+mn-cs"/>
              </a:rPr>
              <a:t>F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– показатель плодовитости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N – число детей, рождённых   живыми за год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latin typeface="IBM Plex Sans regular" panose="020B0503050203000203" pitchFamily="34" charset="0"/>
                <a:cs typeface="+mn-cs"/>
              </a:rPr>
              <a:t>W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– среднегодовая  численность женщин в возрасте 15 – 49 лет.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DC5A4-7EDC-456E-8C6D-2739065E332F}"/>
                  </a:ext>
                </a:extLst>
              </p:cNvPr>
              <p:cNvSpPr txBox="1"/>
              <p:nvPr/>
            </p:nvSpPr>
            <p:spPr>
              <a:xfrm>
                <a:off x="1807717" y="3638451"/>
                <a:ext cx="5950496" cy="1210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48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ar-AE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den>
                    </m:f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ar-AE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ar-AE" sz="4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DC5A4-7EDC-456E-8C6D-2739065E3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717" y="3638451"/>
                <a:ext cx="5950496" cy="1210460"/>
              </a:xfrm>
              <a:prstGeom prst="rect">
                <a:avLst/>
              </a:prstGeom>
              <a:blipFill>
                <a:blip r:embed="rId6"/>
                <a:stretch>
                  <a:fillRect l="-4816" b="-12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4">
            <a:extLst>
              <a:ext uri="{FF2B5EF4-FFF2-40B4-BE49-F238E27FC236}">
                <a16:creationId xmlns:a16="http://schemas.microsoft.com/office/drawing/2014/main" id="{CF89C340-FD62-4CF4-BA7E-18C4AAB6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06" y="2457928"/>
            <a:ext cx="5872047" cy="51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Показатель плодовитости</a:t>
            </a:r>
          </a:p>
        </p:txBody>
      </p:sp>
      <p:sp>
        <p:nvSpPr>
          <p:cNvPr id="19" name="Прямоугольник: скругленные углы 16">
            <a:extLst>
              <a:ext uri="{FF2B5EF4-FFF2-40B4-BE49-F238E27FC236}">
                <a16:creationId xmlns:a16="http://schemas.microsoft.com/office/drawing/2014/main" id="{EDBA5961-766D-44CD-845D-CB3764FF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727" y="2078211"/>
            <a:ext cx="6096000" cy="4800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E37095FF-CAA9-44EA-90B8-CDCBCB64A3CF}"/>
              </a:ext>
            </a:extLst>
          </p:cNvPr>
          <p:cNvSpPr txBox="1">
            <a:spLocks noChangeArrowheads="1"/>
          </p:cNvSpPr>
          <p:nvPr/>
        </p:nvSpPr>
        <p:spPr>
          <a:xfrm>
            <a:off x="7429418" y="4934595"/>
            <a:ext cx="5862992" cy="14827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latin typeface="IBM Plex Sans regular" panose="020B0503050203000203" pitchFamily="34" charset="0"/>
                <a:cs typeface="+mn-cs"/>
              </a:rPr>
              <a:t>F (x)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– показатель повозрастной плодовитости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N </a:t>
            </a:r>
            <a:r>
              <a:rPr lang="en-US" sz="2000" dirty="0">
                <a:latin typeface="IBM Plex Sans regular" panose="020B0503050203000203" pitchFamily="34" charset="0"/>
                <a:cs typeface="+mn-cs"/>
              </a:rPr>
              <a:t>(x) 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– число детей, рождённых   живыми у женщин соответствующего возраста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latin typeface="IBM Plex Sans regular" panose="020B0503050203000203" pitchFamily="34" charset="0"/>
                <a:cs typeface="+mn-cs"/>
              </a:rPr>
              <a:t>W(x)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</a:t>
            </a:r>
            <a:r>
              <a:rPr lang="en-US" sz="2000" dirty="0">
                <a:latin typeface="IBM Plex Sans regular" panose="020B0503050203000203" pitchFamily="34" charset="0"/>
                <a:cs typeface="+mn-cs"/>
              </a:rPr>
              <a:t> 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– среднегодовая  численность женщин соответствующего возраста.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E0BA92-DC4B-4696-916E-03A68075D836}"/>
                  </a:ext>
                </a:extLst>
              </p:cNvPr>
              <p:cNvSpPr txBox="1"/>
              <p:nvPr/>
            </p:nvSpPr>
            <p:spPr>
              <a:xfrm>
                <a:off x="7751190" y="3566443"/>
                <a:ext cx="6359502" cy="1351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4800" i="1" spc="-3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3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800" b="0" i="1" spc="-3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0" i="1" spc="-3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pc="-3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ar-AE" sz="4800" i="1" spc="-3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4800" i="1" spc="-3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4800" b="0" i="1" spc="-3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4800" b="0" i="1" spc="-3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pc="-3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800" b="0" i="1" spc="-3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sz="4800" b="0" i="1" spc="-3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b="0" i="1" spc="-3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pc="-3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800" b="0" i="1" spc="-3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ar-AE" sz="4800" i="1" spc="-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ar-AE" sz="4800" spc="-3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E0BA92-DC4B-4696-916E-03A68075D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90" y="3566443"/>
                <a:ext cx="6359502" cy="1351332"/>
              </a:xfrm>
              <a:prstGeom prst="rect">
                <a:avLst/>
              </a:prstGeom>
              <a:blipFill>
                <a:blip r:embed="rId7"/>
                <a:stretch>
                  <a:fillRect l="-4506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4">
            <a:extLst>
              <a:ext uri="{FF2B5EF4-FFF2-40B4-BE49-F238E27FC236}">
                <a16:creationId xmlns:a16="http://schemas.microsoft.com/office/drawing/2014/main" id="{612E4DE9-BCB1-499E-87FD-42B6201DF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703" y="2463856"/>
            <a:ext cx="5872047" cy="10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Показатель повозрастной плодовитости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3706AC7-7743-48C3-A041-D6935F995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402656"/>
              </p:ext>
            </p:extLst>
          </p:nvPr>
        </p:nvGraphicFramePr>
        <p:xfrm>
          <a:off x="3298211" y="7298346"/>
          <a:ext cx="14041559" cy="411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5196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4">
            <a:extLst>
              <a:ext uri="{FF2B5EF4-FFF2-40B4-BE49-F238E27FC236}">
                <a16:creationId xmlns:a16="http://schemas.microsoft.com/office/drawing/2014/main" id="{F75FB957-A7B6-F34B-9DF0-84502967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Практическое значение</a:t>
            </a:r>
          </a:p>
        </p:txBody>
      </p:sp>
      <p:pic>
        <p:nvPicPr>
          <p:cNvPr id="20483" name="Рисунок 10">
            <a:extLst>
              <a:ext uri="{FF2B5EF4-FFF2-40B4-BE49-F238E27FC236}">
                <a16:creationId xmlns:a16="http://schemas.microsoft.com/office/drawing/2014/main" id="{E3BF0625-3FC0-6247-A192-0E1D33C9B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4B3BD1AB-695C-E24F-B2DE-52F2589B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02" y="2990379"/>
            <a:ext cx="17830800" cy="16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0071CE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  <a:p>
            <a:pPr eaLnBrk="1" hangingPunct="1"/>
            <a:r>
              <a:rPr lang="ru-RU" altLang="ru-RU" sz="36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Повысить суммарный коэффициент рождаемости </a:t>
            </a:r>
          </a:p>
          <a:p>
            <a:pPr eaLnBrk="1" hangingPunct="1"/>
            <a:r>
              <a:rPr lang="ru-RU" altLang="ru-RU" sz="36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с 1,62 на одну женщину в 2017   году до 1,7 к 2024 году</a:t>
            </a:r>
            <a:r>
              <a:rPr lang="ru-RU" altLang="ru-RU" sz="28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IBM Plex Sans regular" panose="020B0503050203000203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4A2BF77-FD68-CB40-90E7-697F615C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13</a:t>
            </a:r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6DCF30C3-3188-4016-B294-3AA642D2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798" y="2644359"/>
            <a:ext cx="3704030" cy="30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bject 4">
            <a:extLst>
              <a:ext uri="{FF2B5EF4-FFF2-40B4-BE49-F238E27FC236}">
                <a16:creationId xmlns:a16="http://schemas.microsoft.com/office/drawing/2014/main" id="{EB2C350D-BDA8-440A-9D85-C7837053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07" y="7445595"/>
            <a:ext cx="5034534" cy="112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0071CE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3600" dirty="0">
                <a:solidFill>
                  <a:srgbClr val="0071CE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Родовспоможение</a:t>
            </a: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EBE4B223-3AC6-48F5-A9A0-CDCEAF58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237" y="8009637"/>
            <a:ext cx="5279008" cy="16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0071CE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Здравоохранение</a:t>
            </a:r>
          </a:p>
          <a:p>
            <a:pPr algn="ctr" eaLnBrk="1" hangingPunct="1"/>
            <a:r>
              <a:rPr lang="ru-RU" altLang="ru-RU" sz="3600" dirty="0">
                <a:solidFill>
                  <a:srgbClr val="0071CE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 детского </a:t>
            </a:r>
          </a:p>
          <a:p>
            <a:pPr algn="ctr" eaLnBrk="1" hangingPunct="1"/>
            <a:r>
              <a:rPr lang="ru-RU" altLang="ru-RU" sz="3600" dirty="0">
                <a:solidFill>
                  <a:srgbClr val="0071CE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населения</a:t>
            </a: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74D047F1-39E7-478B-BF64-40A975DCA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8427" y="8029872"/>
            <a:ext cx="3622824" cy="57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0071CE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36210A2-C773-4D03-B06D-FF643BA1EE9D}"/>
              </a:ext>
            </a:extLst>
          </p:cNvPr>
          <p:cNvSpPr/>
          <p:nvPr/>
        </p:nvSpPr>
        <p:spPr>
          <a:xfrm>
            <a:off x="8143875" y="6426388"/>
            <a:ext cx="4032448" cy="110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Планирование</a:t>
            </a:r>
            <a:endParaRPr lang="LID4096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FB67BFD0-F459-4179-AED7-A57FDE9E4642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679379" y="6977876"/>
            <a:ext cx="4464496" cy="1031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568010F-26E9-4F34-9D28-0938E04FC09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2176323" y="6977876"/>
            <a:ext cx="4032448" cy="1051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E3BCB544-5BA8-4872-9E0A-A09A9E8DEDA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0160099" y="7529364"/>
            <a:ext cx="0" cy="500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43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: скругленные углы 16">
            <a:extLst>
              <a:ext uri="{FF2B5EF4-FFF2-40B4-BE49-F238E27FC236}">
                <a16:creationId xmlns:a16="http://schemas.microsoft.com/office/drawing/2014/main" id="{53801242-16B2-FA49-8B0E-C185D6B4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570" y="3854475"/>
            <a:ext cx="6096000" cy="4800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18435" name="Рисунок 14">
            <a:extLst>
              <a:ext uri="{FF2B5EF4-FFF2-40B4-BE49-F238E27FC236}">
                <a16:creationId xmlns:a16="http://schemas.microsoft.com/office/drawing/2014/main" id="{1FAD94D1-0E82-684C-9A00-45BA8D70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64BC8231-6438-1549-8305-5BC819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14</a:t>
            </a:r>
          </a:p>
        </p:txBody>
      </p:sp>
      <p:sp>
        <p:nvSpPr>
          <p:cNvPr id="18437" name="object 4">
            <a:extLst>
              <a:ext uri="{FF2B5EF4-FFF2-40B4-BE49-F238E27FC236}">
                <a16:creationId xmlns:a16="http://schemas.microsoft.com/office/drawing/2014/main" id="{56E7110C-8D0C-C44C-9F29-7972321A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Показатели смертности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B8DBCBE-BC44-2044-B47C-364D29811D6B}"/>
              </a:ext>
            </a:extLst>
          </p:cNvPr>
          <p:cNvSpPr txBox="1">
            <a:spLocks noChangeArrowheads="1"/>
          </p:cNvSpPr>
          <p:nvPr/>
        </p:nvSpPr>
        <p:spPr>
          <a:xfrm>
            <a:off x="1537552" y="6859558"/>
            <a:ext cx="5575018" cy="14827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latin typeface="IBM Plex Sans regular" panose="020B0503050203000203" pitchFamily="34" charset="0"/>
                <a:cs typeface="+mn-cs"/>
              </a:rPr>
              <a:t>n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– общий коэффициент смертности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N – общее число умерших от всех причин за определенный период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P – среднегодовая  численность населения.</a:t>
            </a:r>
          </a:p>
        </p:txBody>
      </p:sp>
      <p:graphicFrame>
        <p:nvGraphicFramePr>
          <p:cNvPr id="3" name="Диаграмма 5">
            <a:extLst>
              <a:ext uri="{FF2B5EF4-FFF2-40B4-BE49-F238E27FC236}">
                <a16:creationId xmlns:a16="http://schemas.microsoft.com/office/drawing/2014/main" id="{855E4474-3960-0142-964A-D7CD00EF9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48445"/>
              </p:ext>
            </p:extLst>
          </p:nvPr>
        </p:nvGraphicFramePr>
        <p:xfrm>
          <a:off x="8251850" y="2342307"/>
          <a:ext cx="1065753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42" name="TextBox 2">
            <a:extLst>
              <a:ext uri="{FF2B5EF4-FFF2-40B4-BE49-F238E27FC236}">
                <a16:creationId xmlns:a16="http://schemas.microsoft.com/office/drawing/2014/main" id="{B4C581C7-BDF2-F84A-81C0-25F792AD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526713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IBM Plex Sans regular" panose="020B0503050203000203"/>
              </a:rPr>
              <a:t>* Данные </a:t>
            </a:r>
            <a:r>
              <a:rPr lang="en-US" altLang="ru-RU" dirty="0">
                <a:latin typeface="IBM Plex Sans regular" panose="020B0503050203000203"/>
                <a:hlinkClick r:id="rId5"/>
              </a:rPr>
              <a:t>https://rosstat.gov.ru/</a:t>
            </a:r>
            <a:r>
              <a:rPr lang="ru-RU" altLang="ru-RU" dirty="0">
                <a:latin typeface="IBM Plex Sans regular" panose="020B0503050203000203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/>
              <p:nvPr/>
            </p:nvSpPr>
            <p:spPr>
              <a:xfrm>
                <a:off x="1537552" y="5103334"/>
                <a:ext cx="5950496" cy="1629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66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6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ar-AE" sz="6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ar-AE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ar-AE" sz="6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ar-AE" sz="6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52" y="5103334"/>
                <a:ext cx="5950496" cy="1629805"/>
              </a:xfrm>
              <a:prstGeom prst="rect">
                <a:avLst/>
              </a:prstGeom>
              <a:blipFill>
                <a:blip r:embed="rId6"/>
                <a:stretch>
                  <a:fillRect l="-7070" b="-13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>
            <a:extLst>
              <a:ext uri="{FF2B5EF4-FFF2-40B4-BE49-F238E27FC236}">
                <a16:creationId xmlns:a16="http://schemas.microsoft.com/office/drawing/2014/main" id="{95F20230-1D2A-4D58-A23A-6F8FB042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546" y="4240120"/>
            <a:ext cx="5872047" cy="10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Общий коэффициент смертности (ОКС)</a:t>
            </a:r>
          </a:p>
        </p:txBody>
      </p:sp>
      <p:sp>
        <p:nvSpPr>
          <p:cNvPr id="35" name="object 86">
            <a:extLst>
              <a:ext uri="{FF2B5EF4-FFF2-40B4-BE49-F238E27FC236}">
                <a16:creationId xmlns:a16="http://schemas.microsoft.com/office/drawing/2014/main" id="{EED9851C-01E5-4B06-AF6D-C2B8EF25719A}"/>
              </a:ext>
            </a:extLst>
          </p:cNvPr>
          <p:cNvSpPr/>
          <p:nvPr/>
        </p:nvSpPr>
        <p:spPr>
          <a:xfrm>
            <a:off x="6163618" y="7578998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6350"/>
                </a:moveTo>
                <a:lnTo>
                  <a:pt x="0" y="2816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94">
            <a:extLst>
              <a:ext uri="{FF2B5EF4-FFF2-40B4-BE49-F238E27FC236}">
                <a16:creationId xmlns:a16="http://schemas.microsoft.com/office/drawing/2014/main" id="{1A30AC94-4F64-41E0-B0B7-04366E9B55A4}"/>
              </a:ext>
            </a:extLst>
          </p:cNvPr>
          <p:cNvSpPr/>
          <p:nvPr/>
        </p:nvSpPr>
        <p:spPr>
          <a:xfrm>
            <a:off x="5052622" y="7578998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6350"/>
                </a:moveTo>
                <a:lnTo>
                  <a:pt x="0" y="2816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5" name="Таблица 4">
            <a:extLst>
              <a:ext uri="{FF2B5EF4-FFF2-40B4-BE49-F238E27FC236}">
                <a16:creationId xmlns:a16="http://schemas.microsoft.com/office/drawing/2014/main" id="{7094D925-F97F-4199-AFF8-9687D9764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08766"/>
              </p:ext>
            </p:extLst>
          </p:nvPr>
        </p:nvGraphicFramePr>
        <p:xfrm>
          <a:off x="9547993" y="7354778"/>
          <a:ext cx="84249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1">
                  <a:extLst>
                    <a:ext uri="{9D8B030D-6E8A-4147-A177-3AD203B41FA5}">
                      <a16:colId xmlns:a16="http://schemas.microsoft.com/office/drawing/2014/main" val="2431129942"/>
                    </a:ext>
                  </a:extLst>
                </a:gridCol>
                <a:gridCol w="4464494">
                  <a:extLst>
                    <a:ext uri="{9D8B030D-6E8A-4147-A177-3AD203B41FA5}">
                      <a16:colId xmlns:a16="http://schemas.microsoft.com/office/drawing/2014/main" val="2437436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Уровень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Характеристика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4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2400" b="0" spc="0" dirty="0">
                          <a:solidFill>
                            <a:schemeClr val="tx1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&lt;</a:t>
                      </a:r>
                      <a:r>
                        <a:rPr lang="ru-BY" sz="2400" b="0" spc="-2" dirty="0">
                          <a:solidFill>
                            <a:schemeClr val="tx1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 </a:t>
                      </a:r>
                      <a:r>
                        <a:rPr lang="ru-BY" sz="2400" b="0" spc="-4" dirty="0">
                          <a:solidFill>
                            <a:schemeClr val="tx1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10</a:t>
                      </a:r>
                      <a:endParaRPr lang="ru-BY" sz="2400" b="0" dirty="0">
                        <a:solidFill>
                          <a:schemeClr val="tx1"/>
                        </a:solidFill>
                        <a:latin typeface="Montserrat SemiBold" panose="00000700000000000000" pitchFamily="2" charset="-52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0" dirty="0">
                          <a:solidFill>
                            <a:schemeClr val="tx1"/>
                          </a:solidFill>
                          <a:latin typeface="Montserrat SemiBold" panose="00000700000000000000" pitchFamily="2" charset="-52"/>
                          <a:cs typeface="Calibri"/>
                        </a:rPr>
                        <a:t>Низкий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Montserrat SemiBold" panose="00000700000000000000" pitchFamily="2" charset="-52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5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</a:rPr>
                        <a:t>10 – 14,9</a:t>
                      </a:r>
                      <a:endParaRPr lang="LID4096" sz="2400" b="0" dirty="0">
                        <a:solidFill>
                          <a:srgbClr val="FF0000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FF0000"/>
                          </a:solidFill>
                          <a:latin typeface="Montserrat SemiBold" panose="00000700000000000000" pitchFamily="2" charset="-52"/>
                        </a:rPr>
                        <a:t>Средний</a:t>
                      </a:r>
                      <a:endParaRPr lang="LID4096" sz="2400" b="0" dirty="0">
                        <a:solidFill>
                          <a:srgbClr val="FF0000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3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15 – 24,9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Высокий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6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25 – 34,9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Очень высокий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1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2400" b="0" spc="0" dirty="0">
                          <a:latin typeface="Montserrat SemiBold" panose="00000700000000000000" pitchFamily="2" charset="-52"/>
                          <a:cs typeface="Calibri"/>
                        </a:rPr>
                        <a:t>&gt;</a:t>
                      </a:r>
                      <a:r>
                        <a:rPr lang="ru-BY" sz="2400" b="0" spc="-2" dirty="0">
                          <a:latin typeface="Montserrat SemiBold" panose="00000700000000000000" pitchFamily="2" charset="-52"/>
                          <a:cs typeface="Calibri"/>
                        </a:rPr>
                        <a:t> </a:t>
                      </a:r>
                      <a:r>
                        <a:rPr lang="ru-RU" sz="2400" b="0" spc="-4" dirty="0">
                          <a:latin typeface="Montserrat SemiBold" panose="00000700000000000000" pitchFamily="2" charset="-52"/>
                          <a:cs typeface="Calibri"/>
                        </a:rPr>
                        <a:t>35</a:t>
                      </a:r>
                      <a:endParaRPr lang="ru-BY" sz="2400" b="0" dirty="0">
                        <a:latin typeface="Montserrat SemiBold" panose="00000700000000000000" pitchFamily="2" charset="-52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Montserrat SemiBold" panose="00000700000000000000" pitchFamily="2" charset="-52"/>
                        </a:rPr>
                        <a:t>Чрезвычайно высокий</a:t>
                      </a:r>
                      <a:endParaRPr lang="LID4096" sz="2400" b="0" dirty="0">
                        <a:latin typeface="Montserrat SemiBold" panose="000007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91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75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C0BF43B6-CF4B-4E4E-94FE-CA8F13449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267518"/>
              </p:ext>
            </p:extLst>
          </p:nvPr>
        </p:nvGraphicFramePr>
        <p:xfrm>
          <a:off x="9491714" y="2126283"/>
          <a:ext cx="9361040" cy="839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: скругленные углы 21">
            <a:extLst>
              <a:ext uri="{FF2B5EF4-FFF2-40B4-BE49-F238E27FC236}">
                <a16:creationId xmlns:a16="http://schemas.microsoft.com/office/drawing/2014/main" id="{76D14FA4-9D90-4CC0-9AAC-C06F4E24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4" y="3062387"/>
            <a:ext cx="8256659" cy="6923450"/>
          </a:xfrm>
          <a:prstGeom prst="roundRect">
            <a:avLst>
              <a:gd name="adj" fmla="val 16667"/>
            </a:avLst>
          </a:prstGeom>
          <a:solidFill>
            <a:srgbClr val="007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5" name="Рисунок 14">
            <a:extLst>
              <a:ext uri="{FF2B5EF4-FFF2-40B4-BE49-F238E27FC236}">
                <a16:creationId xmlns:a16="http://schemas.microsoft.com/office/drawing/2014/main" id="{1FAD94D1-0E82-684C-9A00-45BA8D708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64BC8231-6438-1549-8305-5BC819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16</a:t>
            </a:r>
          </a:p>
        </p:txBody>
      </p:sp>
      <p:sp>
        <p:nvSpPr>
          <p:cNvPr id="18437" name="object 4">
            <a:extLst>
              <a:ext uri="{FF2B5EF4-FFF2-40B4-BE49-F238E27FC236}">
                <a16:creationId xmlns:a16="http://schemas.microsoft.com/office/drawing/2014/main" id="{56E7110C-8D0C-C44C-9F29-7972321A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Показатели смертности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5F20230-1D2A-4D58-A23A-6F8FB042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0" y="3434155"/>
            <a:ext cx="8256659" cy="10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Коэффициент смертности от определенных болезней (причин)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7875C4-61A1-4442-AF73-48E7A65E4413}"/>
                  </a:ext>
                </a:extLst>
              </p:cNvPr>
              <p:cNvSpPr txBox="1"/>
              <p:nvPr/>
            </p:nvSpPr>
            <p:spPr>
              <a:xfrm>
                <a:off x="1975976" y="4810896"/>
                <a:ext cx="5950496" cy="1210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4800" i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ar-AE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ar-AE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4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ru-RU" sz="4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ar-AE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endParaRPr lang="ar-AE" sz="4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7875C4-61A1-4442-AF73-48E7A65E4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76" y="4810896"/>
                <a:ext cx="5950496" cy="1210460"/>
              </a:xfrm>
              <a:prstGeom prst="rect">
                <a:avLst/>
              </a:prstGeom>
              <a:blipFill>
                <a:blip r:embed="rId5"/>
                <a:stretch>
                  <a:fillRect l="-4713" b="-120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3">
            <a:extLst>
              <a:ext uri="{FF2B5EF4-FFF2-40B4-BE49-F238E27FC236}">
                <a16:creationId xmlns:a16="http://schemas.microsoft.com/office/drawing/2014/main" id="{F7640F83-6ADC-49B9-B9CE-34E2288CF626}"/>
              </a:ext>
            </a:extLst>
          </p:cNvPr>
          <p:cNvSpPr txBox="1">
            <a:spLocks noChangeArrowheads="1"/>
          </p:cNvSpPr>
          <p:nvPr/>
        </p:nvSpPr>
        <p:spPr>
          <a:xfrm>
            <a:off x="1769751" y="6559025"/>
            <a:ext cx="5575018" cy="14827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IBM Plex Sans regular" panose="020B0503050203000203" pitchFamily="34" charset="0"/>
                <a:cs typeface="+mn-cs"/>
              </a:rPr>
              <a:t>n</a:t>
            </a:r>
            <a:r>
              <a:rPr lang="ru-RU" sz="2000" dirty="0">
                <a:solidFill>
                  <a:schemeClr val="bg1"/>
                </a:solidFill>
                <a:latin typeface="IBM Plex Sans regular" panose="020B0503050203000203" pitchFamily="34" charset="0"/>
                <a:cs typeface="+mn-cs"/>
              </a:rPr>
              <a:t> –показатели смертности от определенных болезней (причин)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solidFill>
                  <a:schemeClr val="bg1"/>
                </a:solidFill>
                <a:latin typeface="IBM Plex Sans regular" panose="020B0503050203000203" pitchFamily="34" charset="0"/>
                <a:cs typeface="+mn-cs"/>
              </a:rPr>
              <a:t>N – число умерших  от определенных болезней (причин) за год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IBM Plex Sans regular" panose="020B0503050203000203" pitchFamily="34" charset="0"/>
                <a:cs typeface="+mn-cs"/>
              </a:rPr>
              <a:t>P</a:t>
            </a:r>
            <a:r>
              <a:rPr lang="ru-RU" sz="2000" dirty="0">
                <a:solidFill>
                  <a:schemeClr val="bg1"/>
                </a:solidFill>
                <a:latin typeface="IBM Plex Sans regular" panose="020B0503050203000203" pitchFamily="34" charset="0"/>
                <a:cs typeface="+mn-cs"/>
              </a:rPr>
              <a:t> – среднегодовая  численность населения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BF022B30-E4FD-4639-89AC-63B4CFE4E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526713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IBM Plex Sans regular" panose="020B0503050203000203"/>
              </a:rPr>
              <a:t>* Данные </a:t>
            </a:r>
            <a:r>
              <a:rPr lang="en-US" altLang="ru-RU" dirty="0">
                <a:latin typeface="IBM Plex Sans regular" panose="020B0503050203000203"/>
                <a:hlinkClick r:id="rId6"/>
              </a:rPr>
              <a:t>https://rosstat.gov.ru/</a:t>
            </a:r>
            <a:r>
              <a:rPr lang="ru-RU" altLang="ru-RU" dirty="0">
                <a:latin typeface="IBM Plex Sans regular" panose="020B05030502030002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21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6">
            <a:extLst>
              <a:ext uri="{FF2B5EF4-FFF2-40B4-BE49-F238E27FC236}">
                <a16:creationId xmlns:a16="http://schemas.microsoft.com/office/drawing/2014/main" id="{D254858D-8A70-4BFB-9693-4BCB1316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5737" y="2078583"/>
            <a:ext cx="10431788" cy="64032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68274" y="8822973"/>
            <a:ext cx="5328592" cy="1512168"/>
          </a:xfrm>
          <a:prstGeom prst="roundRect">
            <a:avLst/>
          </a:prstGeom>
          <a:solidFill>
            <a:srgbClr val="FF0000"/>
          </a:solidFill>
          <a:ln>
            <a:solidFill>
              <a:srgbClr val="DA1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Рисунок 14">
            <a:extLst>
              <a:ext uri="{FF2B5EF4-FFF2-40B4-BE49-F238E27FC236}">
                <a16:creationId xmlns:a16="http://schemas.microsoft.com/office/drawing/2014/main" id="{1FAD94D1-0E82-684C-9A00-45BA8D70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64BC8231-6438-1549-8305-5BC819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15</a:t>
            </a:r>
          </a:p>
        </p:txBody>
      </p:sp>
      <p:sp>
        <p:nvSpPr>
          <p:cNvPr id="18437" name="object 4">
            <a:extLst>
              <a:ext uri="{FF2B5EF4-FFF2-40B4-BE49-F238E27FC236}">
                <a16:creationId xmlns:a16="http://schemas.microsoft.com/office/drawing/2014/main" id="{56E7110C-8D0C-C44C-9F29-7972321A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Показатели смертности</a:t>
            </a:r>
          </a:p>
        </p:txBody>
      </p:sp>
      <p:sp>
        <p:nvSpPr>
          <p:cNvPr id="15" name="Прямоугольник: скругленные углы 16">
            <a:extLst>
              <a:ext uri="{FF2B5EF4-FFF2-40B4-BE49-F238E27FC236}">
                <a16:creationId xmlns:a16="http://schemas.microsoft.com/office/drawing/2014/main" id="{D254858D-8A70-4BFB-9693-4BCB1316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63" y="2054275"/>
            <a:ext cx="7819903" cy="3816424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82E2105-F978-4C20-A821-474EDFE2BAFF}"/>
              </a:ext>
            </a:extLst>
          </p:cNvPr>
          <p:cNvSpPr txBox="1">
            <a:spLocks noChangeArrowheads="1"/>
          </p:cNvSpPr>
          <p:nvPr/>
        </p:nvSpPr>
        <p:spPr>
          <a:xfrm>
            <a:off x="1324622" y="4199411"/>
            <a:ext cx="6771928" cy="14827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dirty="0">
                <a:latin typeface="IBM Plex Sans regular" panose="020B0503050203000203" pitchFamily="34" charset="0"/>
                <a:cs typeface="+mn-cs"/>
              </a:rPr>
              <a:t>n</a:t>
            </a:r>
            <a:r>
              <a:rPr lang="ru-RU" dirty="0">
                <a:latin typeface="IBM Plex Sans regular" panose="020B0503050203000203" pitchFamily="34" charset="0"/>
                <a:cs typeface="+mn-cs"/>
              </a:rPr>
              <a:t> – возрастно-половые показатели смертности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latin typeface="IBM Plex Sans regular" panose="020B0503050203000203" pitchFamily="34" charset="0"/>
                <a:cs typeface="+mn-cs"/>
              </a:rPr>
              <a:t>N – число умерших в определенной возрастно-половой группе за год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dirty="0">
                <a:latin typeface="IBM Plex Sans regular" panose="020B0503050203000203" pitchFamily="34" charset="0"/>
                <a:cs typeface="+mn-cs"/>
              </a:rPr>
              <a:t>P</a:t>
            </a:r>
            <a:r>
              <a:rPr lang="ru-RU" dirty="0">
                <a:latin typeface="IBM Plex Sans regular" panose="020B0503050203000203" pitchFamily="34" charset="0"/>
                <a:cs typeface="+mn-cs"/>
              </a:rPr>
              <a:t> – среднегодовая  численность населения определенной возрастно-половой группы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DC5A4-7EDC-456E-8C6D-2739065E332F}"/>
                  </a:ext>
                </a:extLst>
              </p:cNvPr>
              <p:cNvSpPr txBox="1"/>
              <p:nvPr/>
            </p:nvSpPr>
            <p:spPr>
              <a:xfrm>
                <a:off x="2461501" y="2995831"/>
                <a:ext cx="5950496" cy="111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44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ar-AE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4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ar-AE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ru-RU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ar-AE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00</m:t>
                    </m:r>
                  </m:oMath>
                </a14:m>
                <a:endParaRPr lang="ar-AE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DC5A4-7EDC-456E-8C6D-2739065E3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501" y="2995831"/>
                <a:ext cx="5950496" cy="1117294"/>
              </a:xfrm>
              <a:prstGeom prst="rect">
                <a:avLst/>
              </a:prstGeom>
              <a:blipFill>
                <a:blip r:embed="rId4"/>
                <a:stretch>
                  <a:fillRect l="-4303" b="-11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4">
            <a:extLst>
              <a:ext uri="{FF2B5EF4-FFF2-40B4-BE49-F238E27FC236}">
                <a16:creationId xmlns:a16="http://schemas.microsoft.com/office/drawing/2014/main" id="{CF89C340-FD62-4CF4-BA7E-18C4AAB6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059" y="2175540"/>
            <a:ext cx="6277709" cy="88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Возрастно-половые коэффициенты смертности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4C581C7-BDF2-F84A-81C0-25F792AD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" y="10507713"/>
            <a:ext cx="18098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IBM Plex Sans regular" panose="020B0503050203000203"/>
              </a:rPr>
              <a:t>*Данные </a:t>
            </a:r>
            <a:r>
              <a:rPr lang="en-US" altLang="ru-RU" dirty="0">
                <a:latin typeface="IBM Plex Sans regular" panose="020B0503050203000203"/>
                <a:hlinkClick r:id="rId5"/>
              </a:rPr>
              <a:t>https://rosstat.gov.ru/</a:t>
            </a:r>
            <a:r>
              <a:rPr lang="ru-RU" altLang="ru-RU" dirty="0">
                <a:latin typeface="IBM Plex Sans regular" panose="020B0503050203000203"/>
              </a:rPr>
              <a:t>   2019 г.: мужчины в возрасте 16 –59 лет, женщины – 16 – 54 лет;   2020 г.: мужчины в возрасте 16 – 60 лет, женщины – 16 – 55 лет.</a:t>
            </a:r>
          </a:p>
          <a:p>
            <a:r>
              <a:rPr lang="ru-RU" altLang="ru-RU" dirty="0">
                <a:latin typeface="IBM Plex Sans regular" panose="020B0503050203000203"/>
              </a:rPr>
              <a:t>** Данные «Бюллетень ВОЗ 2016»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575272"/>
              </p:ext>
            </p:extLst>
          </p:nvPr>
        </p:nvGraphicFramePr>
        <p:xfrm>
          <a:off x="575963" y="6085727"/>
          <a:ext cx="7819903" cy="42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780242" y="9071225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Крайне серьезный вызов России 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  <a:latin typeface="Montserrat SemiBold" panose="00000700000000000000" pitchFamily="2" charset="-52"/>
              </a:rPr>
              <a:t>сверхсмертность</a:t>
            </a:r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 мужчин в трудоспособном возрасте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546" r="1"/>
          <a:stretch/>
        </p:blipFill>
        <p:spPr>
          <a:xfrm>
            <a:off x="9624386" y="3180515"/>
            <a:ext cx="8903952" cy="4715688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CF89C340-FD62-4CF4-BA7E-18C4AAB6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517" y="2052430"/>
            <a:ext cx="9101653" cy="112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Коэффициент смертности населения в трудоспособном возрасте в 2015 г. </a:t>
            </a:r>
            <a:r>
              <a:rPr lang="ru-RU" sz="2400" dirty="0">
                <a:latin typeface="Montserrat SemiBold" panose="00000700000000000000" pitchFamily="2" charset="-52"/>
              </a:rPr>
              <a:t>(на 100 тыс. нас. трудоспособного возраста)**</a:t>
            </a:r>
          </a:p>
        </p:txBody>
      </p:sp>
    </p:spTree>
    <p:extLst>
      <p:ext uri="{BB962C8B-B14F-4D97-AF65-F5344CB8AC3E}">
        <p14:creationId xmlns:p14="http://schemas.microsoft.com/office/powerpoint/2010/main" val="17096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object 4">
            <a:extLst>
              <a:ext uri="{FF2B5EF4-FFF2-40B4-BE49-F238E27FC236}">
                <a16:creationId xmlns:a16="http://schemas.microsoft.com/office/drawing/2014/main" id="{EA2A6FBD-0574-D248-B56C-1CF241DA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1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Естественный прирост (убыль) </a:t>
            </a:r>
          </a:p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населения</a:t>
            </a:r>
          </a:p>
        </p:txBody>
      </p:sp>
      <p:pic>
        <p:nvPicPr>
          <p:cNvPr id="21511" name="Рисунок 10">
            <a:extLst>
              <a:ext uri="{FF2B5EF4-FFF2-40B4-BE49-F238E27FC236}">
                <a16:creationId xmlns:a16="http://schemas.microsoft.com/office/drawing/2014/main" id="{C046A292-8B90-4246-8200-55D166BDF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0">
            <a:extLst>
              <a:ext uri="{FF2B5EF4-FFF2-40B4-BE49-F238E27FC236}">
                <a16:creationId xmlns:a16="http://schemas.microsoft.com/office/drawing/2014/main" id="{1E136493-D14E-C241-A495-FE4353C2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9</a:t>
            </a:r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:a16="http://schemas.microsoft.com/office/drawing/2014/main" id="{53801242-16B2-FA49-8B0E-C185D6B4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49" y="3533775"/>
            <a:ext cx="7033315" cy="4800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FF79DBE-092D-4149-B772-82E14B79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306" y="3704037"/>
            <a:ext cx="5486400" cy="75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Коэффициент естественного прироста (убыли) населения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/>
              <p:nvPr/>
            </p:nvSpPr>
            <p:spPr>
              <a:xfrm>
                <a:off x="1771130" y="4909075"/>
                <a:ext cx="7035800" cy="936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55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ar-AE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=Кр −Кс</m:t>
                    </m:r>
                  </m:oMath>
                </a14:m>
                <a:endParaRPr lang="ar-AE" sz="55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99DC1-A6F7-4DB1-80B9-6524E4E2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30" y="4909075"/>
                <a:ext cx="7035800" cy="936860"/>
              </a:xfrm>
              <a:prstGeom prst="rect">
                <a:avLst/>
              </a:prstGeom>
              <a:blipFill>
                <a:blip r:embed="rId4"/>
                <a:stretch>
                  <a:fillRect l="-4853" t="-18182" b="-38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B82E2105-F978-4C20-A821-474EDFE2BAFF}"/>
              </a:ext>
            </a:extLst>
          </p:cNvPr>
          <p:cNvSpPr txBox="1">
            <a:spLocks noChangeArrowheads="1"/>
          </p:cNvSpPr>
          <p:nvPr/>
        </p:nvSpPr>
        <p:spPr>
          <a:xfrm>
            <a:off x="1093237" y="6292220"/>
            <a:ext cx="6771928" cy="1810727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dirty="0">
                <a:latin typeface="IBM Plex Sans regular" panose="020B0503050203000203" pitchFamily="34" charset="0"/>
                <a:cs typeface="+mn-cs"/>
              </a:rPr>
              <a:t>n</a:t>
            </a:r>
            <a:r>
              <a:rPr lang="ru-RU" dirty="0">
                <a:latin typeface="IBM Plex Sans regular" panose="020B0503050203000203" pitchFamily="34" charset="0"/>
                <a:cs typeface="+mn-cs"/>
              </a:rPr>
              <a:t> – Коэффициент естественного прироста (убыли) населения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 err="1">
                <a:latin typeface="IBM Plex Sans regular" panose="020B0503050203000203" pitchFamily="34" charset="0"/>
                <a:cs typeface="+mn-cs"/>
              </a:rPr>
              <a:t>Кр</a:t>
            </a:r>
            <a:r>
              <a:rPr lang="ru-RU" dirty="0">
                <a:latin typeface="IBM Plex Sans regular" panose="020B0503050203000203" pitchFamily="34" charset="0"/>
                <a:cs typeface="+mn-cs"/>
              </a:rPr>
              <a:t> – коэффициент рождаемости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latin typeface="IBM Plex Sans regular" panose="020B0503050203000203" pitchFamily="34" charset="0"/>
                <a:cs typeface="+mn-cs"/>
              </a:rPr>
              <a:t>Кс – коэффициент смертности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373778"/>
              </p:ext>
            </p:extLst>
          </p:nvPr>
        </p:nvGraphicFramePr>
        <p:xfrm>
          <a:off x="9259962" y="3190875"/>
          <a:ext cx="9793088" cy="599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B4C581C7-BDF2-F84A-81C0-25F792AD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526713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IBM Plex Sans regular" panose="020B0503050203000203"/>
              </a:rPr>
              <a:t>* Данные </a:t>
            </a:r>
            <a:r>
              <a:rPr lang="en-US" altLang="ru-RU" dirty="0">
                <a:latin typeface="IBM Plex Sans regular" panose="020B0503050203000203"/>
                <a:hlinkClick r:id="rId6"/>
              </a:rPr>
              <a:t>https://rosstat.gov.ru/</a:t>
            </a:r>
            <a:r>
              <a:rPr lang="ru-RU" altLang="ru-RU" dirty="0">
                <a:latin typeface="IBM Plex Sans regular" panose="020B05030502030002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20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object 4">
            <a:extLst>
              <a:ext uri="{FF2B5EF4-FFF2-40B4-BE49-F238E27FC236}">
                <a16:creationId xmlns:a16="http://schemas.microsoft.com/office/drawing/2014/main" id="{EA2A6FBD-0574-D248-B56C-1CF241DA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1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Ожидаемая продолжительность</a:t>
            </a:r>
          </a:p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жизни при рождении</a:t>
            </a:r>
          </a:p>
        </p:txBody>
      </p:sp>
      <p:pic>
        <p:nvPicPr>
          <p:cNvPr id="21511" name="Рисунок 10">
            <a:extLst>
              <a:ext uri="{FF2B5EF4-FFF2-40B4-BE49-F238E27FC236}">
                <a16:creationId xmlns:a16="http://schemas.microsoft.com/office/drawing/2014/main" id="{C046A292-8B90-4246-8200-55D166BDF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0">
            <a:extLst>
              <a:ext uri="{FF2B5EF4-FFF2-40B4-BE49-F238E27FC236}">
                <a16:creationId xmlns:a16="http://schemas.microsoft.com/office/drawing/2014/main" id="{1E136493-D14E-C241-A495-FE4353C2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9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B4C581C7-BDF2-F84A-81C0-25F792AD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54" y="9920198"/>
            <a:ext cx="13393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IBM Plex Sans regular" panose="020B0503050203000203"/>
              </a:rPr>
              <a:t>* Данные: </a:t>
            </a:r>
          </a:p>
          <a:p>
            <a:r>
              <a:rPr lang="en-US" altLang="ru-RU" dirty="0">
                <a:latin typeface="IBM Plex Sans regular" panose="020B0503050203000203"/>
                <a:hlinkClick r:id="rId4"/>
              </a:rPr>
              <a:t>https://rosstat.gov.ru/</a:t>
            </a:r>
            <a:r>
              <a:rPr lang="ru-RU" altLang="ru-RU" dirty="0">
                <a:latin typeface="IBM Plex Sans regular" panose="020B0503050203000203"/>
              </a:rPr>
              <a:t>, </a:t>
            </a:r>
          </a:p>
          <a:p>
            <a:r>
              <a:rPr lang="ru-RU" altLang="ru-RU" dirty="0">
                <a:latin typeface="IBM Plex Sans regular" panose="020B0503050203000203"/>
              </a:rPr>
              <a:t>Постижение   демографии:   мифы   и  смена  парадигм (монография,   2-ое   издание,   переработанное   и   дополненное)   / А. И. </a:t>
            </a:r>
            <a:r>
              <a:rPr lang="ru-RU" altLang="ru-RU" dirty="0" err="1">
                <a:latin typeface="IBM Plex Sans regular" panose="020B0503050203000203"/>
              </a:rPr>
              <a:t>Глушаков</a:t>
            </a:r>
            <a:r>
              <a:rPr lang="ru-RU" altLang="ru-RU" dirty="0">
                <a:latin typeface="IBM Plex Sans regular" panose="020B0503050203000203"/>
              </a:rPr>
              <a:t>;   М-во здрав.   РФ,  Казан. гос. мед. </a:t>
            </a:r>
            <a:r>
              <a:rPr lang="ru-RU" altLang="ru-RU" dirty="0" err="1">
                <a:latin typeface="IBM Plex Sans regular" panose="020B0503050203000203"/>
              </a:rPr>
              <a:t>уни</a:t>
            </a:r>
            <a:r>
              <a:rPr lang="ru-RU" altLang="ru-RU" dirty="0">
                <a:latin typeface="IBM Plex Sans regular" panose="020B0503050203000203"/>
              </a:rPr>
              <a:t>-т. – Казань: РИЦ, 2016. – 255 с.: ил. – </a:t>
            </a:r>
            <a:r>
              <a:rPr lang="ru-RU" altLang="ru-RU" dirty="0" err="1">
                <a:latin typeface="IBM Plex Sans regular" panose="020B0503050203000203"/>
              </a:rPr>
              <a:t>Библиогр</a:t>
            </a:r>
            <a:r>
              <a:rPr lang="ru-RU" altLang="ru-RU" dirty="0">
                <a:latin typeface="IBM Plex Sans regular" panose="020B0503050203000203"/>
              </a:rPr>
              <a:t>. 216-234.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1850" y="2788157"/>
            <a:ext cx="1656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dirty="0">
                <a:latin typeface="Montserrat SemiBold" panose="00000700000000000000" pitchFamily="2" charset="-52"/>
              </a:rPr>
              <a:t>Значение средней продолжительности предстоящей жизни, прогнозируемое в предположении, что уровни смертности населения во всех возрастах в будущем останутся такими же, как в рассматриваемом году.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555105" y="4511392"/>
          <a:ext cx="17180569" cy="510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4620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16">
            <a:extLst>
              <a:ext uri="{FF2B5EF4-FFF2-40B4-BE49-F238E27FC236}">
                <a16:creationId xmlns:a16="http://schemas.microsoft.com/office/drawing/2014/main" id="{D254858D-8A70-4BFB-9693-4BCB1316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4286523"/>
            <a:ext cx="10540388" cy="5616624"/>
          </a:xfrm>
          <a:prstGeom prst="roundRect">
            <a:avLst>
              <a:gd name="adj" fmla="val 16667"/>
            </a:avLst>
          </a:prstGeom>
          <a:solidFill>
            <a:srgbClr val="DA114A"/>
          </a:solidFill>
          <a:ln w="9525">
            <a:solidFill>
              <a:srgbClr val="DA114A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18435" name="Рисунок 14">
            <a:extLst>
              <a:ext uri="{FF2B5EF4-FFF2-40B4-BE49-F238E27FC236}">
                <a16:creationId xmlns:a16="http://schemas.microsoft.com/office/drawing/2014/main" id="{1FAD94D1-0E82-684C-9A00-45BA8D70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64BC8231-6438-1549-8305-5BC819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17</a:t>
            </a:r>
          </a:p>
        </p:txBody>
      </p:sp>
      <p:sp>
        <p:nvSpPr>
          <p:cNvPr id="18437" name="object 4">
            <a:extLst>
              <a:ext uri="{FF2B5EF4-FFF2-40B4-BE49-F238E27FC236}">
                <a16:creationId xmlns:a16="http://schemas.microsoft.com/office/drawing/2014/main" id="{56E7110C-8D0C-C44C-9F29-7972321A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Практическое значение</a:t>
            </a:r>
          </a:p>
        </p:txBody>
      </p:sp>
      <p:pic>
        <p:nvPicPr>
          <p:cNvPr id="54314" name="Picture 42">
            <a:extLst>
              <a:ext uri="{FF2B5EF4-FFF2-40B4-BE49-F238E27FC236}">
                <a16:creationId xmlns:a16="http://schemas.microsoft.com/office/drawing/2014/main" id="{B46945FF-D48B-49E1-9268-234D90992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885" y="2126283"/>
            <a:ext cx="601986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92326316-BF7C-4DC5-90F0-AB7FCCFF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188" y="4646563"/>
            <a:ext cx="9908035" cy="482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  <a:p>
            <a:pPr eaLnBrk="1" hangingPunct="1"/>
            <a:endParaRPr lang="ru-RU" altLang="ru-RU" sz="2800" dirty="0">
              <a:solidFill>
                <a:schemeClr val="bg1"/>
              </a:solidFill>
              <a:latin typeface="Montserrat SemiBold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Снижение смертности населения трудоспособного возраста.</a:t>
            </a:r>
          </a:p>
          <a:p>
            <a:pPr eaLnBrk="1" hangingPunct="1"/>
            <a:endParaRPr lang="ru-RU" altLang="ru-RU" sz="2800" dirty="0">
              <a:solidFill>
                <a:schemeClr val="bg1"/>
              </a:solidFill>
              <a:latin typeface="IBM Plex Sans regular" panose="020B0503050203000203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Снижение смертности от болезней системы кровообращения.</a:t>
            </a:r>
          </a:p>
          <a:p>
            <a:pPr eaLnBrk="1" hangingPunct="1"/>
            <a:endParaRPr lang="ru-RU" altLang="ru-RU" sz="2800" dirty="0">
              <a:solidFill>
                <a:schemeClr val="bg1"/>
              </a:solidFill>
              <a:latin typeface="IBM Plex Sans regular" panose="020B0503050203000203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Снижение смертности от новообразований.</a:t>
            </a:r>
          </a:p>
          <a:p>
            <a:pPr eaLnBrk="1" hangingPunct="1"/>
            <a:endParaRPr lang="ru-RU" altLang="ru-RU" sz="2800" dirty="0">
              <a:solidFill>
                <a:schemeClr val="bg1"/>
              </a:solidFill>
              <a:latin typeface="IBM Plex Sans regular" panose="020B0503050203000203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Снижение младенческой смертности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1850" y="2558331"/>
            <a:ext cx="100520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altLang="ru-RU" sz="32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Формирование государственной политики</a:t>
            </a:r>
          </a:p>
          <a:p>
            <a:pPr eaLnBrk="1" hangingPunct="1"/>
            <a:r>
              <a:rPr lang="ru-RU" altLang="ru-RU" sz="32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Планирование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76253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extLst>
              <a:ext uri="{FF2B5EF4-FFF2-40B4-BE49-F238E27FC236}">
                <a16:creationId xmlns:a16="http://schemas.microsoft.com/office/drawing/2014/main" id="{B22AA8CF-A9C8-6C47-8181-F0C0F941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15" y="4865360"/>
            <a:ext cx="85763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>
                <a:solidFill>
                  <a:srgbClr val="15B012"/>
                </a:solidFill>
                <a:latin typeface="Montserrat SemiBold" panose="020F0502020204030204" pitchFamily="34" charset="0"/>
              </a:rPr>
              <a:t>Показатели механического и естественного движения населения</a:t>
            </a:r>
          </a:p>
        </p:txBody>
      </p:sp>
      <p:sp>
        <p:nvSpPr>
          <p:cNvPr id="13316" name="object 4">
            <a:extLst>
              <a:ext uri="{FF2B5EF4-FFF2-40B4-BE49-F238E27FC236}">
                <a16:creationId xmlns:a16="http://schemas.microsoft.com/office/drawing/2014/main" id="{342B496D-571C-F346-9142-D9155124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898063"/>
            <a:ext cx="7996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ru-RU" sz="2000">
                <a:solidFill>
                  <a:srgbClr val="333333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loremipsum@innopolis.ru</a:t>
            </a:r>
            <a:endParaRPr lang="ru-RU" altLang="ru-RU" sz="2000">
              <a:solidFill>
                <a:srgbClr val="333333"/>
              </a:solidFill>
              <a:latin typeface="IBM Plex Sans" panose="020B050305020300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7" name="Рисунок 2">
            <a:extLst>
              <a:ext uri="{FF2B5EF4-FFF2-40B4-BE49-F238E27FC236}">
                <a16:creationId xmlns:a16="http://schemas.microsoft.com/office/drawing/2014/main" id="{254576C1-36E3-FD41-B687-44B633301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782638"/>
            <a:ext cx="3168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>
            <a:extLst>
              <a:ext uri="{FF2B5EF4-FFF2-40B4-BE49-F238E27FC236}">
                <a16:creationId xmlns:a16="http://schemas.microsoft.com/office/drawing/2014/main" id="{A29DA9A8-501A-1E4B-8A83-7DC00D1EE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587875"/>
            <a:ext cx="79962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ru-RU" altLang="ru-RU" sz="6000">
                <a:solidFill>
                  <a:srgbClr val="15B012"/>
                </a:solidFill>
                <a:latin typeface="Montserrat SemiBold" panose="020F0502020204030204" pitchFamily="34" charset="0"/>
              </a:rPr>
              <a:t>Спасибо </a:t>
            </a:r>
          </a:p>
          <a:p>
            <a:pPr eaLnBrk="1" hangingPunct="1">
              <a:lnSpc>
                <a:spcPct val="114000"/>
              </a:lnSpc>
            </a:pPr>
            <a:r>
              <a:rPr lang="ru-RU" altLang="ru-RU" sz="6000">
                <a:solidFill>
                  <a:srgbClr val="15B012"/>
                </a:solidFill>
                <a:latin typeface="Montserrat SemiBold" panose="020F0502020204030204" pitchFamily="34" charset="0"/>
              </a:rPr>
              <a:t>за внимание</a:t>
            </a:r>
          </a:p>
        </p:txBody>
      </p:sp>
      <p:pic>
        <p:nvPicPr>
          <p:cNvPr id="25603" name="Рисунок 2">
            <a:extLst>
              <a:ext uri="{FF2B5EF4-FFF2-40B4-BE49-F238E27FC236}">
                <a16:creationId xmlns:a16="http://schemas.microsoft.com/office/drawing/2014/main" id="{DED6F97F-9A57-0F47-A036-12A6BD747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4">
            <a:extLst>
              <a:ext uri="{FF2B5EF4-FFF2-40B4-BE49-F238E27FC236}">
                <a16:creationId xmlns:a16="http://schemas.microsoft.com/office/drawing/2014/main" id="{872DDE1C-924C-3746-9742-C4D46A7A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План лекции</a:t>
            </a:r>
          </a:p>
        </p:txBody>
      </p:sp>
      <p:sp>
        <p:nvSpPr>
          <p:cNvPr id="14339" name="Прямоугольник: скругленные углы 16">
            <a:extLst>
              <a:ext uri="{FF2B5EF4-FFF2-40B4-BE49-F238E27FC236}">
                <a16:creationId xmlns:a16="http://schemas.microsoft.com/office/drawing/2014/main" id="{753202E8-2D7C-1640-A434-92991EC9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2400300"/>
            <a:ext cx="8153400" cy="3430588"/>
          </a:xfrm>
          <a:prstGeom prst="roundRect">
            <a:avLst>
              <a:gd name="adj" fmla="val 16667"/>
            </a:avLst>
          </a:prstGeom>
          <a:solidFill>
            <a:srgbClr val="91A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Прямоугольник: скругленные углы 21">
            <a:extLst>
              <a:ext uri="{FF2B5EF4-FFF2-40B4-BE49-F238E27FC236}">
                <a16:creationId xmlns:a16="http://schemas.microsoft.com/office/drawing/2014/main" id="{F813F627-E4BE-124A-BAC6-51384E8A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0" y="2400300"/>
            <a:ext cx="8153400" cy="3430588"/>
          </a:xfrm>
          <a:prstGeom prst="roundRect">
            <a:avLst>
              <a:gd name="adj" fmla="val 16667"/>
            </a:avLst>
          </a:prstGeom>
          <a:solidFill>
            <a:srgbClr val="007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Прямоугольник: скругленные углы 24">
            <a:extLst>
              <a:ext uri="{FF2B5EF4-FFF2-40B4-BE49-F238E27FC236}">
                <a16:creationId xmlns:a16="http://schemas.microsoft.com/office/drawing/2014/main" id="{2CBB1A6D-C528-D945-888C-577EE37AD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6330950"/>
            <a:ext cx="8153400" cy="3432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19BA5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2" name="object 4">
            <a:extLst>
              <a:ext uri="{FF2B5EF4-FFF2-40B4-BE49-F238E27FC236}">
                <a16:creationId xmlns:a16="http://schemas.microsoft.com/office/drawing/2014/main" id="{09D463B6-A8FE-604B-A530-654DDB6E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3140075"/>
            <a:ext cx="70453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dirty="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Понятие динамики населения</a:t>
            </a:r>
          </a:p>
        </p:txBody>
      </p:sp>
      <p:sp>
        <p:nvSpPr>
          <p:cNvPr id="14343" name="object 4">
            <a:extLst>
              <a:ext uri="{FF2B5EF4-FFF2-40B4-BE49-F238E27FC236}">
                <a16:creationId xmlns:a16="http://schemas.microsoft.com/office/drawing/2014/main" id="{76FDF65D-2EF2-AE4A-AA1F-847A2088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668" y="6519863"/>
            <a:ext cx="7045325" cy="29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dirty="0">
                <a:solidFill>
                  <a:srgbClr val="019BA5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Естественное движение населения</a:t>
            </a:r>
          </a:p>
          <a:p>
            <a:pPr algn="ctr" eaLnBrk="1" hangingPunct="1"/>
            <a:r>
              <a:rPr lang="ru-RU" altLang="ru-RU" sz="4800" dirty="0">
                <a:solidFill>
                  <a:srgbClr val="019BA5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(воспроизводство)</a:t>
            </a:r>
          </a:p>
        </p:txBody>
      </p:sp>
      <p:sp>
        <p:nvSpPr>
          <p:cNvPr id="14344" name="object 4">
            <a:extLst>
              <a:ext uri="{FF2B5EF4-FFF2-40B4-BE49-F238E27FC236}">
                <a16:creationId xmlns:a16="http://schemas.microsoft.com/office/drawing/2014/main" id="{F94DD197-FB60-8940-BB25-C8C850CC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663" y="2628900"/>
            <a:ext cx="70453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dirty="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Механическое движение населения</a:t>
            </a:r>
          </a:p>
          <a:p>
            <a:pPr algn="ctr" eaLnBrk="1" hangingPunct="1"/>
            <a:r>
              <a:rPr lang="ru-RU" altLang="ru-RU" sz="4800" dirty="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(миграция)</a:t>
            </a:r>
          </a:p>
        </p:txBody>
      </p:sp>
      <p:pic>
        <p:nvPicPr>
          <p:cNvPr id="14345" name="Рисунок 14">
            <a:extLst>
              <a:ext uri="{FF2B5EF4-FFF2-40B4-BE49-F238E27FC236}">
                <a16:creationId xmlns:a16="http://schemas.microsoft.com/office/drawing/2014/main" id="{B8AAE3A7-7D61-9840-8CB8-C2837EDC5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">
            <a:extLst>
              <a:ext uri="{FF2B5EF4-FFF2-40B4-BE49-F238E27FC236}">
                <a16:creationId xmlns:a16="http://schemas.microsoft.com/office/drawing/2014/main" id="{2A038875-4F5B-0448-81E4-55FEB667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4">
            <a:extLst>
              <a:ext uri="{FF2B5EF4-FFF2-40B4-BE49-F238E27FC236}">
                <a16:creationId xmlns:a16="http://schemas.microsoft.com/office/drawing/2014/main" id="{4F0E9FF8-CA00-A842-853E-9ABE1454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Динамика населения</a:t>
            </a:r>
          </a:p>
        </p:txBody>
      </p:sp>
      <p:pic>
        <p:nvPicPr>
          <p:cNvPr id="15363" name="Рисунок 10">
            <a:extLst>
              <a:ext uri="{FF2B5EF4-FFF2-40B4-BE49-F238E27FC236}">
                <a16:creationId xmlns:a16="http://schemas.microsoft.com/office/drawing/2014/main" id="{AB689938-B2AF-3A4F-9E79-77D14EAC5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1">
            <a:extLst>
              <a:ext uri="{FF2B5EF4-FFF2-40B4-BE49-F238E27FC236}">
                <a16:creationId xmlns:a16="http://schemas.microsoft.com/office/drawing/2014/main" id="{B8C8D6E2-8DBE-4D4F-BC60-1C5C2021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3</a:t>
            </a:r>
          </a:p>
        </p:txBody>
      </p:sp>
      <p:grpSp>
        <p:nvGrpSpPr>
          <p:cNvPr id="15365" name="Группа 1">
            <a:extLst>
              <a:ext uri="{FF2B5EF4-FFF2-40B4-BE49-F238E27FC236}">
                <a16:creationId xmlns:a16="http://schemas.microsoft.com/office/drawing/2014/main" id="{FF079914-9440-434C-912E-EBF9CEF1426B}"/>
              </a:ext>
            </a:extLst>
          </p:cNvPr>
          <p:cNvGrpSpPr>
            <a:grpSpLocks/>
          </p:cNvGrpSpPr>
          <p:nvPr/>
        </p:nvGrpSpPr>
        <p:grpSpPr bwMode="auto">
          <a:xfrm>
            <a:off x="10144125" y="3271838"/>
            <a:ext cx="9271000" cy="5214937"/>
            <a:chOff x="3938589" y="3189288"/>
            <a:chExt cx="14790736" cy="7091463"/>
          </a:xfrm>
        </p:grpSpPr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BFD1492C-DBA6-704E-BC97-0EDAF9BCE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9561" y="3189288"/>
              <a:ext cx="4386568" cy="967116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Montserrat" pitchFamily="2" charset="0"/>
                  <a:cs typeface="Malayalam MN" pitchFamily="2" charset="0"/>
                </a:rPr>
                <a:t>Медицинская демография</a:t>
              </a:r>
            </a:p>
          </p:txBody>
        </p:sp>
        <p:sp>
          <p:nvSpPr>
            <p:cNvPr id="15370" name="Line 15">
              <a:extLst>
                <a:ext uri="{FF2B5EF4-FFF2-40B4-BE49-F238E27FC236}">
                  <a16:creationId xmlns:a16="http://schemas.microsoft.com/office/drawing/2014/main" id="{02E9534B-D8BD-4846-BCD7-1017F5421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7976" y="4155551"/>
              <a:ext cx="1920875" cy="15880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17">
              <a:extLst>
                <a:ext uri="{FF2B5EF4-FFF2-40B4-BE49-F238E27FC236}">
                  <a16:creationId xmlns:a16="http://schemas.microsoft.com/office/drawing/2014/main" id="{CEB877D1-C087-6645-A9C2-0F7883CE5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96699" y="4127430"/>
              <a:ext cx="2149474" cy="16161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Text Box 18">
              <a:extLst>
                <a:ext uri="{FF2B5EF4-FFF2-40B4-BE49-F238E27FC236}">
                  <a16:creationId xmlns:a16="http://schemas.microsoft.com/office/drawing/2014/main" id="{06DEB599-1E9D-AC4C-83B0-5E9D8CF75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9" y="5749925"/>
              <a:ext cx="2895600" cy="54614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000" b="1">
                  <a:solidFill>
                    <a:srgbClr val="009900"/>
                  </a:solidFill>
                  <a:latin typeface="Montserrat" pitchFamily="2" charset="0"/>
                  <a:cs typeface="Malayalam MN" pitchFamily="2" charset="0"/>
                </a:rPr>
                <a:t>I. </a:t>
              </a:r>
              <a:r>
                <a:rPr lang="ru-RU" altLang="ru-RU" sz="2000" b="1">
                  <a:solidFill>
                    <a:srgbClr val="009900"/>
                  </a:solidFill>
                  <a:latin typeface="Montserrat" pitchFamily="2" charset="0"/>
                  <a:cs typeface="Malayalam MN" pitchFamily="2" charset="0"/>
                </a:rPr>
                <a:t>Статика</a:t>
              </a:r>
              <a:r>
                <a:rPr lang="ru-RU" altLang="ru-RU" sz="2000">
                  <a:solidFill>
                    <a:srgbClr val="CCFF99"/>
                  </a:solidFill>
                  <a:latin typeface="Montserrat" pitchFamily="2" charset="0"/>
                  <a:cs typeface="Malayalam MN" pitchFamily="2" charset="0"/>
                </a:rPr>
                <a:t> </a:t>
              </a:r>
            </a:p>
          </p:txBody>
        </p:sp>
        <p:sp>
          <p:nvSpPr>
            <p:cNvPr id="15373" name="Text Box 20">
              <a:extLst>
                <a:ext uri="{FF2B5EF4-FFF2-40B4-BE49-F238E27FC236}">
                  <a16:creationId xmlns:a16="http://schemas.microsoft.com/office/drawing/2014/main" id="{9DF79D61-B532-9F46-AFF3-F5B75A3F9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0563" y="5743575"/>
              <a:ext cx="3389311" cy="54614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000" b="1">
                  <a:solidFill>
                    <a:srgbClr val="0000FF"/>
                  </a:solidFill>
                  <a:latin typeface="Montserrat" pitchFamily="2" charset="0"/>
                  <a:cs typeface="Malayalam MN" pitchFamily="2" charset="0"/>
                </a:rPr>
                <a:t>II. </a:t>
              </a:r>
              <a:r>
                <a:rPr lang="ru-RU" altLang="ru-RU" sz="2000" b="1">
                  <a:solidFill>
                    <a:srgbClr val="0000FF"/>
                  </a:solidFill>
                  <a:latin typeface="Montserrat" pitchFamily="2" charset="0"/>
                  <a:cs typeface="Malayalam MN" pitchFamily="2" charset="0"/>
                </a:rPr>
                <a:t>Динамика</a:t>
              </a:r>
            </a:p>
          </p:txBody>
        </p:sp>
        <p:sp>
          <p:nvSpPr>
            <p:cNvPr id="15374" name="Line 22">
              <a:extLst>
                <a:ext uri="{FF2B5EF4-FFF2-40B4-BE49-F238E27FC236}">
                  <a16:creationId xmlns:a16="http://schemas.microsoft.com/office/drawing/2014/main" id="{D4FE7B80-DEEE-EF43-B76B-BBB1F4056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4449" y="6289723"/>
              <a:ext cx="1916113" cy="1877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23">
              <a:extLst>
                <a:ext uri="{FF2B5EF4-FFF2-40B4-BE49-F238E27FC236}">
                  <a16:creationId xmlns:a16="http://schemas.microsoft.com/office/drawing/2014/main" id="{6A3704CC-6B3A-7B4D-BFAE-E4AD64DB0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90827" y="6289723"/>
              <a:ext cx="722313" cy="1877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FF4FBA0D-F528-2A4C-B8D1-8A7F1D460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1592" y="8167344"/>
              <a:ext cx="5731409" cy="973591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Montserrat" pitchFamily="2" charset="0"/>
                  <a:cs typeface="Malayalam MN" pitchFamily="2" charset="0"/>
                </a:rPr>
                <a:t>Механическое движение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Montserrat" pitchFamily="2" charset="0"/>
                  <a:cs typeface="Malayalam MN" pitchFamily="2" charset="0"/>
                </a:rPr>
                <a:t> населения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Montserrat" pitchFamily="2" charset="0"/>
                <a:cs typeface="Malayalam MN" pitchFamily="2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C0C69169-D4D2-8F4D-85AE-C8BDF40F5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61312" y="8167344"/>
              <a:ext cx="5468013" cy="882924"/>
            </a:xfrm>
            <a:prstGeom prst="round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b="1" dirty="0">
                  <a:latin typeface="Montserrat" pitchFamily="2" charset="0"/>
                  <a:cs typeface="Malayalam MN" pitchFamily="2" charset="0"/>
                </a:rPr>
                <a:t>Естественное движение населения</a:t>
              </a:r>
              <a:endParaRPr lang="ru-RU" dirty="0">
                <a:latin typeface="Montserrat" pitchFamily="2" charset="0"/>
                <a:cs typeface="Malayalam MN" pitchFamily="2" charset="0"/>
              </a:endParaRPr>
            </a:p>
          </p:txBody>
        </p:sp>
        <p:sp>
          <p:nvSpPr>
            <p:cNvPr id="15378" name="TextBox 23">
              <a:extLst>
                <a:ext uri="{FF2B5EF4-FFF2-40B4-BE49-F238E27FC236}">
                  <a16:creationId xmlns:a16="http://schemas.microsoft.com/office/drawing/2014/main" id="{F2B75751-9D27-714F-952B-C4A926F27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4261" y="9369425"/>
              <a:ext cx="1597024" cy="379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IBM Plex Sans regular" panose="020B0503050203000203"/>
                  <a:cs typeface="Times New Roman" panose="02020603050405020304" pitchFamily="18" charset="0"/>
                </a:rPr>
                <a:t>миграция</a:t>
              </a:r>
              <a:r>
                <a:rPr lang="ru-RU" altLang="ru-RU" sz="1400">
                  <a:latin typeface="IBM Plex Sans regular" panose="020B0503050203000203"/>
                </a:rPr>
                <a:t> </a:t>
              </a:r>
            </a:p>
          </p:txBody>
        </p:sp>
        <p:sp>
          <p:nvSpPr>
            <p:cNvPr id="15379" name="TextBox 25">
              <a:extLst>
                <a:ext uri="{FF2B5EF4-FFF2-40B4-BE49-F238E27FC236}">
                  <a16:creationId xmlns:a16="http://schemas.microsoft.com/office/drawing/2014/main" id="{B25AC3D5-E25B-5E46-8581-BBE64C050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5850" y="9369425"/>
              <a:ext cx="4643438" cy="91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  <a:latin typeface="IBM Plex Sans regular" panose="020B0503050203000203"/>
                  <a:cs typeface="Times New Roman" panose="02020603050405020304" pitchFamily="18" charset="0"/>
                </a:rPr>
                <a:t>рождаемость</a:t>
              </a:r>
              <a:endParaRPr lang="ru-RU" altLang="ru-RU" sz="1400">
                <a:latin typeface="IBM Plex Sans regular" panose="020B0503050203000203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  <a:latin typeface="IBM Plex Sans regular" panose="020B0503050203000203"/>
                  <a:cs typeface="Times New Roman" panose="02020603050405020304" pitchFamily="18" charset="0"/>
                </a:rPr>
                <a:t>смертность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  <a:latin typeface="IBM Plex Sans regular" panose="020B0503050203000203"/>
                  <a:cs typeface="Times New Roman" panose="02020603050405020304" pitchFamily="18" charset="0"/>
                </a:rPr>
                <a:t>естественный прирост </a:t>
              </a:r>
              <a:endParaRPr lang="ru-RU" altLang="ru-RU" sz="1400">
                <a:latin typeface="IBM Plex Sans regular" panose="020B0503050203000203"/>
              </a:endParaRPr>
            </a:p>
          </p:txBody>
        </p:sp>
      </p:grpSp>
      <p:sp>
        <p:nvSpPr>
          <p:cNvPr id="15366" name="Прямоугольник: скругленные углы 16">
            <a:extLst>
              <a:ext uri="{FF2B5EF4-FFF2-40B4-BE49-F238E27FC236}">
                <a16:creationId xmlns:a16="http://schemas.microsoft.com/office/drawing/2014/main" id="{88835936-2ED1-5945-AD7A-28A22962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4324350"/>
            <a:ext cx="7102475" cy="3352800"/>
          </a:xfrm>
          <a:prstGeom prst="roundRect">
            <a:avLst>
              <a:gd name="adj" fmla="val 16667"/>
            </a:avLst>
          </a:prstGeom>
          <a:solidFill>
            <a:srgbClr val="91A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с одним вырезанным углом 2">
            <a:extLst>
              <a:ext uri="{FF2B5EF4-FFF2-40B4-BE49-F238E27FC236}">
                <a16:creationId xmlns:a16="http://schemas.microsoft.com/office/drawing/2014/main" id="{E00A51F7-3980-214D-95DD-C5152267B44C}"/>
              </a:ext>
            </a:extLst>
          </p:cNvPr>
          <p:cNvSpPr/>
          <p:nvPr/>
        </p:nvSpPr>
        <p:spPr>
          <a:xfrm flipH="1">
            <a:off x="11822113" y="4852988"/>
            <a:ext cx="7831137" cy="4005262"/>
          </a:xfrm>
          <a:prstGeom prst="snip1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8" name="object 4">
            <a:extLst>
              <a:ext uri="{FF2B5EF4-FFF2-40B4-BE49-F238E27FC236}">
                <a16:creationId xmlns:a16="http://schemas.microsoft.com/office/drawing/2014/main" id="{3453CB44-F827-454C-8D82-E0313C59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21200"/>
            <a:ext cx="78962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Раздел медицинской </a:t>
            </a:r>
          </a:p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демографии</a:t>
            </a:r>
          </a:p>
          <a:p>
            <a:pPr algn="ctr" eaLnBrk="1" hangingPunct="1"/>
            <a:endParaRPr lang="ru-RU" altLang="ru-RU" sz="3200">
              <a:solidFill>
                <a:schemeClr val="bg1"/>
              </a:solidFill>
              <a:latin typeface="Montserrat SemiBold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Изучает движение</a:t>
            </a:r>
          </a:p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населения, изменение</a:t>
            </a:r>
          </a:p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его количества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4">
            <a:extLst>
              <a:ext uri="{FF2B5EF4-FFF2-40B4-BE49-F238E27FC236}">
                <a16:creationId xmlns:a16="http://schemas.microsoft.com/office/drawing/2014/main" id="{A2BF4763-9890-3C4C-9126-913E9E8A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Механическое движение</a:t>
            </a:r>
          </a:p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населения (миграция)</a:t>
            </a:r>
          </a:p>
          <a:p>
            <a:pPr eaLnBrk="1" hangingPunct="1"/>
            <a:endParaRPr lang="ru-RU" altLang="ru-RU" sz="4800" dirty="0">
              <a:solidFill>
                <a:srgbClr val="15B012"/>
              </a:solidFill>
              <a:latin typeface="Montserrat SemiBold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10">
            <a:extLst>
              <a:ext uri="{FF2B5EF4-FFF2-40B4-BE49-F238E27FC236}">
                <a16:creationId xmlns:a16="http://schemas.microsoft.com/office/drawing/2014/main" id="{A51CEEE4-9172-2540-9B09-463BA38AA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">
            <a:extLst>
              <a:ext uri="{FF2B5EF4-FFF2-40B4-BE49-F238E27FC236}">
                <a16:creationId xmlns:a16="http://schemas.microsoft.com/office/drawing/2014/main" id="{5744E7AD-BC07-FD4D-9237-566CF5E68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sp>
        <p:nvSpPr>
          <p:cNvPr id="16389" name="object 4">
            <a:extLst>
              <a:ext uri="{FF2B5EF4-FFF2-40B4-BE49-F238E27FC236}">
                <a16:creationId xmlns:a16="http://schemas.microsoft.com/office/drawing/2014/main" id="{C7B099EE-A2CF-2643-948F-A621EC73E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917825"/>
            <a:ext cx="16297275" cy="17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Миграция (лат. </a:t>
            </a:r>
            <a:r>
              <a:rPr lang="ru-RU" altLang="ru-RU" sz="2800" dirty="0" err="1">
                <a:latin typeface="Montserrat SemiBold" panose="020F0502020204030204" pitchFamily="34" charset="0"/>
                <a:cs typeface="Times New Roman" panose="02020603050405020304" pitchFamily="18" charset="0"/>
              </a:rPr>
              <a:t>migratio</a:t>
            </a:r>
            <a:r>
              <a:rPr lang="ru-RU" altLang="ru-RU" sz="28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 — переселение) — перемещение людей через административно-территориальные границы, связанное с их переселением из одного места в другое, часто с переменой места жительства на длительное время или навсегда </a:t>
            </a:r>
            <a:r>
              <a:rPr lang="ru-RU" altLang="ru-RU" sz="2000" b="1" dirty="0">
                <a:latin typeface="IBM Plex Sans regular" panose="020B0503050203000203"/>
                <a:cs typeface="Times New Roman" panose="02020603050405020304" pitchFamily="18" charset="0"/>
              </a:rPr>
              <a:t>(</a:t>
            </a:r>
            <a:r>
              <a:rPr lang="ru-RU" altLang="ru-RU" sz="2000" dirty="0">
                <a:latin typeface="IBM Plex Sans regular" panose="020B0503050203000203"/>
                <a:cs typeface="Times New Roman" panose="02020603050405020304" pitchFamily="18" charset="0"/>
              </a:rPr>
              <a:t>Большая российская энциклопедия </a:t>
            </a:r>
            <a:r>
              <a:rPr lang="en-US" altLang="ru-RU" sz="2000" dirty="0">
                <a:latin typeface="IBM Plex Sans regular" panose="020B0503050203000203"/>
                <a:cs typeface="Times New Roman" panose="02020603050405020304" pitchFamily="18" charset="0"/>
              </a:rPr>
              <a:t>https://</a:t>
            </a:r>
            <a:r>
              <a:rPr lang="en-US" altLang="ru-RU" sz="2000" dirty="0" err="1">
                <a:latin typeface="IBM Plex Sans regular" panose="020B0503050203000203"/>
                <a:cs typeface="Times New Roman" panose="02020603050405020304" pitchFamily="18" charset="0"/>
              </a:rPr>
              <a:t>bigenc.ru</a:t>
            </a:r>
            <a:r>
              <a:rPr lang="en-US" altLang="ru-RU" sz="2000" dirty="0">
                <a:latin typeface="IBM Plex Sans regular" panose="020B0503050203000203"/>
                <a:cs typeface="Times New Roman" panose="02020603050405020304" pitchFamily="18" charset="0"/>
              </a:rPr>
              <a:t>/economics/text/2211349</a:t>
            </a:r>
            <a:r>
              <a:rPr lang="ru-RU" altLang="ru-RU" sz="2000" b="1" dirty="0">
                <a:latin typeface="IBM Plex Sans regular" panose="020B0503050203000203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4136509C-9CE1-A94A-BCC5-1161AFBCF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4934595"/>
            <a:ext cx="3592513" cy="647700"/>
          </a:xfrm>
          <a:prstGeom prst="roundRect">
            <a:avLst/>
          </a:prstGeom>
          <a:solidFill>
            <a:srgbClr val="15B012"/>
          </a:solidFill>
          <a:ln w="38100">
            <a:solidFill>
              <a:srgbClr val="15B01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Montserrat" pitchFamily="2" charset="0"/>
                <a:cs typeface="Malayalam MN" pitchFamily="2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Montserrat" pitchFamily="2" charset="0"/>
                <a:cs typeface="Malayalam MN" pitchFamily="2" charset="0"/>
              </a:rPr>
              <a:t>Миграция</a:t>
            </a:r>
            <a:endParaRPr lang="ru-RU" sz="2800" dirty="0">
              <a:solidFill>
                <a:schemeClr val="bg1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3B40B4A9-539C-B24C-B19B-E1E4F981A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6382395"/>
            <a:ext cx="3592513" cy="647700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0071CE"/>
                </a:solidFill>
                <a:latin typeface="Montserrat" pitchFamily="2" charset="0"/>
                <a:cs typeface="Malayalam MN" pitchFamily="2" charset="0"/>
              </a:rPr>
              <a:t> Внешняя</a:t>
            </a:r>
            <a:endParaRPr lang="ru-RU" sz="2800" dirty="0">
              <a:solidFill>
                <a:srgbClr val="0071CE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46872C3D-7804-A049-B106-7193FA32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269" y="6439545"/>
            <a:ext cx="3592513" cy="64770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Внутренняя</a:t>
            </a: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F1A9AE50-B85A-FE46-8321-AD4C6A9F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8020695"/>
            <a:ext cx="3592513" cy="647700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0071CE"/>
                </a:solidFill>
                <a:latin typeface="Montserrat" pitchFamily="2" charset="0"/>
                <a:cs typeface="Malayalam MN" pitchFamily="2" charset="0"/>
              </a:rPr>
              <a:t> Эмиграция</a:t>
            </a:r>
            <a:endParaRPr lang="ru-RU" sz="2800" dirty="0">
              <a:solidFill>
                <a:srgbClr val="0071CE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49DF03E5-0EC1-5F48-ABB8-F1D10858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8020695"/>
            <a:ext cx="3592513" cy="647700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0071CE"/>
                </a:solidFill>
                <a:latin typeface="Montserrat" pitchFamily="2" charset="0"/>
                <a:cs typeface="Malayalam MN" pitchFamily="2" charset="0"/>
              </a:rPr>
              <a:t> Иммиграция</a:t>
            </a:r>
            <a:endParaRPr lang="ru-RU" sz="2800" dirty="0">
              <a:solidFill>
                <a:srgbClr val="0071CE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16395" name="TextBox 23">
            <a:extLst>
              <a:ext uri="{FF2B5EF4-FFF2-40B4-BE49-F238E27FC236}">
                <a16:creationId xmlns:a16="http://schemas.microsoft.com/office/drawing/2014/main" id="{3D466B7D-6CB2-9F41-B62A-BFF60DB9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7123758"/>
            <a:ext cx="321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Перемещение между странами</a:t>
            </a:r>
            <a:r>
              <a:rPr lang="ru-RU" altLang="ru-RU" dirty="0">
                <a:latin typeface="IBM Plex Sans regular" panose="020B0503050203000203"/>
              </a:rPr>
              <a:t> </a:t>
            </a:r>
          </a:p>
        </p:txBody>
      </p:sp>
      <p:sp>
        <p:nvSpPr>
          <p:cNvPr id="16396" name="TextBox 23">
            <a:extLst>
              <a:ext uri="{FF2B5EF4-FFF2-40B4-BE49-F238E27FC236}">
                <a16:creationId xmlns:a16="http://schemas.microsoft.com/office/drawing/2014/main" id="{CDF4D1B1-DEB1-3D4C-9E93-8716F5C4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2" y="7181021"/>
            <a:ext cx="320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IBM Plex Sans regular" panose="020B0503050203000203"/>
                <a:cs typeface="Times New Roman" panose="02020603050405020304" pitchFamily="18" charset="0"/>
              </a:rPr>
              <a:t>Перемещение внутри страны</a:t>
            </a:r>
            <a:r>
              <a:rPr lang="ru-RU" altLang="ru-RU" dirty="0">
                <a:latin typeface="IBM Plex Sans regular" panose="020B0503050203000203"/>
              </a:rPr>
              <a:t> </a:t>
            </a:r>
          </a:p>
        </p:txBody>
      </p:sp>
      <p:sp>
        <p:nvSpPr>
          <p:cNvPr id="16397" name="Line 15">
            <a:extLst>
              <a:ext uri="{FF2B5EF4-FFF2-40B4-BE49-F238E27FC236}">
                <a16:creationId xmlns:a16="http://schemas.microsoft.com/office/drawing/2014/main" id="{99F3C0BD-A531-F345-B359-3F90DEFAB5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1363" y="5544195"/>
            <a:ext cx="1665287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5">
            <a:extLst>
              <a:ext uri="{FF2B5EF4-FFF2-40B4-BE49-F238E27FC236}">
                <a16:creationId xmlns:a16="http://schemas.microsoft.com/office/drawing/2014/main" id="{72577C55-73AE-5043-8A2E-A82BB31B6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7850" y="5599758"/>
            <a:ext cx="0" cy="847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552511D9-5D60-134D-8992-C02957882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7017395"/>
            <a:ext cx="598487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" name="Line 15">
            <a:extLst>
              <a:ext uri="{FF2B5EF4-FFF2-40B4-BE49-F238E27FC236}">
                <a16:creationId xmlns:a16="http://schemas.microsoft.com/office/drawing/2014/main" id="{AF662CCE-D23E-3746-A6B6-B508272B56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4450" y="7030095"/>
            <a:ext cx="9144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AF0339AF-7694-F845-B40B-90B1D9E8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6362" y="6476058"/>
            <a:ext cx="5552752" cy="646986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По продолжительности</a:t>
            </a: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16402" name="Line 15">
            <a:extLst>
              <a:ext uri="{FF2B5EF4-FFF2-40B4-BE49-F238E27FC236}">
                <a16:creationId xmlns:a16="http://schemas.microsoft.com/office/drawing/2014/main" id="{BC5C5413-E91B-6E47-BCBC-6EF133566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42813" y="5544195"/>
            <a:ext cx="2662237" cy="931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AF0339AF-7694-F845-B40B-90B1D9E8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162" y="8020695"/>
            <a:ext cx="3592513" cy="64770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Временная</a:t>
            </a: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AF0339AF-7694-F845-B40B-90B1D9E8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2618" y="8020695"/>
            <a:ext cx="3592513" cy="64770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Постоянная</a:t>
            </a: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72577C55-73AE-5043-8A2E-A82BB31B6B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96824" y="7123757"/>
            <a:ext cx="1379537" cy="896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72577C55-73AE-5043-8A2E-A82BB31B6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29125" y="7123045"/>
            <a:ext cx="699788" cy="89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AF0339AF-7694-F845-B40B-90B1D9E8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6418" y="9277995"/>
            <a:ext cx="3592513" cy="64770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Сезонная</a:t>
            </a: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AF0339AF-7694-F845-B40B-90B1D9E8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6418" y="10196513"/>
            <a:ext cx="3592513" cy="64770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215968"/>
                </a:solidFill>
                <a:latin typeface="Montserrat" pitchFamily="2" charset="0"/>
                <a:cs typeface="Malayalam MN" pitchFamily="2" charset="0"/>
              </a:rPr>
              <a:t>Маятниковая</a:t>
            </a:r>
            <a:endParaRPr lang="ru-RU" sz="2800" dirty="0">
              <a:solidFill>
                <a:srgbClr val="215968"/>
              </a:solidFill>
              <a:latin typeface="Montserrat" pitchFamily="2" charset="0"/>
              <a:cs typeface="Malayalam MN" pitchFamily="2" charset="0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72577C55-73AE-5043-8A2E-A82BB31B6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4218" y="9601845"/>
            <a:ext cx="129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72577C55-73AE-5043-8A2E-A82BB31B6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4218" y="10462951"/>
            <a:ext cx="129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>
            <a:endCxn id="32" idx="0"/>
          </p:cNvCxnSpPr>
          <p:nvPr/>
        </p:nvCxnSpPr>
        <p:spPr>
          <a:xfrm>
            <a:off x="11564218" y="8668395"/>
            <a:ext cx="0" cy="1794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: скругленные углы 16">
            <a:extLst>
              <a:ext uri="{FF2B5EF4-FFF2-40B4-BE49-F238E27FC236}">
                <a16:creationId xmlns:a16="http://schemas.microsoft.com/office/drawing/2014/main" id="{6E3BFDA7-E56E-E043-9D70-036B2071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920875"/>
            <a:ext cx="12496800" cy="480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1" name="Прямоугольник: скругленные углы 16">
            <a:extLst>
              <a:ext uri="{FF2B5EF4-FFF2-40B4-BE49-F238E27FC236}">
                <a16:creationId xmlns:a16="http://schemas.microsoft.com/office/drawing/2014/main" id="{58DEF482-D856-5A44-A311-8C5274DE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1920875"/>
            <a:ext cx="6096000" cy="4800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7412" name="Рисунок 14">
            <a:extLst>
              <a:ext uri="{FF2B5EF4-FFF2-40B4-BE49-F238E27FC236}">
                <a16:creationId xmlns:a16="http://schemas.microsoft.com/office/drawing/2014/main" id="{CB798456-019D-5445-9F51-3CC9D4FA5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>
            <a:extLst>
              <a:ext uri="{FF2B5EF4-FFF2-40B4-BE49-F238E27FC236}">
                <a16:creationId xmlns:a16="http://schemas.microsoft.com/office/drawing/2014/main" id="{B6A5AD04-2482-5E41-A85D-3E827785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sp>
        <p:nvSpPr>
          <p:cNvPr id="17414" name="object 4">
            <a:extLst>
              <a:ext uri="{FF2B5EF4-FFF2-40B4-BE49-F238E27FC236}">
                <a16:creationId xmlns:a16="http://schemas.microsoft.com/office/drawing/2014/main" id="{8F875002-BD8A-D44F-85EE-3D94C2E2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Показатели миграции</a:t>
            </a:r>
          </a:p>
        </p:txBody>
      </p:sp>
      <p:sp>
        <p:nvSpPr>
          <p:cNvPr id="17415" name="object 4">
            <a:extLst>
              <a:ext uri="{FF2B5EF4-FFF2-40B4-BE49-F238E27FC236}">
                <a16:creationId xmlns:a16="http://schemas.microsoft.com/office/drawing/2014/main" id="{B9B56132-A0C1-3849-A1EC-9DCB3DE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2460625"/>
            <a:ext cx="5486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latin typeface="Montserrat SemiBold" panose="020F0502020204030204" pitchFamily="34" charset="0"/>
                <a:cs typeface="Times New Roman" panose="02020603050405020304" pitchFamily="18" charset="0"/>
              </a:rPr>
              <a:t>Сальдо миграции</a:t>
            </a:r>
          </a:p>
        </p:txBody>
      </p:sp>
      <p:graphicFrame>
        <p:nvGraphicFramePr>
          <p:cNvPr id="17416" name="Object 2">
            <a:extLst>
              <a:ext uri="{FF2B5EF4-FFF2-40B4-BE49-F238E27FC236}">
                <a16:creationId xmlns:a16="http://schemas.microsoft.com/office/drawing/2014/main" id="{72E5CA28-8C29-284A-BBE9-75E00F3CA9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368675"/>
          <a:ext cx="54102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Уравнение" r:id="rId5" imgW="20485100" imgH="4394200" progId="Equation.3">
                  <p:embed/>
                </p:oleObj>
              </mc:Choice>
              <mc:Fallback>
                <p:oleObj name="Уравнение" r:id="rId5" imgW="20485100" imgH="4394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368675"/>
                        <a:ext cx="5410200" cy="1190625"/>
                      </a:xfrm>
                      <a:prstGeom prst="rect">
                        <a:avLst/>
                      </a:prstGeom>
                      <a:solidFill>
                        <a:srgbClr val="ECECE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244C7818-5A69-2A45-8F64-7C7683E59919}"/>
              </a:ext>
            </a:extLst>
          </p:cNvPr>
          <p:cNvSpPr txBox="1">
            <a:spLocks noChangeArrowheads="1"/>
          </p:cNvSpPr>
          <p:nvPr/>
        </p:nvSpPr>
        <p:spPr>
          <a:xfrm>
            <a:off x="1365250" y="4811713"/>
            <a:ext cx="6900863" cy="1909762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l-GR" sz="2000" dirty="0">
                <a:latin typeface="IBM Plex Sans regular" panose="020B0503050203000203" pitchFamily="34" charset="0"/>
                <a:cs typeface="+mn-cs"/>
              </a:rPr>
              <a:t>Δ</a:t>
            </a:r>
            <a:r>
              <a:rPr lang="en-US" sz="2000" dirty="0">
                <a:latin typeface="IBM Plex Sans regular" panose="020B0503050203000203" pitchFamily="34" charset="0"/>
                <a:cs typeface="+mn-cs"/>
              </a:rPr>
              <a:t>’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– Сальдо миграции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М</a:t>
            </a:r>
            <a:r>
              <a:rPr lang="ru-RU" sz="2000" baseline="30000" dirty="0">
                <a:latin typeface="IBM Plex Sans regular" panose="020B0503050203000203" pitchFamily="34" charset="0"/>
                <a:cs typeface="+mn-cs"/>
              </a:rPr>
              <a:t>+ 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- Количество прибывших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М</a:t>
            </a:r>
            <a:r>
              <a:rPr lang="ru-RU" sz="2000" baseline="30000" dirty="0">
                <a:latin typeface="IBM Plex Sans regular" panose="020B0503050203000203" pitchFamily="34" charset="0"/>
                <a:cs typeface="+mn-cs"/>
              </a:rPr>
              <a:t>- 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- Количество убывших</a:t>
            </a:r>
            <a:endParaRPr lang="el-GR" sz="2000" dirty="0">
              <a:latin typeface="IBM Plex Sans regular" panose="020B0503050203000203" pitchFamily="34" charset="0"/>
              <a:cs typeface="+mn-cs"/>
            </a:endParaRPr>
          </a:p>
        </p:txBody>
      </p:sp>
      <p:pic>
        <p:nvPicPr>
          <p:cNvPr id="17418" name="Рисунок 1">
            <a:extLst>
              <a:ext uri="{FF2B5EF4-FFF2-40B4-BE49-F238E27FC236}">
                <a16:creationId xmlns:a16="http://schemas.microsoft.com/office/drawing/2014/main" id="{BE730299-6F92-A645-8D6F-FE3EB3BAF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2157413"/>
            <a:ext cx="855186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2">
            <a:extLst>
              <a:ext uri="{FF2B5EF4-FFF2-40B4-BE49-F238E27FC236}">
                <a16:creationId xmlns:a16="http://schemas.microsoft.com/office/drawing/2014/main" id="{CB844DBB-4EF5-E940-87BC-B9F27331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0675938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IBM Plex Sans regular" panose="020B0503050203000203"/>
              </a:rPr>
              <a:t>* Данные </a:t>
            </a:r>
            <a:r>
              <a:rPr lang="en-US" altLang="ru-RU">
                <a:latin typeface="IBM Plex Sans regular" panose="020B0503050203000203"/>
                <a:hlinkClick r:id="rId8"/>
              </a:rPr>
              <a:t>https://rosstat.gov.ru/</a:t>
            </a:r>
            <a:r>
              <a:rPr lang="ru-RU" altLang="ru-RU">
                <a:latin typeface="IBM Plex Sans regular" panose="020B0503050203000203"/>
              </a:rPr>
              <a:t> </a:t>
            </a:r>
          </a:p>
        </p:txBody>
      </p:sp>
      <p:graphicFrame>
        <p:nvGraphicFramePr>
          <p:cNvPr id="17420" name="Диаграмма 5">
            <a:extLst>
              <a:ext uri="{FF2B5EF4-FFF2-40B4-BE49-F238E27FC236}">
                <a16:creationId xmlns:a16="http://schemas.microsoft.com/office/drawing/2014/main" id="{75F8DB7D-0E26-5D4D-B903-BF70D4419EB6}"/>
              </a:ext>
            </a:extLst>
          </p:cNvPr>
          <p:cNvGraphicFramePr>
            <a:graphicFrameLocks/>
          </p:cNvGraphicFramePr>
          <p:nvPr/>
        </p:nvGraphicFramePr>
        <p:xfrm>
          <a:off x="2838450" y="6956425"/>
          <a:ext cx="14676438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Диаграмма" r:id="rId9" imgW="30594300" imgH="7772400" progId="Excel.Chart.8">
                  <p:embed/>
                </p:oleObj>
              </mc:Choice>
              <mc:Fallback>
                <p:oleObj name="Диаграмма" r:id="rId9" imgW="30594300" imgH="7772400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6956425"/>
                        <a:ext cx="14676438" cy="372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: скругленные углы 16">
            <a:extLst>
              <a:ext uri="{FF2B5EF4-FFF2-40B4-BE49-F238E27FC236}">
                <a16:creationId xmlns:a16="http://schemas.microsoft.com/office/drawing/2014/main" id="{53801242-16B2-FA49-8B0E-C185D6B4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3533775"/>
            <a:ext cx="6096000" cy="4800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5" name="Рисунок 14">
            <a:extLst>
              <a:ext uri="{FF2B5EF4-FFF2-40B4-BE49-F238E27FC236}">
                <a16:creationId xmlns:a16="http://schemas.microsoft.com/office/drawing/2014/main" id="{1FAD94D1-0E82-684C-9A00-45BA8D708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64BC8231-6438-1549-8305-5BC819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6</a:t>
            </a:r>
          </a:p>
        </p:txBody>
      </p:sp>
      <p:sp>
        <p:nvSpPr>
          <p:cNvPr id="18437" name="object 4">
            <a:extLst>
              <a:ext uri="{FF2B5EF4-FFF2-40B4-BE49-F238E27FC236}">
                <a16:creationId xmlns:a16="http://schemas.microsoft.com/office/drawing/2014/main" id="{56E7110C-8D0C-C44C-9F29-7972321A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Показатели миграции</a:t>
            </a:r>
          </a:p>
        </p:txBody>
      </p:sp>
      <p:sp>
        <p:nvSpPr>
          <p:cNvPr id="18438" name="object 4">
            <a:extLst>
              <a:ext uri="{FF2B5EF4-FFF2-40B4-BE49-F238E27FC236}">
                <a16:creationId xmlns:a16="http://schemas.microsoft.com/office/drawing/2014/main" id="{1FF79DBE-092D-4149-B772-82E14B79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4073525"/>
            <a:ext cx="5486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Коэффициент миграции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B8DBCBE-BC44-2044-B47C-364D29811D6B}"/>
              </a:ext>
            </a:extLst>
          </p:cNvPr>
          <p:cNvSpPr txBox="1">
            <a:spLocks noChangeArrowheads="1"/>
          </p:cNvSpPr>
          <p:nvPr/>
        </p:nvSpPr>
        <p:spPr>
          <a:xfrm>
            <a:off x="1365250" y="6729413"/>
            <a:ext cx="4572000" cy="14827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m - Коэффициент миграции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err="1">
                <a:latin typeface="IBM Plex Sans regular" panose="020B0503050203000203" pitchFamily="34" charset="0"/>
                <a:cs typeface="+mn-cs"/>
              </a:rPr>
              <a:t>Δ</a:t>
            </a:r>
            <a:r>
              <a:rPr lang="ru-RU" sz="1600" dirty="0" err="1">
                <a:latin typeface="IBM Plex Sans regular" panose="020B0503050203000203" pitchFamily="34" charset="0"/>
                <a:cs typeface="+mn-cs"/>
              </a:rPr>
              <a:t>мигр</a:t>
            </a:r>
            <a:r>
              <a:rPr lang="ru-RU" sz="2000" dirty="0">
                <a:latin typeface="IBM Plex Sans regular" panose="020B0503050203000203" pitchFamily="34" charset="0"/>
                <a:cs typeface="+mn-cs"/>
              </a:rPr>
              <a:t> – Сальдо миграции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>
                <a:latin typeface="IBM Plex Sans regular" panose="020B0503050203000203" pitchFamily="34" charset="0"/>
                <a:cs typeface="+mn-cs"/>
              </a:rPr>
              <a:t>S – Средняя численность населения</a:t>
            </a:r>
          </a:p>
        </p:txBody>
      </p:sp>
      <p:graphicFrame>
        <p:nvGraphicFramePr>
          <p:cNvPr id="18441" name="Object 2">
            <a:extLst>
              <a:ext uri="{FF2B5EF4-FFF2-40B4-BE49-F238E27FC236}">
                <a16:creationId xmlns:a16="http://schemas.microsoft.com/office/drawing/2014/main" id="{674A669C-C50E-D443-9212-C55F00842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848"/>
              </p:ext>
            </p:extLst>
          </p:nvPr>
        </p:nvGraphicFramePr>
        <p:xfrm>
          <a:off x="1354759" y="4699831"/>
          <a:ext cx="5022776" cy="186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Уравнение" r:id="rId5" imgW="1143000" imgH="419040" progId="Equation.3">
                  <p:embed/>
                </p:oleObj>
              </mc:Choice>
              <mc:Fallback>
                <p:oleObj name="Уравнение" r:id="rId5" imgW="1143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759" y="4699831"/>
                        <a:ext cx="5022776" cy="1866826"/>
                      </a:xfrm>
                      <a:prstGeom prst="rect">
                        <a:avLst/>
                      </a:prstGeom>
                      <a:solidFill>
                        <a:srgbClr val="ECEC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Box 2">
            <a:extLst>
              <a:ext uri="{FF2B5EF4-FFF2-40B4-BE49-F238E27FC236}">
                <a16:creationId xmlns:a16="http://schemas.microsoft.com/office/drawing/2014/main" id="{B4C581C7-BDF2-F84A-81C0-25F792AD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526713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IBM Plex Sans regular" panose="020B0503050203000203"/>
              </a:rPr>
              <a:t>* Данные </a:t>
            </a:r>
            <a:r>
              <a:rPr lang="en-US" altLang="ru-RU">
                <a:latin typeface="IBM Plex Sans regular" panose="020B0503050203000203"/>
                <a:hlinkClick r:id="rId7"/>
              </a:rPr>
              <a:t>https://rosstat.gov.ru/</a:t>
            </a:r>
            <a:r>
              <a:rPr lang="ru-RU" altLang="ru-RU">
                <a:latin typeface="IBM Plex Sans regular" panose="020B0503050203000203"/>
              </a:rPr>
              <a:t>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26887"/>
              </p:ext>
            </p:extLst>
          </p:nvPr>
        </p:nvGraphicFramePr>
        <p:xfrm>
          <a:off x="8731226" y="3113331"/>
          <a:ext cx="9702824" cy="563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: скругленные углы 11">
            <a:extLst>
              <a:ext uri="{FF2B5EF4-FFF2-40B4-BE49-F238E27FC236}">
                <a16:creationId xmlns:a16="http://schemas.microsoft.com/office/drawing/2014/main" id="{7E3D6AC1-770D-A544-B6C9-6D1A1C1E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50" y="2073275"/>
            <a:ext cx="10972800" cy="7759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9DADBC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9459" name="Рисунок 14">
            <a:extLst>
              <a:ext uri="{FF2B5EF4-FFF2-40B4-BE49-F238E27FC236}">
                <a16:creationId xmlns:a16="http://schemas.microsoft.com/office/drawing/2014/main" id="{2CB60FD9-16DE-CA4E-8A8A-A108B648A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>
            <a:extLst>
              <a:ext uri="{FF2B5EF4-FFF2-40B4-BE49-F238E27FC236}">
                <a16:creationId xmlns:a16="http://schemas.microsoft.com/office/drawing/2014/main" id="{D43AD61A-70A1-4745-A65A-D31C1B0F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8</a:t>
            </a:r>
          </a:p>
        </p:txBody>
      </p:sp>
      <p:sp>
        <p:nvSpPr>
          <p:cNvPr id="19461" name="object 4">
            <a:extLst>
              <a:ext uri="{FF2B5EF4-FFF2-40B4-BE49-F238E27FC236}">
                <a16:creationId xmlns:a16="http://schemas.microsoft.com/office/drawing/2014/main" id="{DD7E4DE2-83D9-ED42-9F2F-5F1343F59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Внутренняя миграция</a:t>
            </a:r>
          </a:p>
        </p:txBody>
      </p:sp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id="{8AD98F55-18A6-1346-A6E1-7C16557C4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341993"/>
              </p:ext>
            </p:extLst>
          </p:nvPr>
        </p:nvGraphicFramePr>
        <p:xfrm>
          <a:off x="6213475" y="1463675"/>
          <a:ext cx="13890625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3" name="TextBox 2">
            <a:extLst>
              <a:ext uri="{FF2B5EF4-FFF2-40B4-BE49-F238E27FC236}">
                <a16:creationId xmlns:a16="http://schemas.microsoft.com/office/drawing/2014/main" id="{84AD5834-386F-1947-BC5B-DA4BF41E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526713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IBM Plex Sans regular" panose="020B0503050203000203"/>
              </a:rPr>
              <a:t>* Данные </a:t>
            </a:r>
            <a:r>
              <a:rPr lang="en-US" altLang="ru-RU">
                <a:latin typeface="IBM Plex Sans regular" panose="020B0503050203000203"/>
                <a:hlinkClick r:id="rId5"/>
              </a:rPr>
              <a:t>https://rosstat.gov.ru/</a:t>
            </a:r>
            <a:r>
              <a:rPr lang="ru-RU" altLang="ru-RU">
                <a:latin typeface="IBM Plex Sans regular" panose="020B0503050203000203"/>
              </a:rPr>
              <a:t> </a:t>
            </a:r>
          </a:p>
        </p:txBody>
      </p:sp>
      <p:sp>
        <p:nvSpPr>
          <p:cNvPr id="19464" name="Прямоугольник 6">
            <a:extLst>
              <a:ext uri="{FF2B5EF4-FFF2-40B4-BE49-F238E27FC236}">
                <a16:creationId xmlns:a16="http://schemas.microsoft.com/office/drawing/2014/main" id="{1E264D81-631C-A94A-9EDC-31958D6A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2850" y="6477816"/>
            <a:ext cx="100520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Республика Татарстан </a:t>
            </a:r>
          </a:p>
          <a:p>
            <a:pPr>
              <a:spcAft>
                <a:spcPts val="100"/>
              </a:spcAft>
            </a:pPr>
            <a:endParaRPr lang="ru-RU" altLang="ru-RU" sz="1600" dirty="0">
              <a:latin typeface="IBM Plex Sans regular" panose="020B0503050203000203"/>
            </a:endParaRP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Самарская область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Владимирская область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Хабаровский край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Пермский край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Республика Коми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Мурманская область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Иркутская область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Омская область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Кемеровская область - Кузбасс</a:t>
            </a:r>
          </a:p>
          <a:p>
            <a:pPr>
              <a:spcAft>
                <a:spcPts val="100"/>
              </a:spcAft>
            </a:pPr>
            <a:r>
              <a:rPr lang="ru-RU" altLang="ru-RU" sz="1600" dirty="0">
                <a:latin typeface="IBM Plex Sans regular" panose="020B0503050203000203"/>
              </a:rPr>
              <a:t>Томская область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8CF79FD-7B4E-5146-A789-90C49FB62109}"/>
              </a:ext>
            </a:extLst>
          </p:cNvPr>
          <p:cNvSpPr/>
          <p:nvPr/>
        </p:nvSpPr>
        <p:spPr>
          <a:xfrm>
            <a:off x="10433050" y="6011907"/>
            <a:ext cx="39624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5BECA98C-1838-9142-97F8-CF1C5FBCC02B}"/>
              </a:ext>
            </a:extLst>
          </p:cNvPr>
          <p:cNvGraphicFramePr/>
          <p:nvPr/>
        </p:nvGraphicFramePr>
        <p:xfrm>
          <a:off x="0" y="3227731"/>
          <a:ext cx="8763000" cy="650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467" name="Прямоугольник 9">
            <a:extLst>
              <a:ext uri="{FF2B5EF4-FFF2-40B4-BE49-F238E27FC236}">
                <a16:creationId xmlns:a16="http://schemas.microsoft.com/office/drawing/2014/main" id="{813CD434-D21C-E746-80A5-6D34F396B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2325688"/>
            <a:ext cx="405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Montserrat SemiBold" panose="020F0502020204030204" pitchFamily="34" charset="0"/>
              </a:rPr>
              <a:t>Факторы  миграции</a:t>
            </a:r>
            <a:endParaRPr lang="ru-RU" altLang="ru-RU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4E2F527-5E38-E049-B90E-69D1D2225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814816"/>
              </p:ext>
            </p:extLst>
          </p:nvPr>
        </p:nvGraphicFramePr>
        <p:xfrm>
          <a:off x="750548" y="3863486"/>
          <a:ext cx="10367053" cy="55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D6BDB3B-6ED4-4D43-BDA3-FC5A789B1548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5522604" y="8543487"/>
            <a:ext cx="5759223" cy="19494"/>
          </a:xfrm>
          <a:prstGeom prst="straightConnector1">
            <a:avLst/>
          </a:prstGeom>
          <a:ln w="38100">
            <a:solidFill>
              <a:srgbClr val="588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EB57C97-84BE-094F-B5FC-945AC90E1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850" y="4290186"/>
            <a:ext cx="8915400" cy="480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1CE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2" name="object 4">
            <a:extLst>
              <a:ext uri="{FF2B5EF4-FFF2-40B4-BE49-F238E27FC236}">
                <a16:creationId xmlns:a16="http://schemas.microsoft.com/office/drawing/2014/main" id="{F75FB957-A7B6-F34B-9DF0-84502967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952500"/>
            <a:ext cx="14624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15B012"/>
                </a:solidFill>
                <a:latin typeface="Montserrat SemiBold" panose="020F0502020204030204" pitchFamily="34" charset="0"/>
                <a:cs typeface="Times New Roman" panose="02020603050405020304" pitchFamily="18" charset="0"/>
              </a:rPr>
              <a:t>Практическое значение </a:t>
            </a:r>
          </a:p>
        </p:txBody>
      </p:sp>
      <p:pic>
        <p:nvPicPr>
          <p:cNvPr id="20483" name="Рисунок 10">
            <a:extLst>
              <a:ext uri="{FF2B5EF4-FFF2-40B4-BE49-F238E27FC236}">
                <a16:creationId xmlns:a16="http://schemas.microsoft.com/office/drawing/2014/main" id="{E3BF0625-3FC0-6247-A192-0E1D33C9B8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849313"/>
            <a:ext cx="2759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4B3BD1AB-695C-E24F-B2DE-52F2589B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530475"/>
            <a:ext cx="17830800" cy="118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Montserrat SemiBold" panose="020F0502020204030204" pitchFamily="34" charset="0"/>
                <a:cs typeface="Times New Roman" panose="02020603050405020304" pitchFamily="18" charset="0"/>
              </a:rPr>
              <a:t>Санитарная охрана территории Российской Федерации</a:t>
            </a:r>
          </a:p>
          <a:p>
            <a:pPr eaLnBrk="1" hangingPunct="1"/>
            <a:r>
              <a:rPr lang="ru-RU" altLang="ru-RU" sz="2000" b="1" dirty="0">
                <a:latin typeface="IBM Plex Sans regular" panose="020B0503050203000203"/>
                <a:cs typeface="Times New Roman" panose="02020603050405020304" pitchFamily="18" charset="0"/>
              </a:rPr>
              <a:t>(</a:t>
            </a:r>
            <a:r>
              <a:rPr lang="ru-RU" altLang="ru-RU" sz="2000" dirty="0">
                <a:latin typeface="IBM Plex Sans regular" panose="020B0503050203000203"/>
                <a:cs typeface="Times New Roman" panose="02020603050405020304" pitchFamily="18" charset="0"/>
              </a:rPr>
              <a:t>ст.30 федерального закона №52-ФЗ от 30.03.1999 «О Санитарно-эпидемиологическом благополучии населения»)</a:t>
            </a:r>
          </a:p>
          <a:p>
            <a:pPr eaLnBrk="1" hangingPunct="1"/>
            <a:endParaRPr lang="ru-RU" altLang="ru-RU" sz="2800" dirty="0">
              <a:latin typeface="IBM Plex Sans regular" panose="020B0503050203000203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6108C6E-AED5-D745-A793-11FBEB662B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476" y="4526723"/>
            <a:ext cx="8217774" cy="4327525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C4A2BF77-FD68-CB40-90E7-697F615C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4050" y="1015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7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4B1ABFC-C91D-0D41-AB2F-C24CC9C6DE11}"/>
              </a:ext>
            </a:extLst>
          </p:cNvPr>
          <p:cNvSpPr/>
          <p:nvPr/>
        </p:nvSpPr>
        <p:spPr>
          <a:xfrm>
            <a:off x="5522604" y="8445125"/>
            <a:ext cx="237600" cy="235711"/>
          </a:xfrm>
          <a:prstGeom prst="ellipse">
            <a:avLst/>
          </a:prstGeom>
          <a:solidFill>
            <a:srgbClr val="5885DD"/>
          </a:solidFill>
          <a:ln>
            <a:solidFill>
              <a:srgbClr val="588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3D3820-E9F3-694C-BBAA-4BCFE98C8A1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50" y="7331075"/>
            <a:ext cx="457200" cy="4572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4389E7-D012-884D-B2DA-ADAAD6CF70A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0" y="5426075"/>
            <a:ext cx="457200" cy="4572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06ABFD-92EC-1C44-BCBA-872C5DE4970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71" y="5243099"/>
            <a:ext cx="457200" cy="457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F121BF-69DA-F34D-9992-3B2919DD186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46" y="6590779"/>
            <a:ext cx="457200" cy="4572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AC0DD50-B146-024C-A7E2-6102CB75969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76" y="6946059"/>
            <a:ext cx="457200" cy="4572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EC71A12-275C-824F-BE88-B4142AE8EB5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76" y="7217428"/>
            <a:ext cx="457200" cy="4572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498F53F-4260-E042-AF3D-2B43A424499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76" y="7236197"/>
            <a:ext cx="457200" cy="4572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136717D-FFF8-5240-9DC5-D35D55DF8F7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629" y="7503032"/>
            <a:ext cx="457200" cy="45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463A1CE-C891-3D4D-9B2C-5A13ACF591C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8005856"/>
            <a:ext cx="457200" cy="4572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1694628-DBF7-9048-8E43-4F788E235B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076" y="5424260"/>
            <a:ext cx="457200" cy="4572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F639D24-7BDE-8642-A699-D5359C4CD86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50" y="8105781"/>
            <a:ext cx="457200" cy="4572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DAE670-F1A9-2144-BBA4-73A460BFC8B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8289285"/>
            <a:ext cx="457200" cy="4572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BDAE9AC-F9DC-1740-A0CA-B8D006DCCF0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25" y="8056576"/>
            <a:ext cx="457200" cy="4572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9F8CB3E-1227-E84C-AE2F-9AC7B042224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950" y="6461885"/>
            <a:ext cx="457200" cy="4572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250A33-F0DC-144F-A28A-11EF158182C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75" y="7435023"/>
            <a:ext cx="457200" cy="45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E21D336-F2FF-2F42-B6AB-03C88256697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542" y="6598303"/>
            <a:ext cx="457200" cy="4572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A471D70-A748-024F-A859-B48EADA99B1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0" y="6161140"/>
            <a:ext cx="457200" cy="45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BC79FF6-E6D6-B649-BC7A-1D80D272E3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680" y="6419396"/>
            <a:ext cx="457200" cy="45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D126C9-6B76-3146-A09F-37C9AF6346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376" y="6826903"/>
            <a:ext cx="457200" cy="4572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6432603-6BE3-AC40-B254-12662D44B2C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545" y="6630820"/>
            <a:ext cx="457200" cy="4572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92AAD6F-E212-FB45-8F2F-34685F5D674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275" y="7520640"/>
            <a:ext cx="457200" cy="4572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7985CC6-A9DF-5C44-83A1-0117312511AF}"/>
              </a:ext>
            </a:extLst>
          </p:cNvPr>
          <p:cNvSpPr txBox="1"/>
          <p:nvPr/>
        </p:nvSpPr>
        <p:spPr>
          <a:xfrm>
            <a:off x="5675004" y="9055297"/>
            <a:ext cx="1169221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5885DD"/>
                </a:solidFill>
                <a:latin typeface="Montserrat" pitchFamily="2" charset="0"/>
              </a:rPr>
              <a:t>К 2024 году</a:t>
            </a:r>
          </a:p>
          <a:p>
            <a:pPr lvl="0"/>
            <a:r>
              <a:rPr lang="ru-RU" sz="2400" dirty="0">
                <a:latin typeface="Montserrat" pitchFamily="2" charset="0"/>
              </a:rPr>
              <a:t>15 </a:t>
            </a:r>
            <a:r>
              <a:rPr lang="ru-RU" sz="2400" dirty="0" err="1">
                <a:latin typeface="Montserrat" pitchFamily="2" charset="0"/>
              </a:rPr>
              <a:t>референс</a:t>
            </a:r>
            <a:r>
              <a:rPr lang="ru-RU" sz="2400" dirty="0">
                <a:latin typeface="Montserrat" pitchFamily="2" charset="0"/>
              </a:rPr>
              <a:t>-лаборатории изучения биологических агентов</a:t>
            </a:r>
          </a:p>
          <a:p>
            <a:r>
              <a:rPr lang="ru-RU" sz="2400" dirty="0">
                <a:latin typeface="Montserrat" pitchFamily="2" charset="0"/>
              </a:rPr>
              <a:t>250 контрольно-пропускных пунктов через государственную границу с возможностью проведения экспресс-диагностики инфекционных заболеваний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D7701BE5-FC1C-AB48-9665-0221679E82CB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5641404" y="8680836"/>
            <a:ext cx="0" cy="1942391"/>
          </a:xfrm>
          <a:prstGeom prst="straightConnector1">
            <a:avLst/>
          </a:prstGeom>
          <a:ln w="38100">
            <a:solidFill>
              <a:srgbClr val="588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 t="-105899" b="-27301"/>
          </a:stretch>
        </a:blipFill>
      </a:spPr>
      <a:bodyPr wrap="square" lIns="0" tIns="0" rIns="0" bIns="0" rtlCol="0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Механическое и естественное движение населения" id="{4546918C-CB37-9C4B-B579-BF81E84BA71F}" vid="{B00FE883-267D-4C42-8564-8BCD40CF03A6}"/>
    </a:ext>
  </a:extLst>
</a:theme>
</file>

<file path=ppt/theme/theme2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еханическое и естественное движение населения" id="{4546918C-CB37-9C4B-B579-BF81E84BA71F}" vid="{3A9EB4FC-3C74-524D-AEDE-ED72E4DD009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1432</TotalTime>
  <Words>2815</Words>
  <Application>Microsoft Office PowerPoint</Application>
  <PresentationFormat>Произвольный</PresentationFormat>
  <Paragraphs>397</Paragraphs>
  <Slides>20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 Math</vt:lpstr>
      <vt:lpstr>IBM Plex Sans</vt:lpstr>
      <vt:lpstr>IBM Plex Sans regular</vt:lpstr>
      <vt:lpstr>Montserrat</vt:lpstr>
      <vt:lpstr>Montserrat SemiBold</vt:lpstr>
      <vt:lpstr>Times New Roman</vt:lpstr>
      <vt:lpstr>Тема Office</vt:lpstr>
      <vt:lpstr>Макеты раскадровки</vt:lpstr>
      <vt:lpstr>Уравнение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New User</cp:lastModifiedBy>
  <cp:revision>70</cp:revision>
  <dcterms:created xsi:type="dcterms:W3CDTF">2022-04-11T09:06:28Z</dcterms:created>
  <dcterms:modified xsi:type="dcterms:W3CDTF">2022-04-28T05:54:31Z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2018-10-03T00:00:00Z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2018-10-03T00:00:00Z</vt:filetime>
  </property>
</Properties>
</file>