
<file path=[Content_Types].xml><?xml version="1.0" encoding="utf-8"?>
<Types xmlns="http://schemas.openxmlformats.org/package/2006/content-types">
  <Default Extension="bin" ContentType="application/vnd.openxmlformats-officedocument.oleObject"/>
  <Default Extension="gif" ContentType="image/gif"/>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8"/>
  </p:notesMasterIdLst>
  <p:sldIdLst>
    <p:sldId id="288" r:id="rId2"/>
    <p:sldId id="294" r:id="rId3"/>
    <p:sldId id="290" r:id="rId4"/>
    <p:sldId id="291" r:id="rId5"/>
    <p:sldId id="292" r:id="rId6"/>
    <p:sldId id="287" r:id="rId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72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14" autoAdjust="0"/>
    <p:restoredTop sz="62480"/>
  </p:normalViewPr>
  <p:slideViewPr>
    <p:cSldViewPr>
      <p:cViewPr varScale="1">
        <p:scale>
          <a:sx n="51" d="100"/>
          <a:sy n="51" d="100"/>
        </p:scale>
        <p:origin x="394" y="53"/>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 Id="rId4" Type="http://schemas.openxmlformats.org/officeDocument/2006/relationships/image" Target="../media/image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59DEEA-9C93-4558-A369-34D52A2B5FAE}" type="datetimeFigureOut">
              <a:rPr lang="ru-RU" smtClean="0"/>
              <a:pPr/>
              <a:t>18.05.2022</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C855831-33C6-4485-B63D-15D1F8496BCF}"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371600" y="1143000"/>
            <a:ext cx="4114800" cy="3086100"/>
          </a:xfrm>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E1FB090-7F40-4A06-ABE7-31CB0BFC3B6F}" type="slidenum">
              <a:rPr kumimoji="0" lang="ru-RU"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ru-RU"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5520991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371600" y="1143000"/>
            <a:ext cx="4114800" cy="3086100"/>
          </a:xfrm>
        </p:spPr>
      </p:sp>
      <p:sp>
        <p:nvSpPr>
          <p:cNvPr id="3" name="Заметки 2"/>
          <p:cNvSpPr>
            <a:spLocks noGrp="1"/>
          </p:cNvSpPr>
          <p:nvPr>
            <p:ph type="body" idx="1"/>
          </p:nvPr>
        </p:nvSpPr>
        <p:spPr/>
        <p:txBody>
          <a:bodyPr/>
          <a:lstStyle/>
          <a:p>
            <a:r>
              <a:rPr lang="ru-RU" dirty="0"/>
              <a:t>В сегодняшней лекции мы разберем, какие показатели потребуются для расчета объема изучаемой выборки, узнаем о двух несложных методах расчета объема выборочной совокупности с помощью формулы Лера и номограммы Альтмана, а также научимся описывать результаты расчета для статьи или диссертации.</a:t>
            </a:r>
          </a:p>
        </p:txBody>
      </p:sp>
      <p:sp>
        <p:nvSpPr>
          <p:cNvPr id="4" name="Номер слайда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E1FB090-7F40-4A06-ABE7-31CB0BFC3B6F}" type="slidenum">
              <a:rPr kumimoji="0" lang="ru-RU"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ru-RU"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7321181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ru-RU" dirty="0"/>
              <a:t>Расчет объема выборочной совокупности необходим для того, чтобы контролировать вероятность ошибок проверки статистических гипотез первого и второго рода. При увеличении числа исследуемых вероятность ошибок уменьшается. Задав уровень допустимой вероятности ошибки первого рода, или уровня значимости, исследователь может определить число единиц наблюдения, при котором установленные различия между показателями будут считаться статистически значимыми. Обычно для уровня значимости считают достаточным значение 0,05, что соответствует 5% вероятности ошибочного принятия альтернативной гипотезы при справедливости нулевой гипотезы. В некоторых случаях могут использоваться и более строгие уровни значимости, например, 0,01, или 1%. Такой показатель обеспечит в последующем при анализе собранных данных большую уверенность в наблюдаемых статистически значимых различиях.</a:t>
            </a:r>
          </a:p>
          <a:p>
            <a:endParaRPr lang="ru-RU" dirty="0"/>
          </a:p>
          <a:p>
            <a:r>
              <a:rPr lang="ru-RU" dirty="0"/>
              <a:t>Вторым важным показателем является мощность исследования, которая контролирует вероятность ошибки второго рода, означающей вероятность ошибочного принятия нулевой гипотезы. Другими словами, вероятность сделать ошибочный вывод об отсутствии различий при том, что на самом деле они есть. Мощность рассчитывается как вероятность безошибочного прогноза, то есть 100% минус вероятность ошибки второго рода. В качестве рекомендуемого уровня мощности используют 80%, еще более низкие значения использовать не стоит. В исследованиях, задачей которых является доказательство сопоставимости групп , а не их различий, в связи с тем, что требуется большая уверенность при констатации отсутствия различий между группами,  Такими значениями могут послужить 90 или 95%.</a:t>
            </a:r>
          </a:p>
          <a:p>
            <a:endParaRPr lang="ru-RU" dirty="0"/>
          </a:p>
          <a:p>
            <a:r>
              <a:rPr lang="ru-RU" dirty="0"/>
              <a:t>Далее необходимо определить минимальную клинически значимую разницу, обозначаемую греческой буквой «дельта». Этот показатель определяется как ответ на вопрос: на сколько должен показатель в одной группе превышать показатель в другой группе, чтобы можно было сделать вывод о клиническом эффекте? Например, если мы изучаем снижение артериального давления в ответ на проводимое лечение, то для определения дельты необходимо ответить, на сколько миллиметров ртутного столба должно уменьшиться значение артериального давления, чтобы можно было отметить клинический эффект лечения.</a:t>
            </a:r>
          </a:p>
          <a:p>
            <a:endParaRPr lang="ru-RU" dirty="0"/>
          </a:p>
          <a:p>
            <a:r>
              <a:rPr lang="ru-RU" dirty="0"/>
              <a:t>В случае предполагаемого сравнения количественных показателей в ходе планируемого исследования, дополнительным параметром также является стандартное отклонение, значение которого можно взять из пилотного исследования или из опубликованных результатов схожего с нашим исследования. Если предполагается сравнение процентных долей, например, частоты осложнений в 2 группах, тогда необходимо определить частоту изучаемого события в одной из групп также по данным пилотного или предыдущего опубликованного исследования. Частоту события в другой группе мы легко получим, прибавив или отняв минимальную клинически значимую разницу.</a:t>
            </a:r>
          </a:p>
          <a:p>
            <a:endParaRPr lang="ru-RU" dirty="0"/>
          </a:p>
          <a:p>
            <a:r>
              <a:rPr lang="ru-RU" dirty="0"/>
              <a:t>Исходя из  </a:t>
            </a:r>
          </a:p>
        </p:txBody>
      </p:sp>
      <p:sp>
        <p:nvSpPr>
          <p:cNvPr id="4" name="Номер слайда 3"/>
          <p:cNvSpPr>
            <a:spLocks noGrp="1"/>
          </p:cNvSpPr>
          <p:nvPr>
            <p:ph type="sldNum" sz="quarter" idx="10"/>
          </p:nvPr>
        </p:nvSpPr>
        <p:spPr/>
        <p:txBody>
          <a:bodyPr/>
          <a:lstStyle/>
          <a:p>
            <a:fld id="{CC855831-33C6-4485-B63D-15D1F8496BCF}" type="slidenum">
              <a:rPr lang="ru-RU" smtClean="0"/>
              <a:pPr/>
              <a:t>3</a:t>
            </a:fld>
            <a:endParaRPr lang="ru-RU"/>
          </a:p>
        </p:txBody>
      </p:sp>
    </p:spTree>
    <p:extLst>
      <p:ext uri="{BB962C8B-B14F-4D97-AF65-F5344CB8AC3E}">
        <p14:creationId xmlns:p14="http://schemas.microsoft.com/office/powerpoint/2010/main" val="11121419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a:t>Итак, если мы определили требуемые уровень значимости и мощность исследования, нашли стандартное отклонение количественного показателя либо долю событий в одной из сравниваемых групп, а также минимальную клинически значимую разницу, мы можем прибегнуть к формуле Лера. Этот способ расчета объема выборки был впервые опубликован в 1992 году, и с тех пор широко применяется при планировании исследования.</a:t>
            </a:r>
          </a:p>
          <a:p>
            <a:endParaRPr lang="ru-RU" dirty="0"/>
          </a:p>
          <a:p>
            <a:r>
              <a:rPr lang="ru-RU" dirty="0"/>
              <a:t>Формула Лера существует в 2 вариантах: для 80% и для 90% мощности. Уровень значимости в обоих случаях принимается за 0,05.</a:t>
            </a:r>
          </a:p>
          <a:p>
            <a:r>
              <a:rPr lang="ru-RU" dirty="0"/>
              <a:t>При оценке требуемого числа исследуемых мы должны разделить 16 или 21 в зависимости от заданной мощности исследования на квадрат так называемой стандартизованной разницы. Стандартизованная разница, в свою очередь, рассчитывается как отношение минимальной клинически значимой разницы к стандартному отклонению – для количественных показателей. Либо как отношение минимальной клинически значимой разницы к корню из произведения средней частоты событий в сравниваемых группах на 100% минус средняя частота событий.</a:t>
            </a:r>
          </a:p>
          <a:p>
            <a:endParaRPr lang="ru-RU" dirty="0"/>
          </a:p>
          <a:p>
            <a:r>
              <a:rPr lang="ru-RU" dirty="0"/>
              <a:t>Напомню, что при определении стандартного отклонения или частоты событий используются данные пилотного исследования или ранее опубликованных работ.</a:t>
            </a:r>
          </a:p>
          <a:p>
            <a:endParaRPr lang="ru-RU" dirty="0"/>
          </a:p>
          <a:p>
            <a:r>
              <a:rPr lang="ru-RU" dirty="0"/>
              <a:t>Полученное значение </a:t>
            </a:r>
            <a:r>
              <a:rPr lang="ru-RU" dirty="0" err="1"/>
              <a:t>n</a:t>
            </a:r>
            <a:r>
              <a:rPr lang="en-US" dirty="0"/>
              <a:t> </a:t>
            </a:r>
            <a:r>
              <a:rPr lang="ru-RU" dirty="0"/>
              <a:t>соответствует минимальному требуемому числу исследуемых в каждой из сравниваемых групп.</a:t>
            </a:r>
          </a:p>
        </p:txBody>
      </p:sp>
      <p:sp>
        <p:nvSpPr>
          <p:cNvPr id="4" name="Номер слайда 3"/>
          <p:cNvSpPr>
            <a:spLocks noGrp="1"/>
          </p:cNvSpPr>
          <p:nvPr>
            <p:ph type="sldNum" sz="quarter" idx="5"/>
          </p:nvPr>
        </p:nvSpPr>
        <p:spPr/>
        <p:txBody>
          <a:bodyPr/>
          <a:lstStyle/>
          <a:p>
            <a:fld id="{CC855831-33C6-4485-B63D-15D1F8496BCF}" type="slidenum">
              <a:rPr lang="ru-RU" smtClean="0"/>
              <a:pPr/>
              <a:t>4</a:t>
            </a:fld>
            <a:endParaRPr lang="ru-RU"/>
          </a:p>
        </p:txBody>
      </p:sp>
    </p:spTree>
    <p:extLst>
      <p:ext uri="{BB962C8B-B14F-4D97-AF65-F5344CB8AC3E}">
        <p14:creationId xmlns:p14="http://schemas.microsoft.com/office/powerpoint/2010/main" val="28092669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a:t>Еще одним удобным методом для расчета объема выборки является специальный график – номограмма Альтмана, разработанная американским статистиком Дугласом Альтманом, внесшим большой вклад в совершенствование методов расчета требуемого числа исследуемых. Для того, чтобы определить требуемый объем выборки с помощью номограммы, необходимо предварительно рассчитать стандартизованную разность по тем формулам, о которых мы говорили с вами на предыдущих слайдах, а также задать уровень мощности. Далее провести прямую линию от стандартизованной разности до мощности на номограмме. Эта линия пересечет в свою очередь две косые линии, соответствующие разным уровням значимости – 0,05 или 0,01. Место пересечения линий укажет на число наблюдений, требуемое для данного исследования. </a:t>
            </a:r>
          </a:p>
        </p:txBody>
      </p:sp>
      <p:sp>
        <p:nvSpPr>
          <p:cNvPr id="4" name="Номер слайда 3"/>
          <p:cNvSpPr>
            <a:spLocks noGrp="1"/>
          </p:cNvSpPr>
          <p:nvPr>
            <p:ph type="sldNum" sz="quarter" idx="5"/>
          </p:nvPr>
        </p:nvSpPr>
        <p:spPr/>
        <p:txBody>
          <a:bodyPr/>
          <a:lstStyle/>
          <a:p>
            <a:fld id="{CC855831-33C6-4485-B63D-15D1F8496BCF}" type="slidenum">
              <a:rPr lang="ru-RU" smtClean="0"/>
              <a:pPr/>
              <a:t>5</a:t>
            </a:fld>
            <a:endParaRPr lang="ru-RU"/>
          </a:p>
        </p:txBody>
      </p:sp>
    </p:spTree>
    <p:extLst>
      <p:ext uri="{BB962C8B-B14F-4D97-AF65-F5344CB8AC3E}">
        <p14:creationId xmlns:p14="http://schemas.microsoft.com/office/powerpoint/2010/main" val="14979727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a:t>Рассчитав необходимое число исследуемых, мы должны описать сделанные расчеты. Для этого можно воспользоваться следующим шаблоном, представленным на слайде. Фиксируются заданные значения уровня значимости, мощности, а также метод, используемый для расчета. Далее указываются значения минимальной клинической значимости и предполагаемого стандартного отклонения или частоты событий, полученные в пилотном исследовании или взятые из конкретной публикации. Приводится расчетное число исследуемых.</a:t>
            </a:r>
          </a:p>
          <a:p>
            <a:r>
              <a:rPr lang="ru-RU" dirty="0"/>
              <a:t>  </a:t>
            </a:r>
          </a:p>
        </p:txBody>
      </p:sp>
      <p:sp>
        <p:nvSpPr>
          <p:cNvPr id="4" name="Номер слайда 3"/>
          <p:cNvSpPr>
            <a:spLocks noGrp="1"/>
          </p:cNvSpPr>
          <p:nvPr>
            <p:ph type="sldNum" sz="quarter" idx="5"/>
          </p:nvPr>
        </p:nvSpPr>
        <p:spPr/>
        <p:txBody>
          <a:bodyPr/>
          <a:lstStyle/>
          <a:p>
            <a:fld id="{CC855831-33C6-4485-B63D-15D1F8496BCF}" type="slidenum">
              <a:rPr lang="ru-RU" smtClean="0"/>
              <a:pPr/>
              <a:t>6</a:t>
            </a:fld>
            <a:endParaRPr lang="ru-RU"/>
          </a:p>
        </p:txBody>
      </p:sp>
    </p:spTree>
    <p:extLst>
      <p:ext uri="{BB962C8B-B14F-4D97-AF65-F5344CB8AC3E}">
        <p14:creationId xmlns:p14="http://schemas.microsoft.com/office/powerpoint/2010/main" val="31345476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DF9BC88-223F-432B-BFDB-022F2A8F24A5}"/>
              </a:ext>
            </a:extLst>
          </p:cNvPr>
          <p:cNvSpPr>
            <a:spLocks noGrp="1"/>
          </p:cNvSpPr>
          <p:nvPr>
            <p:ph type="ctrTitle"/>
          </p:nvPr>
        </p:nvSpPr>
        <p:spPr>
          <a:xfrm>
            <a:off x="1143000" y="1122363"/>
            <a:ext cx="6858000" cy="2387600"/>
          </a:xfrm>
        </p:spPr>
        <p:txBody>
          <a:bodyPr anchor="b"/>
          <a:lstStyle>
            <a:lvl1pPr algn="ctr">
              <a:defRPr sz="4500"/>
            </a:lvl1pPr>
          </a:lstStyle>
          <a:p>
            <a:r>
              <a:rPr lang="ru-RU"/>
              <a:t>Образец заголовка</a:t>
            </a:r>
          </a:p>
        </p:txBody>
      </p:sp>
      <p:sp>
        <p:nvSpPr>
          <p:cNvPr id="3" name="Подзаголовок 2">
            <a:extLst>
              <a:ext uri="{FF2B5EF4-FFF2-40B4-BE49-F238E27FC236}">
                <a16:creationId xmlns:a16="http://schemas.microsoft.com/office/drawing/2014/main" id="{49584838-570E-46E8-8BD0-6C09829DF971}"/>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ru-RU"/>
              <a:t>Образец подзаголовка</a:t>
            </a:r>
          </a:p>
        </p:txBody>
      </p:sp>
      <p:sp>
        <p:nvSpPr>
          <p:cNvPr id="4" name="Дата 3">
            <a:extLst>
              <a:ext uri="{FF2B5EF4-FFF2-40B4-BE49-F238E27FC236}">
                <a16:creationId xmlns:a16="http://schemas.microsoft.com/office/drawing/2014/main" id="{F2792ABF-24B1-40B1-938D-257349EC1778}"/>
              </a:ext>
            </a:extLst>
          </p:cNvPr>
          <p:cNvSpPr>
            <a:spLocks noGrp="1"/>
          </p:cNvSpPr>
          <p:nvPr>
            <p:ph type="dt" sz="half" idx="10"/>
          </p:nvPr>
        </p:nvSpPr>
        <p:spPr/>
        <p:txBody>
          <a:bodyPr/>
          <a:lstStyle/>
          <a:p>
            <a:fld id="{5B106E36-FD25-4E2D-B0AA-010F637433A0}" type="datetimeFigureOut">
              <a:rPr lang="ru-RU" smtClean="0"/>
              <a:pPr/>
              <a:t>18.05.2022</a:t>
            </a:fld>
            <a:endParaRPr lang="ru-RU"/>
          </a:p>
        </p:txBody>
      </p:sp>
      <p:sp>
        <p:nvSpPr>
          <p:cNvPr id="5" name="Нижний колонтитул 4">
            <a:extLst>
              <a:ext uri="{FF2B5EF4-FFF2-40B4-BE49-F238E27FC236}">
                <a16:creationId xmlns:a16="http://schemas.microsoft.com/office/drawing/2014/main" id="{1F4AF119-1E30-47DB-88F9-3CF4C87D2B71}"/>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203563ED-EB4E-456F-9641-C09E0F9D5F05}"/>
              </a:ext>
            </a:extLst>
          </p:cNvPr>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19842171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1DE0F40-EB7A-417E-B944-135EB0DC1C42}"/>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2BD497C7-4F9D-49F7-9C4E-963BD642D574}"/>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932B4CA3-2ACC-4FE4-B6D6-0A777CB9EC88}"/>
              </a:ext>
            </a:extLst>
          </p:cNvPr>
          <p:cNvSpPr>
            <a:spLocks noGrp="1"/>
          </p:cNvSpPr>
          <p:nvPr>
            <p:ph type="dt" sz="half" idx="10"/>
          </p:nvPr>
        </p:nvSpPr>
        <p:spPr/>
        <p:txBody>
          <a:bodyPr/>
          <a:lstStyle/>
          <a:p>
            <a:fld id="{5B106E36-FD25-4E2D-B0AA-010F637433A0}" type="datetimeFigureOut">
              <a:rPr lang="ru-RU" smtClean="0"/>
              <a:pPr/>
              <a:t>18.05.2022</a:t>
            </a:fld>
            <a:endParaRPr lang="ru-RU"/>
          </a:p>
        </p:txBody>
      </p:sp>
      <p:sp>
        <p:nvSpPr>
          <p:cNvPr id="5" name="Нижний колонтитул 4">
            <a:extLst>
              <a:ext uri="{FF2B5EF4-FFF2-40B4-BE49-F238E27FC236}">
                <a16:creationId xmlns:a16="http://schemas.microsoft.com/office/drawing/2014/main" id="{DCEB7401-4FBB-4BD9-BA46-0329E777901E}"/>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62B9A7D6-D0EC-4507-9D9C-81A0056838E6}"/>
              </a:ext>
            </a:extLst>
          </p:cNvPr>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12602014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4D0B67D9-18D6-4A1C-84FF-4E7DB2873A16}"/>
              </a:ext>
            </a:extLst>
          </p:cNvPr>
          <p:cNvSpPr>
            <a:spLocks noGrp="1"/>
          </p:cNvSpPr>
          <p:nvPr>
            <p:ph type="title" orient="vert"/>
          </p:nvPr>
        </p:nvSpPr>
        <p:spPr>
          <a:xfrm>
            <a:off x="6543675" y="365125"/>
            <a:ext cx="1971675"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97E0A7E3-5846-44CE-8AEA-FE3F2F7D942B}"/>
              </a:ext>
            </a:extLst>
          </p:cNvPr>
          <p:cNvSpPr>
            <a:spLocks noGrp="1"/>
          </p:cNvSpPr>
          <p:nvPr>
            <p:ph type="body" orient="vert" idx="1"/>
          </p:nvPr>
        </p:nvSpPr>
        <p:spPr>
          <a:xfrm>
            <a:off x="628650" y="365125"/>
            <a:ext cx="5800725"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2E9033D1-7891-4F40-8391-3252CCEEC5C1}"/>
              </a:ext>
            </a:extLst>
          </p:cNvPr>
          <p:cNvSpPr>
            <a:spLocks noGrp="1"/>
          </p:cNvSpPr>
          <p:nvPr>
            <p:ph type="dt" sz="half" idx="10"/>
          </p:nvPr>
        </p:nvSpPr>
        <p:spPr/>
        <p:txBody>
          <a:bodyPr/>
          <a:lstStyle/>
          <a:p>
            <a:fld id="{5B106E36-FD25-4E2D-B0AA-010F637433A0}" type="datetimeFigureOut">
              <a:rPr lang="ru-RU" smtClean="0"/>
              <a:pPr/>
              <a:t>18.05.2022</a:t>
            </a:fld>
            <a:endParaRPr lang="ru-RU"/>
          </a:p>
        </p:txBody>
      </p:sp>
      <p:sp>
        <p:nvSpPr>
          <p:cNvPr id="5" name="Нижний колонтитул 4">
            <a:extLst>
              <a:ext uri="{FF2B5EF4-FFF2-40B4-BE49-F238E27FC236}">
                <a16:creationId xmlns:a16="http://schemas.microsoft.com/office/drawing/2014/main" id="{5359F751-8C93-4801-AEE7-BCE7E0CC5E0D}"/>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8393C513-B4CF-436D-8F2D-44E3465FAE26}"/>
              </a:ext>
            </a:extLst>
          </p:cNvPr>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57864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F788029-D0DA-44D9-B692-33863DBDE96D}"/>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C904E04A-AC40-4BFC-86B7-5BB8F3F3688E}"/>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4E43A5DA-37F3-41B9-A3AB-F109EE0F1220}"/>
              </a:ext>
            </a:extLst>
          </p:cNvPr>
          <p:cNvSpPr>
            <a:spLocks noGrp="1"/>
          </p:cNvSpPr>
          <p:nvPr>
            <p:ph type="dt" sz="half" idx="10"/>
          </p:nvPr>
        </p:nvSpPr>
        <p:spPr/>
        <p:txBody>
          <a:bodyPr/>
          <a:lstStyle/>
          <a:p>
            <a:fld id="{5B106E36-FD25-4E2D-B0AA-010F637433A0}" type="datetimeFigureOut">
              <a:rPr lang="ru-RU" smtClean="0"/>
              <a:pPr/>
              <a:t>18.05.2022</a:t>
            </a:fld>
            <a:endParaRPr lang="ru-RU"/>
          </a:p>
        </p:txBody>
      </p:sp>
      <p:sp>
        <p:nvSpPr>
          <p:cNvPr id="5" name="Нижний колонтитул 4">
            <a:extLst>
              <a:ext uri="{FF2B5EF4-FFF2-40B4-BE49-F238E27FC236}">
                <a16:creationId xmlns:a16="http://schemas.microsoft.com/office/drawing/2014/main" id="{C2488421-BC8B-4A23-8985-9C67B8E12756}"/>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E46B8D08-05C9-438E-9836-50E7E22CCD08}"/>
              </a:ext>
            </a:extLst>
          </p:cNvPr>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27992840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E51F6F5-D73A-4DBA-93F0-DD8F691B037E}"/>
              </a:ext>
            </a:extLst>
          </p:cNvPr>
          <p:cNvSpPr>
            <a:spLocks noGrp="1"/>
          </p:cNvSpPr>
          <p:nvPr>
            <p:ph type="title"/>
          </p:nvPr>
        </p:nvSpPr>
        <p:spPr>
          <a:xfrm>
            <a:off x="623888" y="1709739"/>
            <a:ext cx="7886700" cy="2852737"/>
          </a:xfrm>
        </p:spPr>
        <p:txBody>
          <a:bodyPr anchor="b"/>
          <a:lstStyle>
            <a:lvl1pPr>
              <a:defRPr sz="4500"/>
            </a:lvl1pPr>
          </a:lstStyle>
          <a:p>
            <a:r>
              <a:rPr lang="ru-RU"/>
              <a:t>Образец заголовка</a:t>
            </a:r>
          </a:p>
        </p:txBody>
      </p:sp>
      <p:sp>
        <p:nvSpPr>
          <p:cNvPr id="3" name="Текст 2">
            <a:extLst>
              <a:ext uri="{FF2B5EF4-FFF2-40B4-BE49-F238E27FC236}">
                <a16:creationId xmlns:a16="http://schemas.microsoft.com/office/drawing/2014/main" id="{CA2DF813-E73F-45C3-911C-64C5FB41FCEF}"/>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AFB69F06-0E74-4763-8894-13B065662BB2}"/>
              </a:ext>
            </a:extLst>
          </p:cNvPr>
          <p:cNvSpPr>
            <a:spLocks noGrp="1"/>
          </p:cNvSpPr>
          <p:nvPr>
            <p:ph type="dt" sz="half" idx="10"/>
          </p:nvPr>
        </p:nvSpPr>
        <p:spPr/>
        <p:txBody>
          <a:bodyPr/>
          <a:lstStyle/>
          <a:p>
            <a:fld id="{5B106E36-FD25-4E2D-B0AA-010F637433A0}" type="datetimeFigureOut">
              <a:rPr lang="ru-RU" smtClean="0"/>
              <a:pPr/>
              <a:t>18.05.2022</a:t>
            </a:fld>
            <a:endParaRPr lang="ru-RU"/>
          </a:p>
        </p:txBody>
      </p:sp>
      <p:sp>
        <p:nvSpPr>
          <p:cNvPr id="5" name="Нижний колонтитул 4">
            <a:extLst>
              <a:ext uri="{FF2B5EF4-FFF2-40B4-BE49-F238E27FC236}">
                <a16:creationId xmlns:a16="http://schemas.microsoft.com/office/drawing/2014/main" id="{D37A9FEC-690E-41E6-AF31-9539580485CD}"/>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9CC9D371-EDCA-45E5-8432-0A18FC07A201}"/>
              </a:ext>
            </a:extLst>
          </p:cNvPr>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21775494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B5BDABB-BEB1-4FBE-9435-79FC59E69E12}"/>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52042184-CB83-4A78-A230-C3A29EB5DE54}"/>
              </a:ext>
            </a:extLst>
          </p:cNvPr>
          <p:cNvSpPr>
            <a:spLocks noGrp="1"/>
          </p:cNvSpPr>
          <p:nvPr>
            <p:ph sz="half" idx="1"/>
          </p:nvPr>
        </p:nvSpPr>
        <p:spPr>
          <a:xfrm>
            <a:off x="628650" y="1825625"/>
            <a:ext cx="38862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46CAD12D-0FEC-42F9-82D5-5EFB03EEB3C4}"/>
              </a:ext>
            </a:extLst>
          </p:cNvPr>
          <p:cNvSpPr>
            <a:spLocks noGrp="1"/>
          </p:cNvSpPr>
          <p:nvPr>
            <p:ph sz="half" idx="2"/>
          </p:nvPr>
        </p:nvSpPr>
        <p:spPr>
          <a:xfrm>
            <a:off x="4629150" y="1825625"/>
            <a:ext cx="38862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5F857E88-B36A-4B75-AC96-3C96A702591B}"/>
              </a:ext>
            </a:extLst>
          </p:cNvPr>
          <p:cNvSpPr>
            <a:spLocks noGrp="1"/>
          </p:cNvSpPr>
          <p:nvPr>
            <p:ph type="dt" sz="half" idx="10"/>
          </p:nvPr>
        </p:nvSpPr>
        <p:spPr/>
        <p:txBody>
          <a:bodyPr/>
          <a:lstStyle/>
          <a:p>
            <a:fld id="{5B106E36-FD25-4E2D-B0AA-010F637433A0}" type="datetimeFigureOut">
              <a:rPr lang="ru-RU" smtClean="0"/>
              <a:pPr/>
              <a:t>18.05.2022</a:t>
            </a:fld>
            <a:endParaRPr lang="ru-RU"/>
          </a:p>
        </p:txBody>
      </p:sp>
      <p:sp>
        <p:nvSpPr>
          <p:cNvPr id="6" name="Нижний колонтитул 5">
            <a:extLst>
              <a:ext uri="{FF2B5EF4-FFF2-40B4-BE49-F238E27FC236}">
                <a16:creationId xmlns:a16="http://schemas.microsoft.com/office/drawing/2014/main" id="{20BBFA86-CC5B-4E82-8F84-F981A9E69F32}"/>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6079C780-F480-426E-A20B-264306F28250}"/>
              </a:ext>
            </a:extLst>
          </p:cNvPr>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19315256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141C87C-CBA5-4D62-93B0-4390F2B4EF4D}"/>
              </a:ext>
            </a:extLst>
          </p:cNvPr>
          <p:cNvSpPr>
            <a:spLocks noGrp="1"/>
          </p:cNvSpPr>
          <p:nvPr>
            <p:ph type="title"/>
          </p:nvPr>
        </p:nvSpPr>
        <p:spPr>
          <a:xfrm>
            <a:off x="629841" y="365126"/>
            <a:ext cx="78867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646B1FAE-2DEC-41A3-8965-9993031C1B74}"/>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a:t>Образец текста</a:t>
            </a:r>
          </a:p>
        </p:txBody>
      </p:sp>
      <p:sp>
        <p:nvSpPr>
          <p:cNvPr id="4" name="Объект 3">
            <a:extLst>
              <a:ext uri="{FF2B5EF4-FFF2-40B4-BE49-F238E27FC236}">
                <a16:creationId xmlns:a16="http://schemas.microsoft.com/office/drawing/2014/main" id="{4E133075-213C-437C-9C0F-CC99D4CF363E}"/>
              </a:ext>
            </a:extLst>
          </p:cNvPr>
          <p:cNvSpPr>
            <a:spLocks noGrp="1"/>
          </p:cNvSpPr>
          <p:nvPr>
            <p:ph sz="half" idx="2"/>
          </p:nvPr>
        </p:nvSpPr>
        <p:spPr>
          <a:xfrm>
            <a:off x="629842" y="2505075"/>
            <a:ext cx="3868340"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F65CD35D-1A90-4589-A077-2C290D32163A}"/>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a:t>Образец текста</a:t>
            </a:r>
          </a:p>
        </p:txBody>
      </p:sp>
      <p:sp>
        <p:nvSpPr>
          <p:cNvPr id="6" name="Объект 5">
            <a:extLst>
              <a:ext uri="{FF2B5EF4-FFF2-40B4-BE49-F238E27FC236}">
                <a16:creationId xmlns:a16="http://schemas.microsoft.com/office/drawing/2014/main" id="{143E7B4B-9807-4353-A22B-2F6C474F36A4}"/>
              </a:ext>
            </a:extLst>
          </p:cNvPr>
          <p:cNvSpPr>
            <a:spLocks noGrp="1"/>
          </p:cNvSpPr>
          <p:nvPr>
            <p:ph sz="quarter" idx="4"/>
          </p:nvPr>
        </p:nvSpPr>
        <p:spPr>
          <a:xfrm>
            <a:off x="4629150" y="2505075"/>
            <a:ext cx="3887391"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CB9091D6-3DCD-4CAC-955C-23A73A2C0BB8}"/>
              </a:ext>
            </a:extLst>
          </p:cNvPr>
          <p:cNvSpPr>
            <a:spLocks noGrp="1"/>
          </p:cNvSpPr>
          <p:nvPr>
            <p:ph type="dt" sz="half" idx="10"/>
          </p:nvPr>
        </p:nvSpPr>
        <p:spPr/>
        <p:txBody>
          <a:bodyPr/>
          <a:lstStyle/>
          <a:p>
            <a:fld id="{5B106E36-FD25-4E2D-B0AA-010F637433A0}" type="datetimeFigureOut">
              <a:rPr lang="ru-RU" smtClean="0"/>
              <a:pPr/>
              <a:t>18.05.2022</a:t>
            </a:fld>
            <a:endParaRPr lang="ru-RU"/>
          </a:p>
        </p:txBody>
      </p:sp>
      <p:sp>
        <p:nvSpPr>
          <p:cNvPr id="8" name="Нижний колонтитул 7">
            <a:extLst>
              <a:ext uri="{FF2B5EF4-FFF2-40B4-BE49-F238E27FC236}">
                <a16:creationId xmlns:a16="http://schemas.microsoft.com/office/drawing/2014/main" id="{43EE6DD5-0C34-4884-B734-992F957FD615}"/>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A7958D21-720F-472A-91A8-E891070B0B47}"/>
              </a:ext>
            </a:extLst>
          </p:cNvPr>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10491495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164BFD4-5CC6-4E83-9C54-CDA3CFD98E0B}"/>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38D2AB79-B581-415F-B846-37E42AA1BC7C}"/>
              </a:ext>
            </a:extLst>
          </p:cNvPr>
          <p:cNvSpPr>
            <a:spLocks noGrp="1"/>
          </p:cNvSpPr>
          <p:nvPr>
            <p:ph type="dt" sz="half" idx="10"/>
          </p:nvPr>
        </p:nvSpPr>
        <p:spPr/>
        <p:txBody>
          <a:bodyPr/>
          <a:lstStyle/>
          <a:p>
            <a:fld id="{5B106E36-FD25-4E2D-B0AA-010F637433A0}" type="datetimeFigureOut">
              <a:rPr lang="ru-RU" smtClean="0"/>
              <a:pPr/>
              <a:t>18.05.2022</a:t>
            </a:fld>
            <a:endParaRPr lang="ru-RU"/>
          </a:p>
        </p:txBody>
      </p:sp>
      <p:sp>
        <p:nvSpPr>
          <p:cNvPr id="4" name="Нижний колонтитул 3">
            <a:extLst>
              <a:ext uri="{FF2B5EF4-FFF2-40B4-BE49-F238E27FC236}">
                <a16:creationId xmlns:a16="http://schemas.microsoft.com/office/drawing/2014/main" id="{CB884ADB-818B-4330-BE0C-4E7386852411}"/>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753A7E36-3FB1-4E6E-BB02-32946E37E2B8}"/>
              </a:ext>
            </a:extLst>
          </p:cNvPr>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33226862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D17F5EFC-57D6-4979-A452-9BDC7C398FA4}"/>
              </a:ext>
            </a:extLst>
          </p:cNvPr>
          <p:cNvSpPr>
            <a:spLocks noGrp="1"/>
          </p:cNvSpPr>
          <p:nvPr>
            <p:ph type="dt" sz="half" idx="10"/>
          </p:nvPr>
        </p:nvSpPr>
        <p:spPr/>
        <p:txBody>
          <a:bodyPr/>
          <a:lstStyle/>
          <a:p>
            <a:fld id="{5B106E36-FD25-4E2D-B0AA-010F637433A0}" type="datetimeFigureOut">
              <a:rPr lang="ru-RU" smtClean="0"/>
              <a:pPr/>
              <a:t>18.05.2022</a:t>
            </a:fld>
            <a:endParaRPr lang="ru-RU"/>
          </a:p>
        </p:txBody>
      </p:sp>
      <p:sp>
        <p:nvSpPr>
          <p:cNvPr id="3" name="Нижний колонтитул 2">
            <a:extLst>
              <a:ext uri="{FF2B5EF4-FFF2-40B4-BE49-F238E27FC236}">
                <a16:creationId xmlns:a16="http://schemas.microsoft.com/office/drawing/2014/main" id="{02CF4E00-C059-4FF3-A3D2-FAF0F23570C6}"/>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0F73DD5F-1C3B-4ADE-94F5-9718771F61EB}"/>
              </a:ext>
            </a:extLst>
          </p:cNvPr>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42776552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9300E24-8517-430E-9C54-BDFC507C7465}"/>
              </a:ext>
            </a:extLst>
          </p:cNvPr>
          <p:cNvSpPr>
            <a:spLocks noGrp="1"/>
          </p:cNvSpPr>
          <p:nvPr>
            <p:ph type="title"/>
          </p:nvPr>
        </p:nvSpPr>
        <p:spPr>
          <a:xfrm>
            <a:off x="629841" y="457200"/>
            <a:ext cx="2949178" cy="1600200"/>
          </a:xfrm>
        </p:spPr>
        <p:txBody>
          <a:bodyPr anchor="b"/>
          <a:lstStyle>
            <a:lvl1pPr>
              <a:defRPr sz="2400"/>
            </a:lvl1pPr>
          </a:lstStyle>
          <a:p>
            <a:r>
              <a:rPr lang="ru-RU"/>
              <a:t>Образец заголовка</a:t>
            </a:r>
          </a:p>
        </p:txBody>
      </p:sp>
      <p:sp>
        <p:nvSpPr>
          <p:cNvPr id="3" name="Объект 2">
            <a:extLst>
              <a:ext uri="{FF2B5EF4-FFF2-40B4-BE49-F238E27FC236}">
                <a16:creationId xmlns:a16="http://schemas.microsoft.com/office/drawing/2014/main" id="{B35597D1-6EC0-4A22-B266-FB753A5EDE9D}"/>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EFD726C6-4899-4E25-ABBF-F85DFBADE491}"/>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a:t>Образец текста</a:t>
            </a:r>
          </a:p>
        </p:txBody>
      </p:sp>
      <p:sp>
        <p:nvSpPr>
          <p:cNvPr id="5" name="Дата 4">
            <a:extLst>
              <a:ext uri="{FF2B5EF4-FFF2-40B4-BE49-F238E27FC236}">
                <a16:creationId xmlns:a16="http://schemas.microsoft.com/office/drawing/2014/main" id="{0DE6F7D5-F84C-490C-AEE9-0157F3550F3D}"/>
              </a:ext>
            </a:extLst>
          </p:cNvPr>
          <p:cNvSpPr>
            <a:spLocks noGrp="1"/>
          </p:cNvSpPr>
          <p:nvPr>
            <p:ph type="dt" sz="half" idx="10"/>
          </p:nvPr>
        </p:nvSpPr>
        <p:spPr/>
        <p:txBody>
          <a:bodyPr/>
          <a:lstStyle/>
          <a:p>
            <a:fld id="{5B106E36-FD25-4E2D-B0AA-010F637433A0}" type="datetimeFigureOut">
              <a:rPr lang="ru-RU" smtClean="0"/>
              <a:pPr/>
              <a:t>18.05.2022</a:t>
            </a:fld>
            <a:endParaRPr lang="ru-RU"/>
          </a:p>
        </p:txBody>
      </p:sp>
      <p:sp>
        <p:nvSpPr>
          <p:cNvPr id="6" name="Нижний колонтитул 5">
            <a:extLst>
              <a:ext uri="{FF2B5EF4-FFF2-40B4-BE49-F238E27FC236}">
                <a16:creationId xmlns:a16="http://schemas.microsoft.com/office/drawing/2014/main" id="{9C372A1A-2D4A-48EE-99DD-E414C7B9ABDF}"/>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BFF90CF8-B4CD-4A4D-B1D7-67B163D5079A}"/>
              </a:ext>
            </a:extLst>
          </p:cNvPr>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16045069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EB55554-D466-4E96-9A42-B9A8BB426F1B}"/>
              </a:ext>
            </a:extLst>
          </p:cNvPr>
          <p:cNvSpPr>
            <a:spLocks noGrp="1"/>
          </p:cNvSpPr>
          <p:nvPr>
            <p:ph type="title"/>
          </p:nvPr>
        </p:nvSpPr>
        <p:spPr>
          <a:xfrm>
            <a:off x="629841" y="457200"/>
            <a:ext cx="2949178" cy="1600200"/>
          </a:xfrm>
        </p:spPr>
        <p:txBody>
          <a:bodyPr anchor="b"/>
          <a:lstStyle>
            <a:lvl1pPr>
              <a:defRPr sz="2400"/>
            </a:lvl1pPr>
          </a:lstStyle>
          <a:p>
            <a:r>
              <a:rPr lang="ru-RU"/>
              <a:t>Образец заголовка</a:t>
            </a:r>
          </a:p>
        </p:txBody>
      </p:sp>
      <p:sp>
        <p:nvSpPr>
          <p:cNvPr id="3" name="Рисунок 2">
            <a:extLst>
              <a:ext uri="{FF2B5EF4-FFF2-40B4-BE49-F238E27FC236}">
                <a16:creationId xmlns:a16="http://schemas.microsoft.com/office/drawing/2014/main" id="{B1175529-208B-4381-B07C-64BCCFD81458}"/>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ru-RU"/>
          </a:p>
        </p:txBody>
      </p:sp>
      <p:sp>
        <p:nvSpPr>
          <p:cNvPr id="4" name="Текст 3">
            <a:extLst>
              <a:ext uri="{FF2B5EF4-FFF2-40B4-BE49-F238E27FC236}">
                <a16:creationId xmlns:a16="http://schemas.microsoft.com/office/drawing/2014/main" id="{1C3D403F-E78E-4310-9DCA-F199BCFE7B70}"/>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a:t>Образец текста</a:t>
            </a:r>
          </a:p>
        </p:txBody>
      </p:sp>
      <p:sp>
        <p:nvSpPr>
          <p:cNvPr id="5" name="Дата 4">
            <a:extLst>
              <a:ext uri="{FF2B5EF4-FFF2-40B4-BE49-F238E27FC236}">
                <a16:creationId xmlns:a16="http://schemas.microsoft.com/office/drawing/2014/main" id="{E8C239BE-9CDF-4DE4-8F9C-1C658E1DD50D}"/>
              </a:ext>
            </a:extLst>
          </p:cNvPr>
          <p:cNvSpPr>
            <a:spLocks noGrp="1"/>
          </p:cNvSpPr>
          <p:nvPr>
            <p:ph type="dt" sz="half" idx="10"/>
          </p:nvPr>
        </p:nvSpPr>
        <p:spPr/>
        <p:txBody>
          <a:bodyPr/>
          <a:lstStyle/>
          <a:p>
            <a:fld id="{5B106E36-FD25-4E2D-B0AA-010F637433A0}" type="datetimeFigureOut">
              <a:rPr lang="ru-RU" smtClean="0"/>
              <a:pPr/>
              <a:t>18.05.2022</a:t>
            </a:fld>
            <a:endParaRPr lang="ru-RU"/>
          </a:p>
        </p:txBody>
      </p:sp>
      <p:sp>
        <p:nvSpPr>
          <p:cNvPr id="6" name="Нижний колонтитул 5">
            <a:extLst>
              <a:ext uri="{FF2B5EF4-FFF2-40B4-BE49-F238E27FC236}">
                <a16:creationId xmlns:a16="http://schemas.microsoft.com/office/drawing/2014/main" id="{065CAA44-0361-4E1D-BD26-8E29722F9435}"/>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AE70057F-6984-478B-9060-19A164CE9FD9}"/>
              </a:ext>
            </a:extLst>
          </p:cNvPr>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16069727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A28FE51-3F34-4DA8-B71D-B6478F41C846}"/>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DADD556D-AB25-44EB-B72E-83C2EAAB0645}"/>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03BC062C-192F-4184-8F31-867ED3BD8A79}"/>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5B106E36-FD25-4E2D-B0AA-010F637433A0}" type="datetimeFigureOut">
              <a:rPr lang="ru-RU" smtClean="0"/>
              <a:pPr/>
              <a:t>18.05.2022</a:t>
            </a:fld>
            <a:endParaRPr lang="ru-RU"/>
          </a:p>
        </p:txBody>
      </p:sp>
      <p:sp>
        <p:nvSpPr>
          <p:cNvPr id="5" name="Нижний колонтитул 4">
            <a:extLst>
              <a:ext uri="{FF2B5EF4-FFF2-40B4-BE49-F238E27FC236}">
                <a16:creationId xmlns:a16="http://schemas.microsoft.com/office/drawing/2014/main" id="{83785F93-48CF-4768-8A97-77AF7968E646}"/>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92D21393-F0C6-46E9-AA4D-173418D6DAA3}"/>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25C68B6-61C2-468F-89AB-4B9F7531AA68}" type="slidenum">
              <a:rPr lang="ru-RU" smtClean="0"/>
              <a:pPr/>
              <a:t>‹#›</a:t>
            </a:fld>
            <a:endParaRPr lang="ru-RU"/>
          </a:p>
        </p:txBody>
      </p:sp>
    </p:spTree>
    <p:extLst>
      <p:ext uri="{BB962C8B-B14F-4D97-AF65-F5344CB8AC3E}">
        <p14:creationId xmlns:p14="http://schemas.microsoft.com/office/powerpoint/2010/main" val="1054346203"/>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ru-RU"/>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notesSlide" Target="../notesSlides/notesSlide4.xml"/><Relationship Id="rId7" Type="http://schemas.openxmlformats.org/officeDocument/2006/relationships/image" Target="../media/image3.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5.wmf"/><Relationship Id="rId5" Type="http://schemas.openxmlformats.org/officeDocument/2006/relationships/image" Target="../media/image2.wmf"/><Relationship Id="rId10" Type="http://schemas.openxmlformats.org/officeDocument/2006/relationships/oleObject" Target="../embeddings/oleObject4.bin"/><Relationship Id="rId4" Type="http://schemas.openxmlformats.org/officeDocument/2006/relationships/oleObject" Target="../embeddings/oleObject1.bin"/><Relationship Id="rId9" Type="http://schemas.openxmlformats.org/officeDocument/2006/relationships/image" Target="../media/image4.wmf"/></Relationships>
</file>

<file path=ppt/slides/_rels/slide5.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0" y="4697128"/>
            <a:ext cx="9144000" cy="1694047"/>
          </a:xfrm>
        </p:spPr>
        <p:txBody>
          <a:bodyPr>
            <a:normAutofit/>
          </a:bodyPr>
          <a:lstStyle/>
          <a:p>
            <a:endParaRPr lang="ru-RU" sz="1600" b="1" dirty="0">
              <a:solidFill>
                <a:schemeClr val="accent5"/>
              </a:solidFill>
            </a:endParaRPr>
          </a:p>
          <a:p>
            <a:r>
              <a:rPr lang="en-US" sz="2800" u="sng" dirty="0">
                <a:solidFill>
                  <a:schemeClr val="accent5"/>
                </a:solidFill>
              </a:rPr>
              <a:t>http://medstatistic.ru</a:t>
            </a:r>
          </a:p>
          <a:p>
            <a:r>
              <a:rPr lang="en-US" sz="2800" dirty="0">
                <a:solidFill>
                  <a:schemeClr val="accent5"/>
                </a:solidFill>
              </a:rPr>
              <a:t>@</a:t>
            </a:r>
            <a:r>
              <a:rPr lang="en-US" sz="2800" dirty="0" err="1">
                <a:solidFill>
                  <a:schemeClr val="accent5"/>
                </a:solidFill>
              </a:rPr>
              <a:t>medstatistic</a:t>
            </a:r>
            <a:r>
              <a:rPr lang="ru-RU" sz="2800" dirty="0">
                <a:solidFill>
                  <a:schemeClr val="accent5"/>
                </a:solidFill>
              </a:rPr>
              <a:t>  </a:t>
            </a:r>
          </a:p>
          <a:p>
            <a:endParaRPr lang="ru-RU" dirty="0"/>
          </a:p>
        </p:txBody>
      </p:sp>
      <p:sp>
        <p:nvSpPr>
          <p:cNvPr id="4" name="TextBox 3"/>
          <p:cNvSpPr txBox="1"/>
          <p:nvPr/>
        </p:nvSpPr>
        <p:spPr>
          <a:xfrm>
            <a:off x="2486026" y="558265"/>
            <a:ext cx="3900488"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ru-RU" sz="3200" b="1" i="0" u="none" strike="noStrike" kern="1200" cap="none" spc="0" normalizeH="0" baseline="0" noProof="0" dirty="0">
                <a:ln>
                  <a:noFill/>
                </a:ln>
                <a:solidFill>
                  <a:srgbClr val="4472C4"/>
                </a:solidFill>
                <a:effectLst/>
                <a:uLnTx/>
                <a:uFillTx/>
                <a:latin typeface="Calibri"/>
                <a:ea typeface="+mn-ea"/>
                <a:cs typeface="+mn-cs"/>
              </a:rPr>
              <a:t>Занятие №4</a:t>
            </a:r>
          </a:p>
        </p:txBody>
      </p:sp>
      <p:pic>
        <p:nvPicPr>
          <p:cNvPr id="7" name="Рисунок 6"/>
          <p:cNvPicPr>
            <a:picLocks noChangeAspect="1"/>
          </p:cNvPicPr>
          <p:nvPr/>
        </p:nvPicPr>
        <p:blipFill>
          <a:blip r:embed="rId3" cstate="print"/>
          <a:stretch>
            <a:fillRect/>
          </a:stretch>
        </p:blipFill>
        <p:spPr>
          <a:xfrm>
            <a:off x="8508732" y="6480810"/>
            <a:ext cx="635267" cy="377190"/>
          </a:xfrm>
          <a:prstGeom prst="rect">
            <a:avLst/>
          </a:prstGeom>
          <a:ln>
            <a:solidFill>
              <a:schemeClr val="tx1"/>
            </a:solidFill>
          </a:ln>
        </p:spPr>
      </p:pic>
      <p:sp>
        <p:nvSpPr>
          <p:cNvPr id="9" name="Заголовок 1"/>
          <p:cNvSpPr>
            <a:spLocks noGrp="1"/>
          </p:cNvSpPr>
          <p:nvPr>
            <p:ph type="ctrTitle"/>
          </p:nvPr>
        </p:nvSpPr>
        <p:spPr>
          <a:xfrm>
            <a:off x="657371" y="1556793"/>
            <a:ext cx="7557797" cy="2232248"/>
          </a:xfrm>
        </p:spPr>
        <p:txBody>
          <a:bodyPr>
            <a:noAutofit/>
          </a:bodyPr>
          <a:lstStyle/>
          <a:p>
            <a:r>
              <a:rPr lang="ru-RU" sz="4000" b="1" dirty="0">
                <a:solidFill>
                  <a:schemeClr val="tx2">
                    <a:lumMod val="75000"/>
                  </a:schemeClr>
                </a:solidFill>
              </a:rPr>
              <a:t>Расчет требуемого числа исследуемых</a:t>
            </a:r>
            <a:endParaRPr lang="ru-RU" sz="4000" b="1" dirty="0"/>
          </a:p>
        </p:txBody>
      </p:sp>
    </p:spTree>
    <p:extLst>
      <p:ext uri="{BB962C8B-B14F-4D97-AF65-F5344CB8AC3E}">
        <p14:creationId xmlns:p14="http://schemas.microsoft.com/office/powerpoint/2010/main" val="40771808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86026" y="558265"/>
            <a:ext cx="3900488"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ru-RU" sz="3200" b="1" i="0" u="none" strike="noStrike" kern="1200" cap="none" spc="0" normalizeH="0" baseline="0" noProof="0" dirty="0">
                <a:ln>
                  <a:noFill/>
                </a:ln>
                <a:solidFill>
                  <a:srgbClr val="4472C4"/>
                </a:solidFill>
                <a:effectLst/>
                <a:uLnTx/>
                <a:uFillTx/>
                <a:latin typeface="Calibri"/>
                <a:ea typeface="+mn-ea"/>
                <a:cs typeface="+mn-cs"/>
              </a:rPr>
              <a:t>План лекции</a:t>
            </a:r>
          </a:p>
        </p:txBody>
      </p:sp>
      <p:sp>
        <p:nvSpPr>
          <p:cNvPr id="9" name="Заголовок 1"/>
          <p:cNvSpPr>
            <a:spLocks noGrp="1"/>
          </p:cNvSpPr>
          <p:nvPr>
            <p:ph type="ctrTitle"/>
          </p:nvPr>
        </p:nvSpPr>
        <p:spPr>
          <a:xfrm>
            <a:off x="657372" y="1556793"/>
            <a:ext cx="3900488" cy="1872207"/>
          </a:xfrm>
          <a:ln>
            <a:solidFill>
              <a:schemeClr val="accent1"/>
            </a:solidFill>
          </a:ln>
        </p:spPr>
        <p:txBody>
          <a:bodyPr>
            <a:noAutofit/>
          </a:bodyPr>
          <a:lstStyle/>
          <a:p>
            <a:r>
              <a:rPr lang="ru-RU" sz="2800" b="1" dirty="0">
                <a:solidFill>
                  <a:schemeClr val="tx2">
                    <a:lumMod val="75000"/>
                  </a:schemeClr>
                </a:solidFill>
              </a:rPr>
              <a:t>Показатели, необходимые для расчета объема выборки</a:t>
            </a:r>
            <a:endParaRPr lang="ru-RU" sz="2800" b="1" dirty="0"/>
          </a:p>
        </p:txBody>
      </p:sp>
      <p:sp>
        <p:nvSpPr>
          <p:cNvPr id="8" name="Заголовок 1">
            <a:extLst>
              <a:ext uri="{FF2B5EF4-FFF2-40B4-BE49-F238E27FC236}">
                <a16:creationId xmlns:a16="http://schemas.microsoft.com/office/drawing/2014/main" id="{488E3202-52EA-144A-8678-9997AA4D8FEC}"/>
              </a:ext>
            </a:extLst>
          </p:cNvPr>
          <p:cNvSpPr txBox="1">
            <a:spLocks/>
          </p:cNvSpPr>
          <p:nvPr/>
        </p:nvSpPr>
        <p:spPr>
          <a:xfrm>
            <a:off x="4586142" y="1556792"/>
            <a:ext cx="3900488" cy="1872207"/>
          </a:xfrm>
          <a:prstGeom prst="rect">
            <a:avLst/>
          </a:prstGeom>
          <a:ln>
            <a:solidFill>
              <a:schemeClr val="accent1"/>
            </a:solidFill>
          </a:ln>
        </p:spPr>
        <p:txBody>
          <a:bodyPr vert="horz" lIns="91440" tIns="45720" rIns="91440" bIns="45720" rtlCol="0" anchor="ctr">
            <a:no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r>
              <a:rPr lang="ru-RU" sz="2800" b="1" dirty="0">
                <a:solidFill>
                  <a:schemeClr val="tx2">
                    <a:lumMod val="75000"/>
                  </a:schemeClr>
                </a:solidFill>
              </a:rPr>
              <a:t>Формула Лера</a:t>
            </a:r>
            <a:endParaRPr lang="ru-RU" sz="2800" b="1" dirty="0"/>
          </a:p>
        </p:txBody>
      </p:sp>
      <p:sp>
        <p:nvSpPr>
          <p:cNvPr id="10" name="Заголовок 1">
            <a:extLst>
              <a:ext uri="{FF2B5EF4-FFF2-40B4-BE49-F238E27FC236}">
                <a16:creationId xmlns:a16="http://schemas.microsoft.com/office/drawing/2014/main" id="{FFEFAC99-2FA2-5C45-844F-DE9CBABC318B}"/>
              </a:ext>
            </a:extLst>
          </p:cNvPr>
          <p:cNvSpPr txBox="1">
            <a:spLocks/>
          </p:cNvSpPr>
          <p:nvPr/>
        </p:nvSpPr>
        <p:spPr>
          <a:xfrm>
            <a:off x="657372" y="3573016"/>
            <a:ext cx="3900488" cy="1872207"/>
          </a:xfrm>
          <a:prstGeom prst="rect">
            <a:avLst/>
          </a:prstGeom>
          <a:ln>
            <a:solidFill>
              <a:schemeClr val="accent1"/>
            </a:solidFill>
          </a:ln>
        </p:spPr>
        <p:txBody>
          <a:bodyPr vert="horz" lIns="91440" tIns="45720" rIns="91440" bIns="45720" rtlCol="0" anchor="ctr">
            <a:no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r>
              <a:rPr lang="ru-RU" sz="2800" b="1" dirty="0">
                <a:solidFill>
                  <a:schemeClr val="tx2">
                    <a:lumMod val="75000"/>
                  </a:schemeClr>
                </a:solidFill>
              </a:rPr>
              <a:t>Номограмма Альтмана</a:t>
            </a:r>
            <a:endParaRPr lang="ru-RU" sz="2800" b="1" dirty="0"/>
          </a:p>
        </p:txBody>
      </p:sp>
      <p:sp>
        <p:nvSpPr>
          <p:cNvPr id="11" name="Заголовок 1">
            <a:extLst>
              <a:ext uri="{FF2B5EF4-FFF2-40B4-BE49-F238E27FC236}">
                <a16:creationId xmlns:a16="http://schemas.microsoft.com/office/drawing/2014/main" id="{F7AC1CB7-8E80-E443-81BE-4EE22628CEC5}"/>
              </a:ext>
            </a:extLst>
          </p:cNvPr>
          <p:cNvSpPr txBox="1">
            <a:spLocks/>
          </p:cNvSpPr>
          <p:nvPr/>
        </p:nvSpPr>
        <p:spPr>
          <a:xfrm>
            <a:off x="4608244" y="3573015"/>
            <a:ext cx="3900488" cy="1872207"/>
          </a:xfrm>
          <a:prstGeom prst="rect">
            <a:avLst/>
          </a:prstGeom>
          <a:ln>
            <a:solidFill>
              <a:schemeClr val="accent1"/>
            </a:solidFill>
          </a:ln>
        </p:spPr>
        <p:txBody>
          <a:bodyPr vert="horz" lIns="91440" tIns="45720" rIns="91440" bIns="45720" rtlCol="0" anchor="ctr">
            <a:no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r>
              <a:rPr lang="ru-RU" sz="2800" b="1" dirty="0">
                <a:solidFill>
                  <a:schemeClr val="tx2">
                    <a:lumMod val="75000"/>
                  </a:schemeClr>
                </a:solidFill>
              </a:rPr>
              <a:t>Описание расчёта объема выборки</a:t>
            </a:r>
            <a:endParaRPr lang="ru-RU" sz="2800" b="1" dirty="0"/>
          </a:p>
        </p:txBody>
      </p:sp>
    </p:spTree>
    <p:extLst>
      <p:ext uri="{BB962C8B-B14F-4D97-AF65-F5344CB8AC3E}">
        <p14:creationId xmlns:p14="http://schemas.microsoft.com/office/powerpoint/2010/main" val="15133690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928670"/>
          </a:xfrm>
        </p:spPr>
        <p:txBody>
          <a:bodyPr>
            <a:normAutofit/>
          </a:bodyPr>
          <a:lstStyle/>
          <a:p>
            <a:pPr algn="ctr"/>
            <a:r>
              <a:rPr lang="ru-RU" sz="4400" b="1" dirty="0">
                <a:solidFill>
                  <a:srgbClr val="C00000"/>
                </a:solidFill>
              </a:rPr>
              <a:t>Методы расчета объема выборки</a:t>
            </a:r>
          </a:p>
        </p:txBody>
      </p:sp>
      <p:sp>
        <p:nvSpPr>
          <p:cNvPr id="3" name="Содержимое 2"/>
          <p:cNvSpPr>
            <a:spLocks noGrp="1"/>
          </p:cNvSpPr>
          <p:nvPr>
            <p:ph idx="1"/>
          </p:nvPr>
        </p:nvSpPr>
        <p:spPr>
          <a:xfrm>
            <a:off x="340628" y="1142960"/>
            <a:ext cx="8462744" cy="5715040"/>
          </a:xfrm>
        </p:spPr>
        <p:txBody>
          <a:bodyPr>
            <a:noAutofit/>
          </a:bodyPr>
          <a:lstStyle/>
          <a:p>
            <a:pPr marL="0" indent="0" algn="ctr">
              <a:lnSpc>
                <a:spcPct val="120000"/>
              </a:lnSpc>
              <a:spcBef>
                <a:spcPts val="0"/>
              </a:spcBef>
              <a:buNone/>
              <a:defRPr/>
            </a:pPr>
            <a:r>
              <a:rPr lang="ru-RU" sz="2200" cap="all" dirty="0">
                <a:solidFill>
                  <a:srgbClr val="FF0000"/>
                </a:solidFill>
                <a:latin typeface="Arial" pitchFamily="34" charset="0"/>
                <a:cs typeface="Arial" pitchFamily="34" charset="0"/>
              </a:rPr>
              <a:t>Требуемые для расчетов значения:</a:t>
            </a:r>
          </a:p>
          <a:p>
            <a:pPr marL="342900" indent="-342900">
              <a:lnSpc>
                <a:spcPct val="120000"/>
              </a:lnSpc>
              <a:spcBef>
                <a:spcPts val="0"/>
              </a:spcBef>
              <a:defRPr/>
            </a:pPr>
            <a:r>
              <a:rPr lang="ru-RU" sz="2000" b="1" dirty="0">
                <a:latin typeface="Arial" pitchFamily="34" charset="0"/>
                <a:cs typeface="Arial" pitchFamily="34" charset="0"/>
              </a:rPr>
              <a:t>Уровень значимости</a:t>
            </a:r>
            <a:r>
              <a:rPr lang="en-US" sz="2000" b="1" dirty="0">
                <a:latin typeface="Arial" pitchFamily="34" charset="0"/>
                <a:cs typeface="Arial" pitchFamily="34" charset="0"/>
              </a:rPr>
              <a:t> (</a:t>
            </a:r>
            <a:r>
              <a:rPr lang="en-US" sz="2000" b="1" dirty="0">
                <a:latin typeface="Arial" pitchFamily="34" charset="0"/>
                <a:cs typeface="Arial" pitchFamily="34" charset="0"/>
                <a:sym typeface="Symbol" panose="05050102010706020507" pitchFamily="18" charset="2"/>
              </a:rPr>
              <a:t>)</a:t>
            </a:r>
            <a:r>
              <a:rPr lang="ru-RU" sz="2000" b="1" dirty="0">
                <a:latin typeface="Arial" pitchFamily="34" charset="0"/>
                <a:cs typeface="Arial" pitchFamily="34" charset="0"/>
              </a:rPr>
              <a:t>: </a:t>
            </a:r>
            <a:r>
              <a:rPr lang="ru-RU" sz="2000" dirty="0">
                <a:latin typeface="Arial" pitchFamily="34" charset="0"/>
                <a:cs typeface="Arial" pitchFamily="34" charset="0"/>
              </a:rPr>
              <a:t>0,1; </a:t>
            </a:r>
            <a:r>
              <a:rPr lang="ru-RU" sz="2000" dirty="0">
                <a:solidFill>
                  <a:srgbClr val="FF0000"/>
                </a:solidFill>
                <a:latin typeface="Arial" pitchFamily="34" charset="0"/>
                <a:cs typeface="Arial" pitchFamily="34" charset="0"/>
              </a:rPr>
              <a:t>0,05</a:t>
            </a:r>
            <a:r>
              <a:rPr lang="ru-RU" sz="2000" dirty="0">
                <a:latin typeface="Arial" pitchFamily="34" charset="0"/>
                <a:cs typeface="Arial" pitchFamily="34" charset="0"/>
              </a:rPr>
              <a:t>; 0,01 и т.д.</a:t>
            </a:r>
          </a:p>
          <a:p>
            <a:pPr marL="0" indent="0">
              <a:lnSpc>
                <a:spcPct val="120000"/>
              </a:lnSpc>
              <a:spcBef>
                <a:spcPts val="0"/>
              </a:spcBef>
              <a:buNone/>
              <a:defRPr/>
            </a:pPr>
            <a:endParaRPr lang="ru-RU" sz="2000" dirty="0">
              <a:latin typeface="Arial" pitchFamily="34" charset="0"/>
              <a:cs typeface="Arial" pitchFamily="34" charset="0"/>
            </a:endParaRPr>
          </a:p>
          <a:p>
            <a:pPr marL="342900" indent="-342900">
              <a:lnSpc>
                <a:spcPct val="120000"/>
              </a:lnSpc>
              <a:spcBef>
                <a:spcPts val="0"/>
              </a:spcBef>
              <a:defRPr/>
            </a:pPr>
            <a:r>
              <a:rPr lang="ru-RU" sz="2000" b="1" dirty="0">
                <a:latin typeface="Arial" pitchFamily="34" charset="0"/>
                <a:cs typeface="Arial" pitchFamily="34" charset="0"/>
              </a:rPr>
              <a:t>Мощность исследования (</a:t>
            </a:r>
            <a:r>
              <a:rPr lang="en-US" sz="2000" b="1" dirty="0">
                <a:latin typeface="Arial" pitchFamily="34" charset="0"/>
                <a:cs typeface="Arial" pitchFamily="34" charset="0"/>
              </a:rPr>
              <a:t>1</a:t>
            </a:r>
            <a:r>
              <a:rPr lang="ru-RU" sz="2000" b="1" dirty="0">
                <a:latin typeface="Arial" pitchFamily="34" charset="0"/>
                <a:cs typeface="Arial" pitchFamily="34" charset="0"/>
              </a:rPr>
              <a:t>00% </a:t>
            </a:r>
            <a:r>
              <a:rPr lang="en-US" sz="2000" b="1" dirty="0">
                <a:latin typeface="Arial" pitchFamily="34" charset="0"/>
                <a:cs typeface="Arial" pitchFamily="34" charset="0"/>
              </a:rPr>
              <a:t>-</a:t>
            </a:r>
            <a:r>
              <a:rPr lang="ru-RU" sz="2000" b="1" dirty="0">
                <a:latin typeface="Arial" pitchFamily="34" charset="0"/>
                <a:cs typeface="Arial" pitchFamily="34" charset="0"/>
              </a:rPr>
              <a:t> </a:t>
            </a:r>
            <a:r>
              <a:rPr lang="el-GR" sz="2000" b="1" dirty="0">
                <a:latin typeface="Arial" pitchFamily="34" charset="0"/>
                <a:cs typeface="Arial" pitchFamily="34" charset="0"/>
              </a:rPr>
              <a:t>β</a:t>
            </a:r>
            <a:r>
              <a:rPr lang="en-US" sz="2000" b="1" dirty="0">
                <a:latin typeface="Arial" pitchFamily="34" charset="0"/>
                <a:cs typeface="Arial" pitchFamily="34" charset="0"/>
              </a:rPr>
              <a:t>)</a:t>
            </a:r>
            <a:r>
              <a:rPr lang="ru-RU" sz="2000" b="1" dirty="0">
                <a:latin typeface="Arial" pitchFamily="34" charset="0"/>
                <a:cs typeface="Arial" pitchFamily="34" charset="0"/>
              </a:rPr>
              <a:t>: </a:t>
            </a:r>
            <a:r>
              <a:rPr lang="ru-RU" sz="2000" dirty="0">
                <a:solidFill>
                  <a:srgbClr val="FF0000"/>
                </a:solidFill>
                <a:latin typeface="Arial" pitchFamily="34" charset="0"/>
                <a:cs typeface="Arial" pitchFamily="34" charset="0"/>
              </a:rPr>
              <a:t>80%</a:t>
            </a:r>
            <a:r>
              <a:rPr lang="ru-RU" sz="2000" dirty="0">
                <a:latin typeface="Arial" pitchFamily="34" charset="0"/>
                <a:cs typeface="Arial" pitchFamily="34" charset="0"/>
              </a:rPr>
              <a:t>, 90%, 95% и т.д.</a:t>
            </a:r>
          </a:p>
          <a:p>
            <a:pPr marL="0" indent="0">
              <a:lnSpc>
                <a:spcPct val="120000"/>
              </a:lnSpc>
              <a:spcBef>
                <a:spcPts val="0"/>
              </a:spcBef>
              <a:buNone/>
              <a:defRPr/>
            </a:pPr>
            <a:r>
              <a:rPr lang="ru-RU" sz="2000" dirty="0" err="1">
                <a:latin typeface="Arial" pitchFamily="34" charset="0"/>
                <a:cs typeface="Arial" pitchFamily="34" charset="0"/>
              </a:rPr>
              <a:t>Тить</a:t>
            </a:r>
            <a:r>
              <a:rPr lang="ru-RU" sz="2000" dirty="0">
                <a:latin typeface="Arial" pitchFamily="34" charset="0"/>
                <a:cs typeface="Arial" pitchFamily="34" charset="0"/>
              </a:rPr>
              <a:t> </a:t>
            </a:r>
          </a:p>
          <a:p>
            <a:pPr marL="342900" indent="-342900">
              <a:lnSpc>
                <a:spcPct val="120000"/>
              </a:lnSpc>
              <a:spcBef>
                <a:spcPts val="0"/>
              </a:spcBef>
              <a:defRPr/>
            </a:pPr>
            <a:r>
              <a:rPr lang="ru-RU" sz="2000" b="1" dirty="0">
                <a:latin typeface="Arial" pitchFamily="34" charset="0"/>
                <a:cs typeface="Arial" pitchFamily="34" charset="0"/>
                <a:sym typeface="Symbol" panose="05050102010706020507" pitchFamily="18" charset="2"/>
              </a:rPr>
              <a:t>Минимальная </a:t>
            </a:r>
            <a:r>
              <a:rPr lang="ru-RU" sz="2000" b="1" cap="all" dirty="0">
                <a:latin typeface="Arial" pitchFamily="34" charset="0"/>
                <a:cs typeface="Arial" pitchFamily="34" charset="0"/>
                <a:sym typeface="Symbol" panose="05050102010706020507" pitchFamily="18" charset="2"/>
              </a:rPr>
              <a:t>клинически </a:t>
            </a:r>
            <a:r>
              <a:rPr lang="ru-RU" sz="2000" b="1" dirty="0">
                <a:latin typeface="Arial" pitchFamily="34" charset="0"/>
                <a:cs typeface="Arial" pitchFamily="34" charset="0"/>
                <a:sym typeface="Symbol" panose="05050102010706020507" pitchFamily="18" charset="2"/>
              </a:rPr>
              <a:t>значимая разница () </a:t>
            </a:r>
            <a:r>
              <a:rPr lang="en-US" sz="2000" b="1" dirty="0">
                <a:latin typeface="Arial" pitchFamily="34" charset="0"/>
                <a:cs typeface="Arial" pitchFamily="34" charset="0"/>
                <a:sym typeface="Symbol" panose="05050102010706020507" pitchFamily="18" charset="2"/>
              </a:rPr>
              <a:t>~ </a:t>
            </a:r>
            <a:r>
              <a:rPr lang="ru-RU" sz="2000" b="1" dirty="0">
                <a:latin typeface="Arial" pitchFamily="34" charset="0"/>
                <a:cs typeface="Arial" pitchFamily="34" charset="0"/>
                <a:sym typeface="Symbol" panose="05050102010706020507" pitchFamily="18" charset="2"/>
              </a:rPr>
              <a:t>1/</a:t>
            </a:r>
            <a:r>
              <a:rPr lang="en-US" sz="2000" b="1" dirty="0">
                <a:latin typeface="Arial" pitchFamily="34" charset="0"/>
                <a:cs typeface="Arial" pitchFamily="34" charset="0"/>
                <a:sym typeface="Symbol" panose="05050102010706020507" pitchFamily="18" charset="2"/>
              </a:rPr>
              <a:t>n</a:t>
            </a:r>
            <a:endParaRPr lang="ru-RU" sz="2000" b="1" dirty="0">
              <a:latin typeface="Arial" pitchFamily="34" charset="0"/>
              <a:cs typeface="Arial" pitchFamily="34" charset="0"/>
              <a:sym typeface="Symbol" panose="05050102010706020507" pitchFamily="18" charset="2"/>
            </a:endParaRPr>
          </a:p>
          <a:p>
            <a:pPr marL="0" indent="0">
              <a:lnSpc>
                <a:spcPct val="120000"/>
              </a:lnSpc>
              <a:spcBef>
                <a:spcPts val="0"/>
              </a:spcBef>
              <a:buNone/>
              <a:defRPr/>
            </a:pPr>
            <a:r>
              <a:rPr lang="ru-RU" sz="2000" i="1" dirty="0">
                <a:latin typeface="Arial" pitchFamily="34" charset="0"/>
                <a:cs typeface="Arial" pitchFamily="34" charset="0"/>
                <a:sym typeface="Symbol" panose="05050102010706020507" pitchFamily="18" charset="2"/>
              </a:rPr>
              <a:t>Например, какое снижение АД будет считаться существенным? 10 мм рт.ст. / 20 мм рт.ст.?</a:t>
            </a:r>
          </a:p>
          <a:p>
            <a:pPr marL="0" indent="0">
              <a:lnSpc>
                <a:spcPct val="120000"/>
              </a:lnSpc>
              <a:spcBef>
                <a:spcPts val="0"/>
              </a:spcBef>
              <a:buNone/>
              <a:defRPr/>
            </a:pPr>
            <a:r>
              <a:rPr lang="ru-RU" sz="2000" i="1" dirty="0">
                <a:latin typeface="Arial" pitchFamily="34" charset="0"/>
                <a:cs typeface="Arial" pitchFamily="34" charset="0"/>
                <a:sym typeface="Symbol" panose="05050102010706020507" pitchFamily="18" charset="2"/>
              </a:rPr>
              <a:t>Например, на сколько % должна быть снижена частота п/о осложнений после нового метода операции? 5-7-10-15%?</a:t>
            </a:r>
          </a:p>
          <a:p>
            <a:pPr marL="0" indent="0">
              <a:lnSpc>
                <a:spcPct val="120000"/>
              </a:lnSpc>
              <a:spcBef>
                <a:spcPts val="0"/>
              </a:spcBef>
              <a:buNone/>
              <a:defRPr/>
            </a:pPr>
            <a:endParaRPr lang="ru-RU" sz="2000" i="1" dirty="0">
              <a:latin typeface="Arial" pitchFamily="34" charset="0"/>
              <a:cs typeface="Arial" pitchFamily="34" charset="0"/>
              <a:sym typeface="Symbol" panose="05050102010706020507" pitchFamily="18" charset="2"/>
            </a:endParaRPr>
          </a:p>
          <a:p>
            <a:pPr marL="342900" indent="-342900">
              <a:lnSpc>
                <a:spcPct val="120000"/>
              </a:lnSpc>
              <a:spcBef>
                <a:spcPts val="0"/>
              </a:spcBef>
              <a:defRPr/>
            </a:pPr>
            <a:r>
              <a:rPr lang="ru-RU" sz="2000" b="1" dirty="0">
                <a:latin typeface="Arial" pitchFamily="34" charset="0"/>
                <a:cs typeface="Arial" pitchFamily="34" charset="0"/>
                <a:sym typeface="Symbol" panose="05050102010706020507" pitchFamily="18" charset="2"/>
              </a:rPr>
              <a:t>Стандартное отклонение (</a:t>
            </a:r>
            <a:r>
              <a:rPr lang="en-US" sz="2000" b="1" dirty="0">
                <a:latin typeface="Arial" pitchFamily="34" charset="0"/>
                <a:cs typeface="Arial" pitchFamily="34" charset="0"/>
                <a:sym typeface="Symbol" panose="05050102010706020507" pitchFamily="18" charset="2"/>
              </a:rPr>
              <a:t>SD</a:t>
            </a:r>
            <a:r>
              <a:rPr lang="ru-RU" sz="2000" b="1" dirty="0">
                <a:latin typeface="Arial" pitchFamily="34" charset="0"/>
                <a:cs typeface="Arial" pitchFamily="34" charset="0"/>
                <a:sym typeface="Symbol" panose="05050102010706020507" pitchFamily="18" charset="2"/>
              </a:rPr>
              <a:t>) </a:t>
            </a:r>
            <a:r>
              <a:rPr lang="ru-RU" sz="2000" dirty="0">
                <a:latin typeface="Arial" pitchFamily="34" charset="0"/>
                <a:cs typeface="Arial" pitchFamily="34" charset="0"/>
                <a:sym typeface="Symbol" panose="05050102010706020507" pitchFamily="18" charset="2"/>
              </a:rPr>
              <a:t>или </a:t>
            </a:r>
            <a:r>
              <a:rPr lang="ru-RU" sz="2000" b="1" dirty="0">
                <a:latin typeface="Arial" pitchFamily="34" charset="0"/>
                <a:cs typeface="Arial" pitchFamily="34" charset="0"/>
                <a:sym typeface="Symbol" panose="05050102010706020507" pitchFamily="18" charset="2"/>
              </a:rPr>
              <a:t>частота события (</a:t>
            </a:r>
            <a:r>
              <a:rPr lang="en-US" sz="2000" b="1" dirty="0">
                <a:latin typeface="Arial" pitchFamily="34" charset="0"/>
                <a:cs typeface="Arial" pitchFamily="34" charset="0"/>
                <a:sym typeface="Symbol" panose="05050102010706020507" pitchFamily="18" charset="2"/>
              </a:rPr>
              <a:t>P)</a:t>
            </a:r>
            <a:r>
              <a:rPr lang="ru-RU" sz="2000" b="1" dirty="0">
                <a:latin typeface="Arial" pitchFamily="34" charset="0"/>
                <a:cs typeface="Arial" pitchFamily="34" charset="0"/>
                <a:sym typeface="Symbol" panose="05050102010706020507" pitchFamily="18" charset="2"/>
              </a:rPr>
              <a:t> </a:t>
            </a:r>
            <a:r>
              <a:rPr lang="ru-RU" sz="2000" dirty="0">
                <a:latin typeface="Arial" pitchFamily="34" charset="0"/>
                <a:cs typeface="Arial" pitchFamily="34" charset="0"/>
                <a:sym typeface="Symbol" panose="05050102010706020507" pitchFamily="18" charset="2"/>
              </a:rPr>
              <a:t>(из предыдущего </a:t>
            </a:r>
            <a:r>
              <a:rPr lang="en-US" sz="2000" dirty="0">
                <a:latin typeface="Arial" pitchFamily="34" charset="0"/>
                <a:cs typeface="Arial" pitchFamily="34" charset="0"/>
                <a:sym typeface="Symbol" panose="05050102010706020507" pitchFamily="18" charset="2"/>
              </a:rPr>
              <a:t>/</a:t>
            </a:r>
            <a:r>
              <a:rPr lang="ru-RU" sz="2000" dirty="0">
                <a:latin typeface="Arial" pitchFamily="34" charset="0"/>
                <a:cs typeface="Arial" pitchFamily="34" charset="0"/>
                <a:sym typeface="Symbol" panose="05050102010706020507" pitchFamily="18" charset="2"/>
              </a:rPr>
              <a:t> пилотного исследования)</a:t>
            </a:r>
            <a:r>
              <a:rPr lang="en-US" sz="2000" dirty="0">
                <a:latin typeface="Arial" pitchFamily="34" charset="0"/>
                <a:cs typeface="Arial" pitchFamily="34" charset="0"/>
                <a:sym typeface="Symbol" panose="05050102010706020507" pitchFamily="18" charset="2"/>
              </a:rPr>
              <a:t> </a:t>
            </a:r>
            <a:r>
              <a:rPr lang="en-US" sz="2000" b="1" dirty="0">
                <a:latin typeface="Arial" pitchFamily="34" charset="0"/>
                <a:cs typeface="Arial" pitchFamily="34" charset="0"/>
                <a:sym typeface="Symbol" panose="05050102010706020507" pitchFamily="18" charset="2"/>
              </a:rPr>
              <a:t>~ n</a:t>
            </a:r>
            <a:endParaRPr lang="ru-RU" sz="2200" dirty="0">
              <a:latin typeface="Arial" pitchFamily="34" charset="0"/>
              <a:cs typeface="Arial" pitchFamily="34" charset="0"/>
            </a:endParaRPr>
          </a:p>
          <a:p>
            <a:pPr marL="342900" indent="-342900" algn="ctr">
              <a:lnSpc>
                <a:spcPct val="120000"/>
              </a:lnSpc>
              <a:spcBef>
                <a:spcPts val="0"/>
              </a:spcBef>
              <a:defRPr/>
            </a:pPr>
            <a:endParaRPr lang="ru-RU" sz="2200" dirty="0">
              <a:latin typeface="Arial" pitchFamily="34" charset="0"/>
              <a:cs typeface="Arial" pitchFamily="34" charset="0"/>
            </a:endParaRPr>
          </a:p>
        </p:txBody>
      </p:sp>
    </p:spTree>
    <p:extLst>
      <p:ext uri="{BB962C8B-B14F-4D97-AF65-F5344CB8AC3E}">
        <p14:creationId xmlns:p14="http://schemas.microsoft.com/office/powerpoint/2010/main" val="29633970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928670"/>
          </a:xfrm>
        </p:spPr>
        <p:txBody>
          <a:bodyPr>
            <a:normAutofit/>
          </a:bodyPr>
          <a:lstStyle/>
          <a:p>
            <a:pPr algn="ctr"/>
            <a:r>
              <a:rPr lang="ru-RU" sz="4400" b="1" dirty="0">
                <a:solidFill>
                  <a:srgbClr val="C00000"/>
                </a:solidFill>
              </a:rPr>
              <a:t>Методы расчета объема выборки</a:t>
            </a:r>
          </a:p>
        </p:txBody>
      </p:sp>
      <p:sp>
        <p:nvSpPr>
          <p:cNvPr id="3" name="Содержимое 2"/>
          <p:cNvSpPr>
            <a:spLocks noGrp="1"/>
          </p:cNvSpPr>
          <p:nvPr>
            <p:ph idx="1"/>
          </p:nvPr>
        </p:nvSpPr>
        <p:spPr>
          <a:xfrm>
            <a:off x="971600" y="1000108"/>
            <a:ext cx="7886680" cy="5643602"/>
          </a:xfrm>
        </p:spPr>
        <p:txBody>
          <a:bodyPr>
            <a:noAutofit/>
          </a:bodyPr>
          <a:lstStyle/>
          <a:p>
            <a:pPr marL="0" indent="0">
              <a:lnSpc>
                <a:spcPct val="120000"/>
              </a:lnSpc>
              <a:spcBef>
                <a:spcPts val="0"/>
              </a:spcBef>
              <a:buNone/>
              <a:defRPr/>
            </a:pPr>
            <a:r>
              <a:rPr lang="ru-RU" sz="2200" b="1" dirty="0">
                <a:latin typeface="Arial" pitchFamily="34" charset="0"/>
                <a:cs typeface="Arial" pitchFamily="34" charset="0"/>
              </a:rPr>
              <a:t>Формула Лера (мощность исследования 80% / 90%)</a:t>
            </a:r>
            <a:r>
              <a:rPr lang="ru-RU" sz="2200" b="1" baseline="30000" dirty="0">
                <a:latin typeface="Arial" pitchFamily="34" charset="0"/>
                <a:cs typeface="Arial" pitchFamily="34" charset="0"/>
              </a:rPr>
              <a:t>1</a:t>
            </a:r>
            <a:endParaRPr lang="ru-RU" sz="2200" b="1" dirty="0">
              <a:latin typeface="Arial" pitchFamily="34" charset="0"/>
              <a:cs typeface="Arial" pitchFamily="34" charset="0"/>
            </a:endParaRPr>
          </a:p>
          <a:p>
            <a:pPr marL="0" indent="0">
              <a:lnSpc>
                <a:spcPct val="120000"/>
              </a:lnSpc>
              <a:spcBef>
                <a:spcPts val="0"/>
              </a:spcBef>
              <a:buNone/>
              <a:defRPr/>
            </a:pPr>
            <a:endParaRPr lang="ru-RU" sz="2200" dirty="0">
              <a:latin typeface="Arial" pitchFamily="34" charset="0"/>
              <a:cs typeface="Arial" pitchFamily="34" charset="0"/>
            </a:endParaRPr>
          </a:p>
          <a:p>
            <a:pPr marL="0" indent="0">
              <a:lnSpc>
                <a:spcPct val="120000"/>
              </a:lnSpc>
              <a:spcBef>
                <a:spcPts val="0"/>
              </a:spcBef>
              <a:buNone/>
              <a:defRPr/>
            </a:pPr>
            <a:r>
              <a:rPr lang="ru-RU" sz="2200" u="sng" dirty="0">
                <a:latin typeface="Arial" pitchFamily="34" charset="0"/>
                <a:cs typeface="Arial" pitchFamily="34" charset="0"/>
              </a:rPr>
              <a:t>80%:</a:t>
            </a:r>
            <a:r>
              <a:rPr lang="ru-RU" sz="2200" dirty="0">
                <a:latin typeface="Arial" pitchFamily="34" charset="0"/>
                <a:cs typeface="Arial" pitchFamily="34" charset="0"/>
              </a:rPr>
              <a:t>		       </a:t>
            </a:r>
            <a:r>
              <a:rPr lang="en-US" sz="2200" dirty="0">
                <a:latin typeface="Arial" pitchFamily="34" charset="0"/>
                <a:cs typeface="Arial" pitchFamily="34" charset="0"/>
              </a:rPr>
              <a:t> </a:t>
            </a:r>
            <a:r>
              <a:rPr lang="ru-RU" sz="2200" dirty="0">
                <a:latin typeface="Arial" pitchFamily="34" charset="0"/>
                <a:cs typeface="Arial" pitchFamily="34" charset="0"/>
              </a:rPr>
              <a:t>       </a:t>
            </a:r>
            <a:r>
              <a:rPr lang="en-US" sz="2200" dirty="0">
                <a:latin typeface="Arial" pitchFamily="34" charset="0"/>
                <a:cs typeface="Arial" pitchFamily="34" charset="0"/>
              </a:rPr>
              <a:t> </a:t>
            </a:r>
            <a:r>
              <a:rPr lang="ru-RU" sz="2200" dirty="0">
                <a:latin typeface="Arial" pitchFamily="34" charset="0"/>
                <a:cs typeface="Arial" pitchFamily="34" charset="0"/>
              </a:rPr>
              <a:t>или</a:t>
            </a:r>
            <a:r>
              <a:rPr lang="en-US" sz="2200" dirty="0">
                <a:latin typeface="Arial" pitchFamily="34" charset="0"/>
                <a:cs typeface="Arial" pitchFamily="34" charset="0"/>
              </a:rPr>
              <a:t>   </a:t>
            </a:r>
            <a:endParaRPr lang="ru-RU" sz="2200" dirty="0">
              <a:latin typeface="Arial" pitchFamily="34" charset="0"/>
              <a:cs typeface="Arial" pitchFamily="34" charset="0"/>
            </a:endParaRPr>
          </a:p>
          <a:p>
            <a:pPr marL="0" indent="0">
              <a:lnSpc>
                <a:spcPct val="120000"/>
              </a:lnSpc>
              <a:spcBef>
                <a:spcPts val="0"/>
              </a:spcBef>
              <a:buNone/>
              <a:defRPr/>
            </a:pPr>
            <a:endParaRPr lang="ru-RU" sz="2200" dirty="0">
              <a:latin typeface="Arial" pitchFamily="34" charset="0"/>
              <a:cs typeface="Arial" pitchFamily="34" charset="0"/>
            </a:endParaRPr>
          </a:p>
          <a:p>
            <a:pPr marL="0" indent="0">
              <a:lnSpc>
                <a:spcPct val="120000"/>
              </a:lnSpc>
              <a:spcBef>
                <a:spcPts val="0"/>
              </a:spcBef>
              <a:buNone/>
              <a:defRPr/>
            </a:pPr>
            <a:endParaRPr lang="ru-RU" sz="2200" u="sng" dirty="0">
              <a:latin typeface="Arial" pitchFamily="34" charset="0"/>
              <a:cs typeface="Arial" pitchFamily="34" charset="0"/>
            </a:endParaRPr>
          </a:p>
          <a:p>
            <a:pPr marL="0" indent="0">
              <a:lnSpc>
                <a:spcPct val="120000"/>
              </a:lnSpc>
              <a:spcBef>
                <a:spcPts val="0"/>
              </a:spcBef>
              <a:buNone/>
              <a:defRPr/>
            </a:pPr>
            <a:r>
              <a:rPr lang="ru-RU" sz="2200" u="sng" dirty="0">
                <a:latin typeface="Arial" pitchFamily="34" charset="0"/>
                <a:cs typeface="Arial" pitchFamily="34" charset="0"/>
              </a:rPr>
              <a:t>90%:</a:t>
            </a:r>
            <a:r>
              <a:rPr lang="ru-RU" sz="2200" dirty="0">
                <a:latin typeface="Arial" pitchFamily="34" charset="0"/>
                <a:cs typeface="Arial" pitchFamily="34" charset="0"/>
              </a:rPr>
              <a:t>		       </a:t>
            </a:r>
            <a:r>
              <a:rPr lang="en-US" sz="2200" dirty="0">
                <a:latin typeface="Arial" pitchFamily="34" charset="0"/>
                <a:cs typeface="Arial" pitchFamily="34" charset="0"/>
              </a:rPr>
              <a:t> </a:t>
            </a:r>
            <a:r>
              <a:rPr lang="ru-RU" sz="2200" dirty="0">
                <a:latin typeface="Arial" pitchFamily="34" charset="0"/>
                <a:cs typeface="Arial" pitchFamily="34" charset="0"/>
              </a:rPr>
              <a:t>       </a:t>
            </a:r>
            <a:r>
              <a:rPr lang="en-US" sz="2200" dirty="0">
                <a:latin typeface="Arial" pitchFamily="34" charset="0"/>
                <a:cs typeface="Arial" pitchFamily="34" charset="0"/>
              </a:rPr>
              <a:t> </a:t>
            </a:r>
            <a:r>
              <a:rPr lang="ru-RU" sz="2200" dirty="0">
                <a:latin typeface="Arial" pitchFamily="34" charset="0"/>
                <a:cs typeface="Arial" pitchFamily="34" charset="0"/>
              </a:rPr>
              <a:t>или</a:t>
            </a:r>
          </a:p>
        </p:txBody>
      </p:sp>
      <p:sp>
        <p:nvSpPr>
          <p:cNvPr id="9" name="Прямоугольник 8"/>
          <p:cNvSpPr/>
          <p:nvPr/>
        </p:nvSpPr>
        <p:spPr>
          <a:xfrm>
            <a:off x="683568" y="4365104"/>
            <a:ext cx="8286808" cy="646331"/>
          </a:xfrm>
          <a:prstGeom prst="rect">
            <a:avLst/>
          </a:prstGeom>
        </p:spPr>
        <p:txBody>
          <a:bodyPr wrap="square">
            <a:spAutoFit/>
          </a:bodyPr>
          <a:lstStyle/>
          <a:p>
            <a:r>
              <a:rPr lang="ru-RU" baseline="30000" dirty="0"/>
              <a:t>1</a:t>
            </a:r>
            <a:r>
              <a:rPr lang="ru-RU" dirty="0"/>
              <a:t> </a:t>
            </a:r>
            <a:r>
              <a:rPr lang="en-US" dirty="0"/>
              <a:t>Lehr R. Sixteen s squared over d squared: a relation for </a:t>
            </a:r>
            <a:r>
              <a:rPr lang="en-US" dirty="0" err="1"/>
              <a:t>crudesample</a:t>
            </a:r>
            <a:r>
              <a:rPr lang="en-US" dirty="0"/>
              <a:t> size estimates // Statistics in Medicine, 1992, 11. – P. 1099-1102</a:t>
            </a:r>
            <a:endParaRPr lang="ru-RU" dirty="0"/>
          </a:p>
        </p:txBody>
      </p:sp>
      <p:graphicFrame>
        <p:nvGraphicFramePr>
          <p:cNvPr id="10" name="Объект 9"/>
          <p:cNvGraphicFramePr>
            <a:graphicFrameLocks noChangeAspect="1"/>
          </p:cNvGraphicFramePr>
          <p:nvPr/>
        </p:nvGraphicFramePr>
        <p:xfrm>
          <a:off x="1835696" y="1650903"/>
          <a:ext cx="1758950" cy="865188"/>
        </p:xfrm>
        <a:graphic>
          <a:graphicData uri="http://schemas.openxmlformats.org/presentationml/2006/ole">
            <mc:AlternateContent xmlns:mc="http://schemas.openxmlformats.org/markup-compatibility/2006">
              <mc:Choice xmlns:v="urn:schemas-microsoft-com:vml" Requires="v">
                <p:oleObj spid="_x0000_s3114" name="Уравнение" r:id="rId4" imgW="850680" imgH="419040" progId="Equation.3">
                  <p:embed/>
                </p:oleObj>
              </mc:Choice>
              <mc:Fallback>
                <p:oleObj name="Уравнение" r:id="rId4" imgW="850680" imgH="419040" progId="Equation.3">
                  <p:embed/>
                  <p:pic>
                    <p:nvPicPr>
                      <p:cNvPr id="10" name="Объект 9"/>
                      <p:cNvPicPr>
                        <a:picLocks noChangeAspect="1" noChangeArrowheads="1"/>
                      </p:cNvPicPr>
                      <p:nvPr/>
                    </p:nvPicPr>
                    <p:blipFill>
                      <a:blip r:embed="rId5"/>
                      <a:srcRect/>
                      <a:stretch>
                        <a:fillRect/>
                      </a:stretch>
                    </p:blipFill>
                    <p:spPr bwMode="auto">
                      <a:xfrm>
                        <a:off x="1835696" y="1650903"/>
                        <a:ext cx="1758950" cy="8651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2" name="Объект 11"/>
          <p:cNvGraphicFramePr>
            <a:graphicFrameLocks noChangeAspect="1"/>
          </p:cNvGraphicFramePr>
          <p:nvPr/>
        </p:nvGraphicFramePr>
        <p:xfrm>
          <a:off x="4445546" y="1631853"/>
          <a:ext cx="3779837" cy="998538"/>
        </p:xfrm>
        <a:graphic>
          <a:graphicData uri="http://schemas.openxmlformats.org/presentationml/2006/ole">
            <mc:AlternateContent xmlns:mc="http://schemas.openxmlformats.org/markup-compatibility/2006">
              <mc:Choice xmlns:v="urn:schemas-microsoft-com:vml" Requires="v">
                <p:oleObj spid="_x0000_s3115" name="Уравнение" r:id="rId6" imgW="1828800" imgH="482400" progId="Equation.3">
                  <p:embed/>
                </p:oleObj>
              </mc:Choice>
              <mc:Fallback>
                <p:oleObj name="Уравнение" r:id="rId6" imgW="1828800" imgH="482400" progId="Equation.3">
                  <p:embed/>
                  <p:pic>
                    <p:nvPicPr>
                      <p:cNvPr id="12" name="Объект 11"/>
                      <p:cNvPicPr>
                        <a:picLocks noChangeAspect="1" noChangeArrowheads="1"/>
                      </p:cNvPicPr>
                      <p:nvPr/>
                    </p:nvPicPr>
                    <p:blipFill>
                      <a:blip r:embed="rId7"/>
                      <a:srcRect/>
                      <a:stretch>
                        <a:fillRect/>
                      </a:stretch>
                    </p:blipFill>
                    <p:spPr bwMode="auto">
                      <a:xfrm>
                        <a:off x="4445546" y="1631853"/>
                        <a:ext cx="3779837" cy="9985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3" name="Объект 12"/>
          <p:cNvGraphicFramePr>
            <a:graphicFrameLocks noChangeAspect="1"/>
          </p:cNvGraphicFramePr>
          <p:nvPr/>
        </p:nvGraphicFramePr>
        <p:xfrm>
          <a:off x="1835696" y="2841528"/>
          <a:ext cx="1758950" cy="866775"/>
        </p:xfrm>
        <a:graphic>
          <a:graphicData uri="http://schemas.openxmlformats.org/presentationml/2006/ole">
            <mc:AlternateContent xmlns:mc="http://schemas.openxmlformats.org/markup-compatibility/2006">
              <mc:Choice xmlns:v="urn:schemas-microsoft-com:vml" Requires="v">
                <p:oleObj spid="_x0000_s3116" name="Уравнение" r:id="rId8" imgW="850680" imgH="419040" progId="Equation.3">
                  <p:embed/>
                </p:oleObj>
              </mc:Choice>
              <mc:Fallback>
                <p:oleObj name="Уравнение" r:id="rId8" imgW="850680" imgH="419040" progId="Equation.3">
                  <p:embed/>
                  <p:pic>
                    <p:nvPicPr>
                      <p:cNvPr id="13" name="Объект 12"/>
                      <p:cNvPicPr>
                        <a:picLocks noChangeAspect="1" noChangeArrowheads="1"/>
                      </p:cNvPicPr>
                      <p:nvPr/>
                    </p:nvPicPr>
                    <p:blipFill>
                      <a:blip r:embed="rId9"/>
                      <a:srcRect/>
                      <a:stretch>
                        <a:fillRect/>
                      </a:stretch>
                    </p:blipFill>
                    <p:spPr bwMode="auto">
                      <a:xfrm>
                        <a:off x="1835696" y="2841528"/>
                        <a:ext cx="1758950" cy="8667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4" name="Объект 13"/>
          <p:cNvGraphicFramePr>
            <a:graphicFrameLocks noChangeAspect="1"/>
          </p:cNvGraphicFramePr>
          <p:nvPr/>
        </p:nvGraphicFramePr>
        <p:xfrm>
          <a:off x="4445546" y="2855816"/>
          <a:ext cx="3779837" cy="998537"/>
        </p:xfrm>
        <a:graphic>
          <a:graphicData uri="http://schemas.openxmlformats.org/presentationml/2006/ole">
            <mc:AlternateContent xmlns:mc="http://schemas.openxmlformats.org/markup-compatibility/2006">
              <mc:Choice xmlns:v="urn:schemas-microsoft-com:vml" Requires="v">
                <p:oleObj spid="_x0000_s3117" name="Уравнение" r:id="rId10" imgW="1828800" imgH="482400" progId="Equation.3">
                  <p:embed/>
                </p:oleObj>
              </mc:Choice>
              <mc:Fallback>
                <p:oleObj name="Уравнение" r:id="rId10" imgW="1828800" imgH="482400" progId="Equation.3">
                  <p:embed/>
                  <p:pic>
                    <p:nvPicPr>
                      <p:cNvPr id="14" name="Объект 13"/>
                      <p:cNvPicPr>
                        <a:picLocks noChangeAspect="1" noChangeArrowheads="1"/>
                      </p:cNvPicPr>
                      <p:nvPr/>
                    </p:nvPicPr>
                    <p:blipFill>
                      <a:blip r:embed="rId11"/>
                      <a:srcRect/>
                      <a:stretch>
                        <a:fillRect/>
                      </a:stretch>
                    </p:blipFill>
                    <p:spPr bwMode="auto">
                      <a:xfrm>
                        <a:off x="4445546" y="2855816"/>
                        <a:ext cx="3779837" cy="9985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3643906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56794" y="757858"/>
            <a:ext cx="5430412" cy="5899026"/>
          </a:xfrm>
          <a:prstGeom prst="rect">
            <a:avLst/>
          </a:prstGeom>
          <a:ln>
            <a:solidFill>
              <a:schemeClr val="tx1"/>
            </a:solidFill>
          </a:ln>
        </p:spPr>
      </p:pic>
      <p:cxnSp>
        <p:nvCxnSpPr>
          <p:cNvPr id="6" name="Прямая соединительная линия 5"/>
          <p:cNvCxnSpPr/>
          <p:nvPr/>
        </p:nvCxnSpPr>
        <p:spPr>
          <a:xfrm flipV="1">
            <a:off x="2288842" y="2702074"/>
            <a:ext cx="4464496" cy="504056"/>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7" name="Заголовок 1"/>
          <p:cNvSpPr>
            <a:spLocks noGrp="1"/>
          </p:cNvSpPr>
          <p:nvPr>
            <p:ph type="title"/>
          </p:nvPr>
        </p:nvSpPr>
        <p:spPr>
          <a:xfrm>
            <a:off x="0" y="0"/>
            <a:ext cx="9005116" cy="764704"/>
          </a:xfrm>
        </p:spPr>
        <p:txBody>
          <a:bodyPr>
            <a:normAutofit/>
          </a:bodyPr>
          <a:lstStyle/>
          <a:p>
            <a:pPr algn="ctr"/>
            <a:r>
              <a:rPr lang="ru-RU" sz="4000" b="1" dirty="0">
                <a:solidFill>
                  <a:srgbClr val="C00000"/>
                </a:solidFill>
              </a:rPr>
              <a:t>Номограмма Альтмана</a:t>
            </a:r>
          </a:p>
        </p:txBody>
      </p:sp>
    </p:spTree>
    <p:extLst>
      <p:ext uri="{BB962C8B-B14F-4D97-AF65-F5344CB8AC3E}">
        <p14:creationId xmlns:p14="http://schemas.microsoft.com/office/powerpoint/2010/main" val="41169677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ChangeArrowheads="1"/>
          </p:cNvSpPr>
          <p:nvPr/>
        </p:nvSpPr>
        <p:spPr bwMode="auto">
          <a:xfrm>
            <a:off x="467544" y="1084094"/>
            <a:ext cx="8001056"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ru-RU" sz="2400" dirty="0"/>
              <a:t>Необходимое число исследуемых для проведения сравнения содержания эритроцитов с микроядрами в периферической крови в зависимости от наличия ВПР плода, было определено по формуле Лера для средних величин (при заданной мощности исследования 80%, уровне значимости </a:t>
            </a:r>
            <a:r>
              <a:rPr lang="el-GR" sz="2400" dirty="0"/>
              <a:t>α</a:t>
            </a:r>
            <a:r>
              <a:rPr lang="ru-RU" sz="2400" dirty="0"/>
              <a:t>=0,05). </a:t>
            </a:r>
            <a:endParaRPr lang="en-US" sz="2400" dirty="0"/>
          </a:p>
          <a:p>
            <a:endParaRPr lang="en-US" sz="2400" dirty="0"/>
          </a:p>
          <a:p>
            <a:r>
              <a:rPr lang="ru-RU" sz="2400" dirty="0"/>
              <a:t>Подставляя в формулу значение минимальной клинически значимой разности содержания эритроцитов с микроядрами, определенной по данным пилотного исследования с участием 10 пациенток, равной 0,6, значение стандартного отклонения, равного 1, был рассчитан минимальный объем каждой из сравниваемых совокупностей. Он составил 45 человек.</a:t>
            </a:r>
          </a:p>
        </p:txBody>
      </p:sp>
      <p:sp>
        <p:nvSpPr>
          <p:cNvPr id="5" name="Заголовок 1"/>
          <p:cNvSpPr>
            <a:spLocks noGrp="1"/>
          </p:cNvSpPr>
          <p:nvPr>
            <p:ph type="title"/>
          </p:nvPr>
        </p:nvSpPr>
        <p:spPr>
          <a:xfrm>
            <a:off x="0" y="214290"/>
            <a:ext cx="9144000" cy="928670"/>
          </a:xfrm>
        </p:spPr>
        <p:txBody>
          <a:bodyPr>
            <a:normAutofit/>
          </a:bodyPr>
          <a:lstStyle/>
          <a:p>
            <a:pPr algn="ctr"/>
            <a:r>
              <a:rPr lang="ru-RU" sz="4400" b="1" dirty="0">
                <a:solidFill>
                  <a:srgbClr val="C00000"/>
                </a:solidFill>
              </a:rPr>
              <a:t>Описание расчета объема выборки</a:t>
            </a: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6765</TotalTime>
  <Words>1122</Words>
  <Application>Microsoft Office PowerPoint</Application>
  <PresentationFormat>Экран (4:3)</PresentationFormat>
  <Paragraphs>61</Paragraphs>
  <Slides>6</Slides>
  <Notes>6</Notes>
  <HiddenSlides>0</HiddenSlides>
  <MMClips>0</MMClips>
  <ScaleCrop>false</ScaleCrop>
  <HeadingPairs>
    <vt:vector size="8" baseType="variant">
      <vt:variant>
        <vt:lpstr>Использованные шрифты</vt:lpstr>
      </vt:variant>
      <vt:variant>
        <vt:i4>3</vt:i4>
      </vt:variant>
      <vt:variant>
        <vt:lpstr>Тема</vt:lpstr>
      </vt:variant>
      <vt:variant>
        <vt:i4>1</vt:i4>
      </vt:variant>
      <vt:variant>
        <vt:lpstr>Внедренные серверы OLE</vt:lpstr>
      </vt:variant>
      <vt:variant>
        <vt:i4>1</vt:i4>
      </vt:variant>
      <vt:variant>
        <vt:lpstr>Заголовки слайдов</vt:lpstr>
      </vt:variant>
      <vt:variant>
        <vt:i4>6</vt:i4>
      </vt:variant>
    </vt:vector>
  </HeadingPairs>
  <TitlesOfParts>
    <vt:vector size="11" baseType="lpstr">
      <vt:lpstr>Arial</vt:lpstr>
      <vt:lpstr>Calibri</vt:lpstr>
      <vt:lpstr>Calibri Light</vt:lpstr>
      <vt:lpstr>Тема Office</vt:lpstr>
      <vt:lpstr>Уравнение</vt:lpstr>
      <vt:lpstr>Расчет требуемого числа исследуемых</vt:lpstr>
      <vt:lpstr>Показатели, необходимые для расчета объема выборки</vt:lpstr>
      <vt:lpstr>Методы расчета объема выборки</vt:lpstr>
      <vt:lpstr>Методы расчета объема выборки</vt:lpstr>
      <vt:lpstr>Номограмма Альтмана</vt:lpstr>
      <vt:lpstr>Описание расчета объема выборки</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Организация статистического исследования</dc:title>
  <dc:creator>Дамир</dc:creator>
  <cp:lastModifiedBy>New User</cp:lastModifiedBy>
  <cp:revision>161</cp:revision>
  <dcterms:created xsi:type="dcterms:W3CDTF">2013-03-19T19:30:41Z</dcterms:created>
  <dcterms:modified xsi:type="dcterms:W3CDTF">2022-05-18T07:02:32Z</dcterms:modified>
</cp:coreProperties>
</file>