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0" r:id="rId2"/>
  </p:sldMasterIdLst>
  <p:notesMasterIdLst>
    <p:notesMasterId r:id="rId21"/>
  </p:notesMasterIdLst>
  <p:sldIdLst>
    <p:sldId id="709" r:id="rId3"/>
    <p:sldId id="736" r:id="rId4"/>
    <p:sldId id="754" r:id="rId5"/>
    <p:sldId id="739" r:id="rId6"/>
    <p:sldId id="746" r:id="rId7"/>
    <p:sldId id="738" r:id="rId8"/>
    <p:sldId id="714" r:id="rId9"/>
    <p:sldId id="747" r:id="rId10"/>
    <p:sldId id="753" r:id="rId11"/>
    <p:sldId id="748" r:id="rId12"/>
    <p:sldId id="750" r:id="rId13"/>
    <p:sldId id="751" r:id="rId14"/>
    <p:sldId id="741" r:id="rId15"/>
    <p:sldId id="742" r:id="rId16"/>
    <p:sldId id="744" r:id="rId17"/>
    <p:sldId id="745" r:id="rId18"/>
    <p:sldId id="734" r:id="rId19"/>
    <p:sldId id="695" r:id="rId20"/>
  </p:sldIdLst>
  <p:sldSz cx="20104100" cy="11309350"/>
  <p:notesSz cx="20104100" cy="1130935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42">
          <p15:clr>
            <a:srgbClr val="A4A3A4"/>
          </p15:clr>
        </p15:guide>
        <p15:guide id="2" pos="9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14" autoAdjust="0"/>
    <p:restoredTop sz="88330" autoAdjust="0"/>
  </p:normalViewPr>
  <p:slideViewPr>
    <p:cSldViewPr>
      <p:cViewPr>
        <p:scale>
          <a:sx n="36" d="100"/>
          <a:sy n="36" d="100"/>
        </p:scale>
        <p:origin x="-2910" y="-1020"/>
      </p:cViewPr>
      <p:guideLst>
        <p:guide orient="horz" pos="1642"/>
        <p:guide pos="90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25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IBM Plex Sans" panose="020B0503050203000203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IBM Plex Sans" panose="020B0503050203000203" pitchFamily="34" charset="0"/>
                <a:cs typeface="+mn-cs"/>
              </a:defRPr>
            </a:lvl1pPr>
          </a:lstStyle>
          <a:p>
            <a:pPr>
              <a:defRPr/>
            </a:pPr>
            <a:fld id="{AB917F99-D49C-4E74-97F7-EF9D5088D1AC}" type="datetimeFigureOut">
              <a:rPr lang="ru-RU"/>
              <a:pPr>
                <a:defRPr/>
              </a:pPr>
              <a:t>29.06.2022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IBM Plex Sans" panose="020B0503050203000203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IBM Plex Sans" panose="020B0503050203000203" pitchFamily="34" charset="0"/>
              </a:defRPr>
            </a:lvl1pPr>
          </a:lstStyle>
          <a:p>
            <a:pPr>
              <a:defRPr/>
            </a:pPr>
            <a:fld id="{E679185C-BA68-4DB3-B844-6777B6573D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38140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BM Plex Sans" panose="020B0503050203000203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BM Plex Sans" panose="020B0503050203000203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BM Plex Sans" panose="020B0503050203000203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BM Plex Sans" panose="020B0503050203000203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BM Plex Sans" panose="020B05030502030002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 smtClean="0"/>
              <a:t>Добрый день! Меня зовут </a:t>
            </a:r>
            <a:r>
              <a:rPr lang="ru-RU" altLang="ru-RU" dirty="0" err="1" smtClean="0"/>
              <a:t>Альфир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Хисамутдинов</a:t>
            </a:r>
            <a:r>
              <a:rPr lang="ru-RU" altLang="ru-RU" dirty="0" smtClean="0"/>
              <a:t>, я доцент кафедры общественного здоровья и организации здравоохранения Казанского государственного медицинского университета. Продолжаем курс</a:t>
            </a:r>
            <a:r>
              <a:rPr lang="ru-RU" altLang="ru-RU" baseline="0" dirty="0" smtClean="0"/>
              <a:t> лекций по медицинским информационным технологиям в здравоохранении</a:t>
            </a:r>
            <a:r>
              <a:rPr lang="en-US" altLang="ru-RU" baseline="0" dirty="0" smtClean="0"/>
              <a:t>/</a:t>
            </a:r>
            <a:endParaRPr lang="ru-RU" altLang="ru-RU" dirty="0" smtClean="0"/>
          </a:p>
          <a:p>
            <a:r>
              <a:rPr lang="ru-RU" altLang="ru-RU" dirty="0" smtClean="0"/>
              <a:t>Сегодня </a:t>
            </a:r>
            <a:r>
              <a:rPr lang="ru-RU" altLang="ru-RU" dirty="0" smtClean="0"/>
              <a:t>мы разберем методы,</a:t>
            </a:r>
            <a:r>
              <a:rPr lang="ru-RU" altLang="ru-RU" baseline="0" dirty="0" smtClean="0"/>
              <a:t> используемые для сравнения так называемых зависимых совокупностей. Или, иначе говоря, для сравнения показателей в динамике, т.е. в исследованиях с дизайном «до-после».</a:t>
            </a:r>
            <a:endParaRPr lang="ru-RU" altLang="ru-RU" dirty="0" smtClean="0"/>
          </a:p>
        </p:txBody>
      </p:sp>
      <p:sp>
        <p:nvSpPr>
          <p:cNvPr id="15364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58C53DB-CD50-4D7E-8018-C429FCFA8CC3}" type="slidenum">
              <a:rPr lang="ru-RU" altLang="ru-RU" smtClean="0">
                <a:latin typeface="IBM Plex Sans" panose="020B0503050203000203" pitchFamily="34" charset="0"/>
              </a:rPr>
              <a:pPr/>
              <a:t>1</a:t>
            </a:fld>
            <a:endParaRPr lang="ru-RU" altLang="ru-RU" smtClean="0">
              <a:latin typeface="IBM Plex Sans" panose="020B0503050203000203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 smtClean="0"/>
              <a:t>В описании методов статистического анализа будет указано,</a:t>
            </a:r>
            <a:r>
              <a:rPr lang="ru-RU" altLang="ru-RU" baseline="0" dirty="0" smtClean="0"/>
              <a:t> как проводилась проверка на нормальность распределения, какими методами, в зависимости от этого, описывались и сравнивались данные.</a:t>
            </a:r>
          </a:p>
          <a:p>
            <a:r>
              <a:rPr lang="ru-RU" altLang="ru-RU" baseline="0" dirty="0" smtClean="0"/>
              <a:t>В случае нормального распределения данные описываются с помощью средних значений, стандартных отклонений и 95% доверительных интервалов, сравнение выполняется с помощью парного </a:t>
            </a:r>
            <a:r>
              <a:rPr lang="en-US" altLang="ru-RU" baseline="0" dirty="0" smtClean="0"/>
              <a:t>t-</a:t>
            </a:r>
            <a:r>
              <a:rPr lang="ru-RU" altLang="ru-RU" baseline="0" dirty="0" smtClean="0"/>
              <a:t>критерия Стьюдента.</a:t>
            </a:r>
          </a:p>
          <a:p>
            <a:r>
              <a:rPr lang="ru-RU" altLang="ru-RU" baseline="0" dirty="0" smtClean="0"/>
              <a:t>При отсутствии нормального распределения описание показателей выполняется с помощью медиан и квартилей, а для сравнения используется непараметрический критерий Уилкоксона.</a:t>
            </a:r>
          </a:p>
        </p:txBody>
      </p:sp>
      <p:sp>
        <p:nvSpPr>
          <p:cNvPr id="23556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D01D852-6265-4471-84E9-6C0043A97662}" type="slidenum">
              <a:rPr lang="ru-RU" altLang="ru-RU" smtClean="0">
                <a:latin typeface="IBM Plex Sans" panose="020B0503050203000203" pitchFamily="34" charset="0"/>
              </a:rPr>
              <a:pPr/>
              <a:t>10</a:t>
            </a:fld>
            <a:endParaRPr lang="ru-RU" altLang="ru-RU" smtClean="0">
              <a:latin typeface="IBM Plex Sans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8451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 smtClean="0"/>
              <a:t>Результаты сравнения артериального</a:t>
            </a:r>
            <a:r>
              <a:rPr lang="ru-RU" altLang="ru-RU" baseline="0" dirty="0" smtClean="0"/>
              <a:t> давления до и после проведенного лечения, полученные в выводе программы </a:t>
            </a:r>
            <a:r>
              <a:rPr lang="en-US" altLang="ru-RU" baseline="0" dirty="0" smtClean="0"/>
              <a:t>StatTech</a:t>
            </a:r>
            <a:r>
              <a:rPr lang="ru-RU" altLang="ru-RU" baseline="0" dirty="0" smtClean="0"/>
              <a:t>, представлены на текущем слайде. Нижняя таблица показывает результаты анализа с помощью парного </a:t>
            </a:r>
            <a:r>
              <a:rPr lang="en-US" altLang="ru-RU" baseline="0" dirty="0" smtClean="0"/>
              <a:t>t-</a:t>
            </a:r>
            <a:r>
              <a:rPr lang="ru-RU" altLang="ru-RU" baseline="0" dirty="0" smtClean="0"/>
              <a:t>критерия Стьюдента. Обратите внимание, средние значения артериального давления составили 156 до лечения и 142 </a:t>
            </a:r>
            <a:r>
              <a:rPr lang="ru-RU" altLang="ru-RU" baseline="0" dirty="0" err="1" smtClean="0"/>
              <a:t>мм.рт.столба</a:t>
            </a:r>
            <a:r>
              <a:rPr lang="ru-RU" altLang="ru-RU" baseline="0" dirty="0" smtClean="0"/>
              <a:t> после лечения. Изменения не такие выраженные, разность средних составляет всего 14 мм ртутного столба, однако снижение признается статистически значимым с </a:t>
            </a:r>
            <a:r>
              <a:rPr lang="en-US" altLang="ru-RU" baseline="0" dirty="0" smtClean="0"/>
              <a:t>p</a:t>
            </a:r>
            <a:r>
              <a:rPr lang="ru-RU" altLang="ru-RU" baseline="0" dirty="0" smtClean="0"/>
              <a:t>-значением, равным 0,005. Таким образом, можно сделать вывод, что хотя показатель и не так сильно снижался у наших пациентов, однако снижение отмечалось у большинства из них. То есть модификация факторов риска представляется эффективным мероприятием для пациентов с артериальной гипертонией, но эффект будет достаточным только при первой степени тяжести заболевания, когда артериальное давление повышается незначительно выше нормы. При второй и третьей степени тяжести гипертонии модификацию факторов риска придется дополнить медикаментозным лечением для большего снижения давления.</a:t>
            </a:r>
          </a:p>
          <a:p>
            <a:r>
              <a:rPr lang="ru-RU" altLang="ru-RU" baseline="0" dirty="0" smtClean="0"/>
              <a:t>Вывод, полученный в </a:t>
            </a:r>
            <a:r>
              <a:rPr lang="en-US" altLang="ru-RU" baseline="0" dirty="0" smtClean="0"/>
              <a:t>StatTech </a:t>
            </a:r>
            <a:r>
              <a:rPr lang="ru-RU" altLang="ru-RU" baseline="0" dirty="0" smtClean="0"/>
              <a:t>с использованием непараметрических методов, представленный в верхней части слайда, отличается другими параметрами, выбранными для описания данных: медианами и квартилями распределения. </a:t>
            </a:r>
            <a:r>
              <a:rPr lang="en-US" altLang="ru-RU" baseline="0" dirty="0" smtClean="0"/>
              <a:t>P</a:t>
            </a:r>
            <a:r>
              <a:rPr lang="ru-RU" altLang="ru-RU" baseline="0" dirty="0" smtClean="0"/>
              <a:t>-значение было определено с помощью критерия Уилкоксона, оно составило 0,004. Заключение, сделанное по этим результатам, принципиально будет такое же, как и при анализе параметрическими методами.</a:t>
            </a:r>
          </a:p>
        </p:txBody>
      </p:sp>
      <p:sp>
        <p:nvSpPr>
          <p:cNvPr id="23556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D01D852-6265-4471-84E9-6C0043A97662}" type="slidenum">
              <a:rPr lang="ru-RU" altLang="ru-RU" smtClean="0">
                <a:latin typeface="IBM Plex Sans" panose="020B0503050203000203" pitchFamily="34" charset="0"/>
              </a:rPr>
              <a:pPr/>
              <a:t>11</a:t>
            </a:fld>
            <a:endParaRPr lang="ru-RU" altLang="ru-RU" smtClean="0">
              <a:latin typeface="IBM Plex Sans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528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 smtClean="0"/>
              <a:t>Конечно, результаты сравнения будут</a:t>
            </a:r>
            <a:r>
              <a:rPr lang="ru-RU" altLang="ru-RU" baseline="0" dirty="0" smtClean="0"/>
              <a:t> дополнительно отражены с помощью диаграмм. Ящичная диаграмма, показывающая медианы и квартили, будет использоваться в случае сравнения данных непараметрическими методами. А при сравнении с помощью парного </a:t>
            </a:r>
            <a:r>
              <a:rPr lang="en-US" altLang="ru-RU" baseline="0" dirty="0" smtClean="0"/>
              <a:t>t-</a:t>
            </a:r>
            <a:r>
              <a:rPr lang="ru-RU" altLang="ru-RU" baseline="0" dirty="0" smtClean="0"/>
              <a:t>критерия Стьюдента будет построена столбиковая диаграмма с планками 95% доверительных интервалов. На обеих диаграммах видно, что после лечения артериальное давление снижалось.</a:t>
            </a:r>
          </a:p>
        </p:txBody>
      </p:sp>
      <p:sp>
        <p:nvSpPr>
          <p:cNvPr id="23556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D01D852-6265-4471-84E9-6C0043A97662}" type="slidenum">
              <a:rPr lang="ru-RU" altLang="ru-RU" smtClean="0">
                <a:latin typeface="IBM Plex Sans" panose="020B0503050203000203" pitchFamily="34" charset="0"/>
              </a:rPr>
              <a:pPr/>
              <a:t>12</a:t>
            </a:fld>
            <a:endParaRPr lang="ru-RU" altLang="ru-RU" smtClean="0">
              <a:latin typeface="IBM Plex Sans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7030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+mn-cs"/>
              </a:rPr>
              <a:t>Решим</a:t>
            </a:r>
            <a:r>
              <a:rPr lang="ru-RU" sz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+mn-cs"/>
              </a:rPr>
              <a:t> другую задачу, в которой будут сравниваться зависимые группы по категориальному бинарному признаку. В качестве изучаемого показателя выступит наличие симптома артериальной гипертонии. Это бинарный признак со значениями 0 – нормальное артериальное давление и 1 – давление повышено. Предположим, что необходимо оценить изменение частоты повышенного артериального давления у пациентов на фоне проводимых мероприятий по модификации факторов риска.</a:t>
            </a:r>
            <a:endParaRPr lang="ru-RU" sz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baseline="0" dirty="0" smtClean="0"/>
              <a:t> </a:t>
            </a:r>
            <a:endParaRPr lang="ru-RU" altLang="ru-RU" dirty="0" smtClean="0"/>
          </a:p>
        </p:txBody>
      </p:sp>
      <p:sp>
        <p:nvSpPr>
          <p:cNvPr id="26628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EB1293E-1A1A-460A-9040-74E87A040845}" type="slidenum">
              <a:rPr lang="ru-RU" altLang="ru-RU" smtClean="0">
                <a:latin typeface="IBM Plex Sans" panose="020B0503050203000203" pitchFamily="34" charset="0"/>
              </a:rPr>
              <a:pPr/>
              <a:t>13</a:t>
            </a:fld>
            <a:endParaRPr lang="ru-RU" altLang="ru-RU" smtClean="0">
              <a:latin typeface="IBM Plex Sans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3908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baseline="0" dirty="0" smtClean="0"/>
              <a:t>Как и в предыдущем примере, в нашей базе данных должны быть 2 столбика со значениями изучаемого признака до и после. Эти столбики должны быть также объединены во временную группу по ранее описанному алгоритму. </a:t>
            </a:r>
          </a:p>
        </p:txBody>
      </p:sp>
      <p:sp>
        <p:nvSpPr>
          <p:cNvPr id="23556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D01D852-6265-4471-84E9-6C0043A97662}" type="slidenum">
              <a:rPr lang="ru-RU" altLang="ru-RU" smtClean="0">
                <a:latin typeface="IBM Plex Sans" panose="020B0503050203000203" pitchFamily="34" charset="0"/>
              </a:rPr>
              <a:pPr/>
              <a:t>14</a:t>
            </a:fld>
            <a:endParaRPr lang="ru-RU" altLang="ru-RU" smtClean="0">
              <a:latin typeface="IBM Plex Sans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957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 smtClean="0"/>
              <a:t>После нажатия кнопки «выполнить анализ» на экран</a:t>
            </a:r>
            <a:r>
              <a:rPr lang="ru-RU" altLang="ru-RU" baseline="0" dirty="0" smtClean="0"/>
              <a:t> будут выведены результаты сравнения исследуемых до и после лечения по частоте повышенного артериального давления. В первой части вывода будет указано, что для описания категориального признака использовались абсолютные значения и процентные доли, а сам анализ выполнялся с помощью теста МакНемара.</a:t>
            </a:r>
            <a:endParaRPr lang="ru-RU" altLang="ru-RU" dirty="0" smtClean="0"/>
          </a:p>
        </p:txBody>
      </p:sp>
      <p:sp>
        <p:nvSpPr>
          <p:cNvPr id="35844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AACF915-A59C-448E-B5B4-F1BD07488615}" type="slidenum">
              <a:rPr lang="ru-RU" altLang="ru-RU" smtClean="0">
                <a:latin typeface="IBM Plex Sans" panose="020B0503050203000203" pitchFamily="34" charset="0"/>
              </a:rPr>
              <a:pPr/>
              <a:t>15</a:t>
            </a:fld>
            <a:endParaRPr lang="ru-RU" altLang="ru-RU" smtClean="0">
              <a:latin typeface="IBM Plex Sans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1959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 smtClean="0"/>
              <a:t>Обратите внимание, Исходя из полученных результатов видно, что частота артериальной гипертонии до оздоровительных</a:t>
            </a:r>
            <a:r>
              <a:rPr lang="ru-RU" altLang="ru-RU" baseline="0" dirty="0" smtClean="0"/>
              <a:t> мероприятий составляла 60% (отмечалась у 12 человек из 20), тогда как после модификации факторов риска снижается до 40% (отмечалась у 8 человек из 20). Снижение частоты повышенного артериального давления было статистически значимым, что подтверждается </a:t>
            </a:r>
            <a:r>
              <a:rPr lang="en-US" altLang="ru-RU" baseline="0" dirty="0" smtClean="0"/>
              <a:t>p-</a:t>
            </a:r>
            <a:r>
              <a:rPr lang="ru-RU" altLang="ru-RU" baseline="0" dirty="0" smtClean="0"/>
              <a:t>значением менее 0,05.</a:t>
            </a:r>
            <a:endParaRPr lang="ru-RU" altLang="ru-RU" dirty="0" smtClean="0"/>
          </a:p>
        </p:txBody>
      </p:sp>
      <p:sp>
        <p:nvSpPr>
          <p:cNvPr id="37892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33351F7-E33F-4A53-AA8A-AEF73452A77C}" type="slidenum">
              <a:rPr lang="ru-RU" altLang="ru-RU" smtClean="0">
                <a:latin typeface="IBM Plex Sans" panose="020B0503050203000203" pitchFamily="34" charset="0"/>
              </a:rPr>
              <a:pPr/>
              <a:t>16</a:t>
            </a:fld>
            <a:endParaRPr lang="ru-RU" altLang="ru-RU" smtClean="0">
              <a:latin typeface="IBM Plex Sans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9083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 smtClean="0"/>
              <a:t>На внутристолбиковой диаграмме,</a:t>
            </a:r>
            <a:r>
              <a:rPr lang="ru-RU" altLang="ru-RU" baseline="0" dirty="0" smtClean="0"/>
              <a:t> показанной после текстового вывода, отражено снижение частоты артериальной гипертонии в результате модификации факторов риска с 60 до 40%.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79185C-BA68-4DB3-B844-6777B6573D9A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66676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 smtClean="0"/>
              <a:t>Итак, сегодня мы изучили применение различных статистических методов для сравнения количественных и категориальных показателей в зависимых группах. Узнали, чем эти методы отличаются от уже известных нам методов для сравнения независимых групп, а также </a:t>
            </a:r>
            <a:r>
              <a:rPr lang="ru-RU" altLang="ru-RU" dirty="0" err="1" smtClean="0"/>
              <a:t>научилис.ь</a:t>
            </a:r>
            <a:r>
              <a:rPr lang="ru-RU" altLang="ru-RU" baseline="0" dirty="0" smtClean="0"/>
              <a:t> выполнять такой анализ в программе </a:t>
            </a:r>
            <a:r>
              <a:rPr lang="en-US" altLang="ru-RU" baseline="0" dirty="0" smtClean="0"/>
              <a:t>StatTech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79185C-BA68-4DB3-B844-6777B6573D9A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6351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altLang="ru-RU" dirty="0" smtClean="0"/>
              <a:t>В ходе изучения темы мы ответим на следующие вопросы:</a:t>
            </a:r>
          </a:p>
          <a:p>
            <a:pPr>
              <a:defRPr/>
            </a:pPr>
            <a:r>
              <a:rPr lang="ru-RU" altLang="ru-RU" dirty="0" smtClean="0"/>
              <a:t>Во первых,</a:t>
            </a:r>
            <a:r>
              <a:rPr lang="ru-RU" altLang="ru-RU" baseline="0" dirty="0" smtClean="0"/>
              <a:t> в</a:t>
            </a:r>
            <a:r>
              <a:rPr lang="ru-RU" altLang="ru-RU" dirty="0" smtClean="0"/>
              <a:t> каких случаях применяются методы для сравнения зависимых</a:t>
            </a:r>
            <a:r>
              <a:rPr lang="ru-RU" altLang="ru-RU" baseline="0" dirty="0" smtClean="0"/>
              <a:t> групп?</a:t>
            </a:r>
          </a:p>
          <a:p>
            <a:pPr marL="0" indent="0">
              <a:buFontTx/>
              <a:buNone/>
              <a:defRPr/>
            </a:pPr>
            <a:r>
              <a:rPr lang="ru-RU" altLang="ru-RU" baseline="0" dirty="0" smtClean="0"/>
              <a:t>Следующие вопросы: </a:t>
            </a:r>
          </a:p>
          <a:p>
            <a:pPr marL="171450" indent="-171450">
              <a:buFontTx/>
              <a:buChar char="-"/>
              <a:defRPr/>
            </a:pPr>
            <a:r>
              <a:rPr lang="ru-RU" altLang="ru-RU" baseline="0" dirty="0" smtClean="0"/>
              <a:t>к</a:t>
            </a:r>
            <a:r>
              <a:rPr lang="ru-RU" altLang="ru-RU" sz="1200" dirty="0" smtClean="0">
                <a:solidFill>
                  <a:srgbClr val="FFFFFF"/>
                </a:solidFill>
                <a:latin typeface="IBM Plex Sans regular" panose="020B0503050203000203" pitchFamily="34" charset="0"/>
                <a:cs typeface="Times New Roman" panose="02020603050405020304" pitchFamily="18" charset="0"/>
              </a:rPr>
              <a:t>ак правильно выбрать метод для сравнения количественных и категориальных показателей при дизайне исследования «до-после»?</a:t>
            </a:r>
          </a:p>
          <a:p>
            <a:pPr marL="171450" indent="-171450">
              <a:buFontTx/>
              <a:buChar char="-"/>
              <a:defRPr/>
            </a:pPr>
            <a:r>
              <a:rPr lang="ru-RU" altLang="ru-RU" sz="1200" dirty="0" smtClean="0">
                <a:latin typeface="IBM Plex Sans regular" panose="020B0503050203000203" pitchFamily="34" charset="0"/>
                <a:cs typeface="Times New Roman" panose="02020603050405020304" pitchFamily="18" charset="0"/>
              </a:rPr>
              <a:t>Как оценить изменения количественного</a:t>
            </a:r>
            <a:r>
              <a:rPr lang="ru-RU" altLang="ru-RU" sz="1200" baseline="0" dirty="0" smtClean="0">
                <a:latin typeface="IBM Plex Sans regular" panose="020B0503050203000203" pitchFamily="34" charset="0"/>
                <a:cs typeface="Times New Roman" panose="02020603050405020304" pitchFamily="18" charset="0"/>
              </a:rPr>
              <a:t> показателя на двух этапах наблюдения?</a:t>
            </a:r>
          </a:p>
          <a:p>
            <a:pPr marL="0" indent="0">
              <a:buFontTx/>
              <a:buNone/>
              <a:defRPr/>
            </a:pPr>
            <a:r>
              <a:rPr lang="ru-RU" altLang="ru-RU" sz="1200" baseline="0" dirty="0" smtClean="0">
                <a:latin typeface="IBM Plex Sans regular" panose="020B0503050203000203" pitchFamily="34" charset="0"/>
                <a:cs typeface="Times New Roman" panose="02020603050405020304" pitchFamily="18" charset="0"/>
              </a:rPr>
              <a:t>И наконец последний вопрос, на котором мы остановимся, это </a:t>
            </a:r>
            <a:r>
              <a:rPr lang="ru-RU" altLang="ru-RU" sz="1200" dirty="0" smtClean="0">
                <a:latin typeface="IBM Plex Sans regular" panose="020B0503050203000203" pitchFamily="34" charset="0"/>
                <a:cs typeface="Times New Roman" panose="02020603050405020304" pitchFamily="18" charset="0"/>
              </a:rPr>
              <a:t>оценка изменения категориального бинарного </a:t>
            </a:r>
            <a:r>
              <a:rPr lang="ru-RU" altLang="ru-RU" sz="1200" baseline="0" dirty="0" smtClean="0">
                <a:latin typeface="IBM Plex Sans regular" panose="020B0503050203000203" pitchFamily="34" charset="0"/>
                <a:cs typeface="Times New Roman" panose="02020603050405020304" pitchFamily="18" charset="0"/>
              </a:rPr>
              <a:t>показателя на двух этапах наблюдения.</a:t>
            </a:r>
            <a:endParaRPr lang="ru-RU" altLang="ru-RU" sz="1200" dirty="0" smtClean="0">
              <a:latin typeface="IBM Plex Sans regular" panose="020B050305020300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8436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6FD95B4-E45D-4FE2-8116-ED67403F9515}" type="slidenum">
              <a:rPr lang="ru-RU" altLang="ru-RU" smtClean="0">
                <a:latin typeface="IBM Plex Sans" panose="020B0503050203000203" pitchFamily="34" charset="0"/>
              </a:rPr>
              <a:pPr/>
              <a:t>2</a:t>
            </a:fld>
            <a:endParaRPr lang="ru-RU" altLang="ru-RU" smtClean="0">
              <a:latin typeface="IBM Plex Sans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849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 smtClean="0"/>
              <a:t>Начнем с того, в каких ситуациях возможно</a:t>
            </a:r>
            <a:r>
              <a:rPr lang="ru-RU" altLang="ru-RU" baseline="0" dirty="0" smtClean="0"/>
              <a:t> применение методов для сравнения зависимых совокупностей. </a:t>
            </a:r>
          </a:p>
          <a:p>
            <a:r>
              <a:rPr lang="ru-RU" altLang="ru-RU" baseline="0" dirty="0" smtClean="0"/>
              <a:t>Изучаемый признак может быть как количественным или порядковым, так и номинальным бинарным. Только неранжируемые мультиномиальные показатели, такие как социальный статус, место проживания или локализация патологического процесса, не подходят для сравнения методами для анализа данных до-после. Все остальные показатели могут сравниваться.</a:t>
            </a:r>
          </a:p>
          <a:p>
            <a:r>
              <a:rPr lang="ru-RU" altLang="ru-RU" baseline="0" dirty="0" smtClean="0"/>
              <a:t>Группирующий признак в сравнениях до-после, так как мы делали это при сравнении независимых групп, не назначается. Например, сравнивая мужчин и женщин, мы назначали группирующим признак пола. А сравнивая больных и здоровых, группирующим назначали признак наличия заболевания. </a:t>
            </a:r>
          </a:p>
          <a:p>
            <a:r>
              <a:rPr lang="ru-RU" altLang="ru-RU" baseline="0" dirty="0" smtClean="0"/>
              <a:t>При сравнении же зависимых групп мы сравниваем у одних и тех же исследуемых один и тот же показатель, но измеренный на разных как правило временных этапах. Например, до и после лечения, до и после вакцинации и т.д. В базе данных такие показатели будут представлены разными столбиками.</a:t>
            </a:r>
            <a:endParaRPr lang="ru-RU" altLang="ru-RU" dirty="0" smtClean="0"/>
          </a:p>
        </p:txBody>
      </p:sp>
      <p:sp>
        <p:nvSpPr>
          <p:cNvPr id="17412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3B2240E-7A1D-4DFF-8245-46CEA03EAC25}" type="slidenum">
              <a:rPr lang="ru-RU" altLang="ru-RU" smtClean="0">
                <a:latin typeface="IBM Plex Sans" pitchFamily="34" charset="0"/>
              </a:rPr>
              <a:pPr/>
              <a:t>3</a:t>
            </a:fld>
            <a:endParaRPr lang="ru-RU" altLang="ru-RU" smtClean="0">
              <a:latin typeface="IBM Plex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885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 smtClean="0"/>
              <a:t>На слайде, который вы видите, представлен алгоритм выбора метода статистического анализа для сравнения зависимых групп. </a:t>
            </a:r>
          </a:p>
          <a:p>
            <a:r>
              <a:rPr lang="ru-RU" altLang="ru-RU" dirty="0" smtClean="0"/>
              <a:t>При этом, первый вопрос,</a:t>
            </a:r>
            <a:r>
              <a:rPr lang="ru-RU" altLang="ru-RU" baseline="0" dirty="0" smtClean="0"/>
              <a:t> на который мы должны ответить, заключается в количестве этапов наблюдения. Здесь возникают две ситуации: сравнение показателей на двух этапах, например, до и после лечения, до и после операции, через одну или через 2 недели после начала приема препарата и т.д. </a:t>
            </a:r>
          </a:p>
          <a:p>
            <a:r>
              <a:rPr lang="ru-RU" altLang="ru-RU" baseline="0" dirty="0" smtClean="0"/>
              <a:t>Другой вариант – это сравнение показателей на 3-х и более этапах наблюдения. Например, в 1, 2 и 3 триместрах беременности или до операции, через неделю и через месяц после операции.</a:t>
            </a:r>
          </a:p>
          <a:p>
            <a:r>
              <a:rPr lang="ru-RU" altLang="ru-RU" baseline="0" dirty="0" smtClean="0"/>
              <a:t>В этой лекции мы разберем с вами только первый вариант дизайна, когда этапов сравнения - два.</a:t>
            </a:r>
          </a:p>
          <a:p>
            <a:r>
              <a:rPr lang="ru-RU" altLang="ru-RU" baseline="0" dirty="0" smtClean="0"/>
              <a:t>Следующий вопрос касается шкалы измерения показателя. </a:t>
            </a:r>
          </a:p>
          <a:p>
            <a:r>
              <a:rPr lang="ru-RU" altLang="ru-RU" baseline="0" dirty="0" smtClean="0"/>
              <a:t>Если используется номинальный бинарный показатель, можно сравнить его на 2-х этапах наблюдения тестом МакНемара. В случае сравнения количественного показателя предварительно оценивается нормальность распределения разности сопоставляемых значений. Далее делается выбор между парным </a:t>
            </a:r>
            <a:r>
              <a:rPr lang="en-US" altLang="ru-RU" baseline="0" dirty="0" smtClean="0"/>
              <a:t>t-</a:t>
            </a:r>
            <a:r>
              <a:rPr lang="ru-RU" altLang="ru-RU" baseline="0" dirty="0" smtClean="0"/>
              <a:t>критерием Стьюдента и критерием Уилкоксона. Первый является параметрическим критерием и используется в случае нормального распределения количественного показателя, второй – непараметрический, ранговый метод, который мы будем применять при отсутствии нормального распределения. Также непараметрические методы будут использоваться для сравнения порядковых показателей.</a:t>
            </a:r>
            <a:endParaRPr lang="ru-RU" altLang="ru-RU" dirty="0" smtClean="0"/>
          </a:p>
        </p:txBody>
      </p:sp>
      <p:sp>
        <p:nvSpPr>
          <p:cNvPr id="20484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CD4071D-9375-4C69-B355-9260DD621319}" type="slidenum">
              <a:rPr lang="ru-RU" altLang="ru-RU" smtClean="0">
                <a:latin typeface="IBM Plex Sans" panose="020B0503050203000203" pitchFamily="34" charset="0"/>
              </a:rPr>
              <a:pPr/>
              <a:t>4</a:t>
            </a:fld>
            <a:endParaRPr lang="ru-RU" altLang="ru-RU" smtClean="0">
              <a:latin typeface="IBM Plex Sans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432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 smtClean="0"/>
              <a:t>Очень важно отметить</a:t>
            </a:r>
            <a:r>
              <a:rPr lang="ru-RU" altLang="ru-RU" baseline="0" dirty="0" smtClean="0"/>
              <a:t> отличия методов, применяемых для сравнения данных до-после, от методов, используемых для сравнения независимых групп. Если последние основаны на сравнении обобщающих показателей, например, </a:t>
            </a:r>
            <a:r>
              <a:rPr lang="en-US" altLang="ru-RU" baseline="0" dirty="0" smtClean="0"/>
              <a:t>t</a:t>
            </a:r>
            <a:r>
              <a:rPr lang="ru-RU" altLang="ru-RU" baseline="0" dirty="0" smtClean="0"/>
              <a:t>-критерий Стьюдента – на сравнении средних значений, </a:t>
            </a:r>
            <a:r>
              <a:rPr lang="en-US" altLang="ru-RU" baseline="0" dirty="0" smtClean="0"/>
              <a:t>U</a:t>
            </a:r>
            <a:r>
              <a:rPr lang="ru-RU" altLang="ru-RU" baseline="0" dirty="0" smtClean="0"/>
              <a:t>-критерий Манна-Уитни – на сравнении средних рангов, то методы для сравнения зависимых совокупностей оценивают частоту изменений показателя в определенном направлении. Например, если значения показателя увеличатся или снизятся всего на несколько единиц, но зато у большинства исследуемых – то в этом случае,  методы сравнения зависимых групп покажут наличие статистической значимости изменений. В связи с этим нельзя при сравнениях до-после использовать методы для независимых групп. </a:t>
            </a:r>
          </a:p>
          <a:p>
            <a:r>
              <a:rPr lang="ru-RU" altLang="ru-RU" baseline="0" dirty="0" smtClean="0"/>
              <a:t>Представим, что мы лечили пациентов с артериальной гипертонией препаратом, который снижал артериальное давление всего на 10-15 мм ртутного столба, но зато такое снижение отмечалось например не менее чем у 90% пациентов. </a:t>
            </a:r>
          </a:p>
          <a:p>
            <a:r>
              <a:rPr lang="ru-RU" altLang="ru-RU" baseline="0" dirty="0" smtClean="0"/>
              <a:t>В результате достигнутое среднее значение артериального давления несильно отличается от исходного среднего показателя, и при сравнении данных </a:t>
            </a:r>
            <a:r>
              <a:rPr lang="en-US" altLang="ru-RU" baseline="0" dirty="0" smtClean="0"/>
              <a:t>t</a:t>
            </a:r>
            <a:r>
              <a:rPr lang="ru-RU" altLang="ru-RU" baseline="0" dirty="0" smtClean="0"/>
              <a:t>-критерием Стьюдента мы бы не смогли выявить статистически значимых различий. А вот используя парный </a:t>
            </a:r>
            <a:r>
              <a:rPr lang="en-US" altLang="ru-RU" baseline="0" dirty="0" smtClean="0"/>
              <a:t>t</a:t>
            </a:r>
            <a:r>
              <a:rPr lang="ru-RU" altLang="ru-RU" baseline="0" dirty="0" smtClean="0"/>
              <a:t>-критерий Стьюдента, мы бы проверили гипотезу о большем изменении показателя в определенном направлении, и так как пусть небольшое, но все-таки снижение отмечалось у большинства пациентов, этот критерий установил бы статистически значимые изменения артериального давления.</a:t>
            </a:r>
          </a:p>
        </p:txBody>
      </p:sp>
      <p:sp>
        <p:nvSpPr>
          <p:cNvPr id="20484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CD4071D-9375-4C69-B355-9260DD621319}" type="slidenum">
              <a:rPr lang="ru-RU" altLang="ru-RU" smtClean="0">
                <a:latin typeface="IBM Plex Sans" panose="020B0503050203000203" pitchFamily="34" charset="0"/>
              </a:rPr>
              <a:pPr/>
              <a:t>5</a:t>
            </a:fld>
            <a:endParaRPr lang="ru-RU" altLang="ru-RU" smtClean="0">
              <a:latin typeface="IBM Plex Sans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320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 smtClean="0"/>
              <a:t>Перейдем</a:t>
            </a:r>
            <a:r>
              <a:rPr lang="ru-RU" altLang="ru-RU" baseline="0" dirty="0" smtClean="0"/>
              <a:t> к примеру решения задачи на сравнение зависимых совокупностей по количественному показателю с использованием статистической программы </a:t>
            </a:r>
            <a:r>
              <a:rPr lang="en-US" altLang="ru-RU" baseline="0" dirty="0" smtClean="0"/>
              <a:t>StatTech</a:t>
            </a:r>
            <a:r>
              <a:rPr lang="ru-RU" altLang="ru-RU" baseline="0" dirty="0" smtClean="0"/>
              <a:t>.</a:t>
            </a:r>
            <a:endParaRPr lang="ru-RU" altLang="ru-RU" dirty="0" smtClean="0"/>
          </a:p>
          <a:p>
            <a:r>
              <a:rPr lang="ru-RU" altLang="ru-RU" dirty="0" smtClean="0"/>
              <a:t>Представим, что мы назначили пациентам с впервые выявленной артериальной гипертонией лечение,</a:t>
            </a:r>
            <a:r>
              <a:rPr lang="ru-RU" altLang="ru-RU" baseline="0" dirty="0" smtClean="0"/>
              <a:t> включающее модификацию факторов риска: коррекцию питания, обеспечение достаточной физической активности, ограничение потребления соли и сахара, соблюдение режима дня. По прошествии определенного времени, в течение которого пациенты выполняли наши рекомендации, мы повторно измерили артериальное давление. И теперь хотим оценить изменения показателя, чтобы сделать вывод об эффективности или неэффективности проводимых оздоровительных мероприятий.</a:t>
            </a:r>
          </a:p>
          <a:p>
            <a:r>
              <a:rPr lang="ru-RU" altLang="ru-RU" baseline="0" dirty="0" smtClean="0"/>
              <a:t>Таким образом, сравниваемый показатель в этой задаче – количественный. Мы будем оценивать его на 2 этапах измерения. </a:t>
            </a:r>
          </a:p>
          <a:p>
            <a:r>
              <a:rPr lang="ru-RU" altLang="ru-RU" baseline="0" dirty="0" smtClean="0"/>
              <a:t>Соответственно, в качестве используемых методов подойдет либо парный </a:t>
            </a:r>
            <a:r>
              <a:rPr lang="en-US" altLang="ru-RU" baseline="0" dirty="0" smtClean="0"/>
              <a:t>t-</a:t>
            </a:r>
            <a:r>
              <a:rPr lang="ru-RU" altLang="ru-RU" baseline="0" dirty="0" smtClean="0"/>
              <a:t>критерий Стьюдента, либо критерий Уилкоксона, в зависимости от нормальности распределения данных.</a:t>
            </a:r>
            <a:endParaRPr lang="ru-RU" altLang="ru-RU" dirty="0" smtClean="0"/>
          </a:p>
        </p:txBody>
      </p:sp>
      <p:sp>
        <p:nvSpPr>
          <p:cNvPr id="26628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EB1293E-1A1A-460A-9040-74E87A040845}" type="slidenum">
              <a:rPr lang="ru-RU" altLang="ru-RU" smtClean="0">
                <a:latin typeface="IBM Plex Sans" panose="020B0503050203000203" pitchFamily="34" charset="0"/>
              </a:rPr>
              <a:pPr/>
              <a:t>6</a:t>
            </a:fld>
            <a:endParaRPr lang="ru-RU" altLang="ru-RU" smtClean="0">
              <a:latin typeface="IBM Plex Sans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630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 smtClean="0"/>
              <a:t>Выполним</a:t>
            </a:r>
            <a:r>
              <a:rPr lang="ru-RU" altLang="ru-RU" baseline="0" dirty="0" smtClean="0"/>
              <a:t> анализ данных в </a:t>
            </a:r>
            <a:r>
              <a:rPr lang="en-US" altLang="ru-RU" baseline="0" dirty="0" smtClean="0"/>
              <a:t>StatTech</a:t>
            </a:r>
            <a:r>
              <a:rPr lang="ru-RU" altLang="ru-RU" baseline="0" dirty="0" smtClean="0"/>
              <a:t>. У нас есть два столбика с данными в программе, один из которых – артериальное давление до лечения, другой – артериальное давление после лечения. По сути, нам нужно сопоставить эти столбики.</a:t>
            </a:r>
          </a:p>
          <a:p>
            <a:r>
              <a:rPr lang="ru-RU" altLang="ru-RU" baseline="0" dirty="0" smtClean="0"/>
              <a:t>Начинаем выполнение анализа с создания так называемых временных групп. Для этого необходимо объединить сравниваемые показатели в одну группу. Нажимаем на изображение шестеренки возле названия первого показателя – артериального давления до лечения и в открывшемся окне настроек во вкладке Группы нажимаем кнопку «Создать новую группу». </a:t>
            </a:r>
          </a:p>
        </p:txBody>
      </p:sp>
      <p:sp>
        <p:nvSpPr>
          <p:cNvPr id="23556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D01D852-6265-4471-84E9-6C0043A97662}" type="slidenum">
              <a:rPr lang="ru-RU" altLang="ru-RU" smtClean="0">
                <a:latin typeface="IBM Plex Sans" panose="020B0503050203000203" pitchFamily="34" charset="0"/>
              </a:rPr>
              <a:pPr/>
              <a:t>7</a:t>
            </a:fld>
            <a:endParaRPr lang="ru-RU" altLang="ru-RU" smtClean="0">
              <a:latin typeface="IBM Plex Sans" panose="020B0503050203000203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 smtClean="0"/>
              <a:t>Придумываем название для создаваемой временной группы, например, «АД в динамике», при этом не забываем прописать название в родительном падеже, нажимаем галочку. </a:t>
            </a:r>
          </a:p>
          <a:p>
            <a:r>
              <a:rPr lang="ru-RU" altLang="ru-RU" dirty="0" smtClean="0"/>
              <a:t>После этого группа считается созданной, </a:t>
            </a:r>
            <a:r>
              <a:rPr lang="ru-RU" altLang="ru-RU" dirty="0" err="1" smtClean="0"/>
              <a:t>остется</a:t>
            </a:r>
            <a:r>
              <a:rPr lang="ru-RU" altLang="ru-RU" dirty="0" smtClean="0"/>
              <a:t> добавить к ней атрибут, означающий, что в этой группе будут находится</a:t>
            </a:r>
            <a:r>
              <a:rPr lang="ru-RU" altLang="ru-RU" baseline="0" dirty="0" smtClean="0"/>
              <a:t> измерения одного и того же показателя, но на разных этапах наблюдения.</a:t>
            </a:r>
            <a:r>
              <a:rPr lang="ru-RU" altLang="ru-RU" dirty="0" smtClean="0"/>
              <a:t> </a:t>
            </a:r>
          </a:p>
          <a:p>
            <a:r>
              <a:rPr lang="ru-RU" altLang="ru-RU" dirty="0" smtClean="0"/>
              <a:t>Для этого нужно нажать на изображение</a:t>
            </a:r>
            <a:r>
              <a:rPr lang="ru-RU" altLang="ru-RU" baseline="0" dirty="0" smtClean="0"/>
              <a:t> часов справа от названия группы. </a:t>
            </a:r>
          </a:p>
          <a:p>
            <a:r>
              <a:rPr lang="ru-RU" altLang="ru-RU" baseline="0" dirty="0" smtClean="0"/>
              <a:t>Итак, мы создали временную группу для изучения динамики артериального давления.</a:t>
            </a:r>
          </a:p>
          <a:p>
            <a:r>
              <a:rPr lang="ru-RU" altLang="ru-RU" baseline="0" dirty="0" smtClean="0"/>
              <a:t>Теперь помещаем в нее второй показатель – артериальное давление после лечения и на этом настройку анализа до-после можно считать завершенной.  </a:t>
            </a:r>
          </a:p>
        </p:txBody>
      </p:sp>
      <p:sp>
        <p:nvSpPr>
          <p:cNvPr id="23556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D01D852-6265-4471-84E9-6C0043A97662}" type="slidenum">
              <a:rPr lang="ru-RU" altLang="ru-RU" smtClean="0">
                <a:latin typeface="IBM Plex Sans" panose="020B0503050203000203" pitchFamily="34" charset="0"/>
              </a:rPr>
              <a:pPr/>
              <a:t>8</a:t>
            </a:fld>
            <a:endParaRPr lang="ru-RU" altLang="ru-RU" smtClean="0">
              <a:latin typeface="IBM Plex Sans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063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получения результатов анализа нажимаем в верхнем правом углу окна программы</a:t>
            </a:r>
            <a:r>
              <a:rPr lang="ru-RU" sz="1200" baseline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кнопку «Выполнить анализ».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 экране отобразятся</a:t>
            </a:r>
            <a:r>
              <a:rPr lang="ru-RU" altLang="ru-RU" sz="1200" baseline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 выполненного статистического анализа – оценка изменений артериального давления до и после модификации факторов риска.</a:t>
            </a:r>
            <a:endParaRPr lang="ru-RU" altLang="ru-RU" sz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dirty="0" smtClean="0"/>
          </a:p>
        </p:txBody>
      </p:sp>
      <p:sp>
        <p:nvSpPr>
          <p:cNvPr id="29700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A7990FC-3BF1-4E93-A8A5-3BB904BFD7EB}" type="slidenum">
              <a:rPr lang="ru-RU" altLang="ru-RU" smtClean="0">
                <a:latin typeface="IBM Plex Sans" panose="020B0503050203000203" pitchFamily="34" charset="0"/>
              </a:rPr>
              <a:pPr/>
              <a:t>9</a:t>
            </a:fld>
            <a:endParaRPr lang="ru-RU" altLang="ru-RU" smtClean="0">
              <a:latin typeface="IBM Plex Sans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202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IBM Plex Sans" panose="020B0503050203000203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IBM Plex Sans" panose="020B0503050203000203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>
          <a:xfrm>
            <a:off x="6835775" y="10517188"/>
            <a:ext cx="6432550" cy="566737"/>
          </a:xfrm>
          <a:prstGeom prst="rect">
            <a:avLst/>
          </a:prstGeom>
        </p:spPr>
        <p:txBody>
          <a:bodyPr lIns="0" tIns="0" rIns="0" bIns="0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IBM Plex Sans" panose="020B0503050203000203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>
          <a:xfrm>
            <a:off x="1004888" y="10517188"/>
            <a:ext cx="4624387" cy="566737"/>
          </a:xfrm>
          <a:prstGeom prst="rect">
            <a:avLst/>
          </a:prstGeom>
        </p:spPr>
        <p:txBody>
          <a:bodyPr lIns="0" tIns="0" rIns="0" bIns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IBM Plex Sans" panose="020B0503050203000203" pitchFamily="34" charset="0"/>
                <a:cs typeface="+mn-cs"/>
              </a:defRPr>
            </a:lvl1pPr>
          </a:lstStyle>
          <a:p>
            <a:pPr>
              <a:defRPr/>
            </a:pPr>
            <a:fld id="{0207B5C7-B846-432B-885E-FBFAA2547ECA}" type="datetimeFigureOut">
              <a:rPr lang="en-US"/>
              <a:pPr>
                <a:defRPr/>
              </a:pPr>
              <a:t>6/29/2022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>
          <a:xfrm>
            <a:off x="14474825" y="10517188"/>
            <a:ext cx="4624388" cy="56673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898989"/>
                </a:solidFill>
                <a:latin typeface="IBM Plex Sans" panose="020B0503050203000203" pitchFamily="34" charset="0"/>
              </a:defRPr>
            </a:lvl1pPr>
          </a:lstStyle>
          <a:p>
            <a:pPr>
              <a:defRPr/>
            </a:pPr>
            <a:fld id="{656EE538-247D-47F5-AFB4-3DFB54DB17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4592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раница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104100" cy="1130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3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5288" y="1119188"/>
            <a:ext cx="31940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19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раница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104100" cy="1130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5288" y="1119188"/>
            <a:ext cx="31940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282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раница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104100" cy="1130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8" y="1050925"/>
            <a:ext cx="3836987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459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91004" y="1399796"/>
            <a:ext cx="13122090" cy="704214"/>
          </a:xfrm>
          <a:prstGeom prst="rect">
            <a:avLst/>
          </a:prstGeom>
        </p:spPr>
        <p:txBody>
          <a:bodyPr lIns="0" tIns="0" rIns="0" bIns="0"/>
          <a:lstStyle>
            <a:lvl1pPr>
              <a:defRPr sz="4450" b="0" i="0">
                <a:solidFill>
                  <a:srgbClr val="60269E"/>
                </a:solidFill>
                <a:latin typeface="IBM Plex Sans" panose="020B0503050203000203" pitchFamily="34" charset="0"/>
                <a:cs typeface="IBM Plex Sans" panose="020B0503050203000203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3063" y="3203932"/>
            <a:ext cx="17277972" cy="5650230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>
          <a:xfrm>
            <a:off x="6835775" y="10517188"/>
            <a:ext cx="6432550" cy="566737"/>
          </a:xfrm>
          <a:prstGeom prst="rect">
            <a:avLst/>
          </a:prstGeom>
        </p:spPr>
        <p:txBody>
          <a:bodyPr lIns="0" tIns="0" rIns="0" bIns="0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IBM Plex Sans" panose="020B0503050203000203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>
          <a:xfrm>
            <a:off x="1004888" y="10517188"/>
            <a:ext cx="4624387" cy="566737"/>
          </a:xfrm>
          <a:prstGeom prst="rect">
            <a:avLst/>
          </a:prstGeom>
        </p:spPr>
        <p:txBody>
          <a:bodyPr lIns="0" tIns="0" rIns="0" bIns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IBM Plex Sans" panose="020B0503050203000203" pitchFamily="34" charset="0"/>
                <a:cs typeface="+mn-cs"/>
              </a:defRPr>
            </a:lvl1pPr>
          </a:lstStyle>
          <a:p>
            <a:pPr>
              <a:defRPr/>
            </a:pPr>
            <a:fld id="{146BC605-B681-4008-AA27-3E5B28069B56}" type="datetimeFigureOut">
              <a:rPr lang="en-US"/>
              <a:pPr>
                <a:defRPr/>
              </a:pPr>
              <a:t>6/29/2022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>
          <a:xfrm>
            <a:off x="14474825" y="10517188"/>
            <a:ext cx="4624388" cy="56673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898989"/>
                </a:solidFill>
                <a:latin typeface="IBM Plex Sans" panose="020B0503050203000203" pitchFamily="34" charset="0"/>
              </a:defRPr>
            </a:lvl1pPr>
          </a:lstStyle>
          <a:p>
            <a:pPr>
              <a:defRPr/>
            </a:pPr>
            <a:fld id="{CD68DBD8-D114-4F65-82B7-4FEDFE20B3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864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91004" y="1399796"/>
            <a:ext cx="13122090" cy="704214"/>
          </a:xfrm>
          <a:prstGeom prst="rect">
            <a:avLst/>
          </a:prstGeom>
        </p:spPr>
        <p:txBody>
          <a:bodyPr lIns="0" tIns="0" rIns="0" bIns="0"/>
          <a:lstStyle>
            <a:lvl1pPr>
              <a:defRPr sz="4450" b="0" i="0">
                <a:solidFill>
                  <a:srgbClr val="60269E"/>
                </a:solidFill>
                <a:latin typeface="IBM Plex Sans" panose="020B0503050203000203" pitchFamily="34" charset="0"/>
                <a:cs typeface="IBM Plex Sans" panose="020B0503050203000203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413063" y="2738131"/>
            <a:ext cx="689102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IBM Plex Sans" panose="020B0503050203000203" pitchFamily="34" charset="0"/>
                <a:cs typeface="IBM Plex Sans" panose="020B0503050203000203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IBM Plex Sans" panose="020B0503050203000203" pitchFamily="34" charset="0"/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ftr" sz="quarter" idx="10"/>
          </p:nvPr>
        </p:nvSpPr>
        <p:spPr>
          <a:xfrm>
            <a:off x="6835775" y="10517188"/>
            <a:ext cx="6432550" cy="566737"/>
          </a:xfrm>
          <a:prstGeom prst="rect">
            <a:avLst/>
          </a:prstGeom>
        </p:spPr>
        <p:txBody>
          <a:bodyPr lIns="0" tIns="0" rIns="0" bIns="0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IBM Plex Sans" panose="020B0503050203000203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Holder 6"/>
          <p:cNvSpPr>
            <a:spLocks noGrp="1"/>
          </p:cNvSpPr>
          <p:nvPr>
            <p:ph type="dt" sz="half" idx="11"/>
          </p:nvPr>
        </p:nvSpPr>
        <p:spPr>
          <a:xfrm>
            <a:off x="1004888" y="10517188"/>
            <a:ext cx="4624387" cy="566737"/>
          </a:xfrm>
          <a:prstGeom prst="rect">
            <a:avLst/>
          </a:prstGeom>
        </p:spPr>
        <p:txBody>
          <a:bodyPr lIns="0" tIns="0" rIns="0" bIns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IBM Plex Sans" panose="020B0503050203000203" pitchFamily="34" charset="0"/>
                <a:cs typeface="+mn-cs"/>
              </a:defRPr>
            </a:lvl1pPr>
          </a:lstStyle>
          <a:p>
            <a:pPr>
              <a:defRPr/>
            </a:pPr>
            <a:fld id="{5244F0A6-C0F3-40CB-9D98-5419DB2A14AC}" type="datetimeFigureOut">
              <a:rPr lang="en-US"/>
              <a:pPr>
                <a:defRPr/>
              </a:pPr>
              <a:t>6/29/2022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12"/>
          </p:nvPr>
        </p:nvSpPr>
        <p:spPr>
          <a:xfrm>
            <a:off x="14474825" y="10517188"/>
            <a:ext cx="4624388" cy="56673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898989"/>
                </a:solidFill>
                <a:latin typeface="IBM Plex Sans" panose="020B0503050203000203" pitchFamily="34" charset="0"/>
              </a:defRPr>
            </a:lvl1pPr>
          </a:lstStyle>
          <a:p>
            <a:pPr>
              <a:defRPr/>
            </a:pPr>
            <a:fld id="{1319FD08-3ECD-4AB4-9877-48806EFB0E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142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91004" y="1399796"/>
            <a:ext cx="13122090" cy="704214"/>
          </a:xfrm>
          <a:prstGeom prst="rect">
            <a:avLst/>
          </a:prstGeom>
        </p:spPr>
        <p:txBody>
          <a:bodyPr lIns="0" tIns="0" rIns="0" bIns="0"/>
          <a:lstStyle>
            <a:lvl1pPr>
              <a:defRPr sz="4450" b="0" i="0">
                <a:solidFill>
                  <a:srgbClr val="60269E"/>
                </a:solidFill>
                <a:latin typeface="IBM Plex Sans" panose="020B0503050203000203" pitchFamily="34" charset="0"/>
                <a:cs typeface="IBM Plex Sans" panose="020B0503050203000203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10"/>
          </p:nvPr>
        </p:nvSpPr>
        <p:spPr>
          <a:xfrm>
            <a:off x="6835775" y="10517188"/>
            <a:ext cx="6432550" cy="566737"/>
          </a:xfrm>
          <a:prstGeom prst="rect">
            <a:avLst/>
          </a:prstGeom>
        </p:spPr>
        <p:txBody>
          <a:bodyPr lIns="0" tIns="0" rIns="0" bIns="0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IBM Plex Sans" panose="020B0503050203000203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Holder 4"/>
          <p:cNvSpPr>
            <a:spLocks noGrp="1"/>
          </p:cNvSpPr>
          <p:nvPr>
            <p:ph type="dt" sz="half" idx="11"/>
          </p:nvPr>
        </p:nvSpPr>
        <p:spPr>
          <a:xfrm>
            <a:off x="1004888" y="10517188"/>
            <a:ext cx="4624387" cy="566737"/>
          </a:xfrm>
          <a:prstGeom prst="rect">
            <a:avLst/>
          </a:prstGeom>
        </p:spPr>
        <p:txBody>
          <a:bodyPr lIns="0" tIns="0" rIns="0" bIns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IBM Plex Sans" panose="020B0503050203000203" pitchFamily="34" charset="0"/>
                <a:cs typeface="+mn-cs"/>
              </a:defRPr>
            </a:lvl1pPr>
          </a:lstStyle>
          <a:p>
            <a:pPr>
              <a:defRPr/>
            </a:pPr>
            <a:fld id="{83D3BB34-926C-4097-A294-A13456ED0829}" type="datetimeFigureOut">
              <a:rPr lang="en-US"/>
              <a:pPr>
                <a:defRPr/>
              </a:pPr>
              <a:t>6/29/2022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12"/>
          </p:nvPr>
        </p:nvSpPr>
        <p:spPr>
          <a:xfrm>
            <a:off x="14474825" y="10517188"/>
            <a:ext cx="4624388" cy="56673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898989"/>
                </a:solidFill>
                <a:latin typeface="IBM Plex Sans" panose="020B0503050203000203" pitchFamily="34" charset="0"/>
              </a:defRPr>
            </a:lvl1pPr>
          </a:lstStyle>
          <a:p>
            <a:pPr>
              <a:defRPr/>
            </a:pPr>
            <a:fld id="{BA270CCD-6DCC-4581-8D9B-C8380A9B51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834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>
          <a:xfrm>
            <a:off x="6835775" y="10517188"/>
            <a:ext cx="6432550" cy="566737"/>
          </a:xfrm>
          <a:prstGeom prst="rect">
            <a:avLst/>
          </a:prstGeom>
        </p:spPr>
        <p:txBody>
          <a:bodyPr lIns="0" tIns="0" rIns="0" bIns="0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IBM Plex Sans" panose="020B0503050203000203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>
          <a:xfrm>
            <a:off x="1004888" y="10517188"/>
            <a:ext cx="4624387" cy="566737"/>
          </a:xfrm>
          <a:prstGeom prst="rect">
            <a:avLst/>
          </a:prstGeom>
        </p:spPr>
        <p:txBody>
          <a:bodyPr lIns="0" tIns="0" rIns="0" bIns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IBM Plex Sans" panose="020B0503050203000203" pitchFamily="34" charset="0"/>
                <a:cs typeface="+mn-cs"/>
              </a:defRPr>
            </a:lvl1pPr>
          </a:lstStyle>
          <a:p>
            <a:pPr>
              <a:defRPr/>
            </a:pPr>
            <a:fld id="{DA89D126-1168-4D24-BA79-34583ED96096}" type="datetimeFigureOut">
              <a:rPr lang="en-US"/>
              <a:pPr>
                <a:defRPr/>
              </a:pPr>
              <a:t>6/29/2022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>
          <a:xfrm>
            <a:off x="14474825" y="10517188"/>
            <a:ext cx="4624388" cy="56673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898989"/>
                </a:solidFill>
                <a:latin typeface="IBM Plex Sans" panose="020B0503050203000203" pitchFamily="34" charset="0"/>
              </a:defRPr>
            </a:lvl1pPr>
          </a:lstStyle>
          <a:p>
            <a:pPr>
              <a:defRPr/>
            </a:pPr>
            <a:fld id="{755A6522-E08C-42F7-96FF-78DDD7736F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3300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нополис_титульный_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104100" cy="1130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1049338"/>
            <a:ext cx="40386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168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2672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раниц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104100" cy="1130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1119188"/>
            <a:ext cx="31940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ject 4"/>
          <p:cNvSpPr txBox="1">
            <a:spLocks noChangeArrowheads="1"/>
          </p:cNvSpPr>
          <p:nvPr userDrawn="1"/>
        </p:nvSpPr>
        <p:spPr bwMode="auto">
          <a:xfrm>
            <a:off x="18205450" y="10093325"/>
            <a:ext cx="685800" cy="361950"/>
          </a:xfrm>
          <a:prstGeom prst="rect">
            <a:avLst/>
          </a:prstGeom>
          <a:noFill/>
          <a:ln>
            <a:noFill/>
          </a:ln>
        </p:spPr>
        <p:txBody>
          <a:bodyPr lIns="0" tIns="19895" rIns="0" bIns="0">
            <a:spAutoFit/>
          </a:bodyPr>
          <a:lstStyle>
            <a:lvl1pPr marL="2063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3000"/>
              </a:spcBef>
              <a:defRPr/>
            </a:pPr>
            <a:endParaRPr lang="en-US" sz="2000" dirty="0">
              <a:solidFill>
                <a:srgbClr val="FFFFFF"/>
              </a:solidFill>
              <a:latin typeface="IBM Plex Sans regular"/>
              <a:cs typeface="Times New Roman" pitchFamily="18" charset="0"/>
            </a:endParaRPr>
          </a:p>
        </p:txBody>
      </p:sp>
      <p:pic>
        <p:nvPicPr>
          <p:cNvPr id="5" name="Рисунок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1119188"/>
            <a:ext cx="31940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955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раниц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104100" cy="1130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1119188"/>
            <a:ext cx="31940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ject 4"/>
          <p:cNvSpPr txBox="1">
            <a:spLocks noChangeArrowheads="1"/>
          </p:cNvSpPr>
          <p:nvPr userDrawn="1"/>
        </p:nvSpPr>
        <p:spPr bwMode="auto">
          <a:xfrm>
            <a:off x="18205450" y="10093325"/>
            <a:ext cx="685800" cy="361950"/>
          </a:xfrm>
          <a:prstGeom prst="rect">
            <a:avLst/>
          </a:prstGeom>
          <a:noFill/>
          <a:ln>
            <a:noFill/>
          </a:ln>
        </p:spPr>
        <p:txBody>
          <a:bodyPr lIns="0" tIns="19895" rIns="0" bIns="0">
            <a:spAutoFit/>
          </a:bodyPr>
          <a:lstStyle>
            <a:lvl1pPr marL="2063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3000"/>
              </a:spcBef>
              <a:defRPr/>
            </a:pPr>
            <a:endParaRPr lang="en-US" sz="2000" dirty="0">
              <a:solidFill>
                <a:srgbClr val="FFFFFF"/>
              </a:solidFill>
              <a:latin typeface="IBM Plex Sans regular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327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1" r:id="rId2"/>
    <p:sldLayoutId id="2147484028" r:id="rId3"/>
    <p:sldLayoutId id="2147484029" r:id="rId4"/>
    <p:sldLayoutId id="2147484030" r:id="rId5"/>
    <p:sldLayoutId id="2147484031" r:id="rId6"/>
    <p:sldLayoutId id="2147484032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5"/>
          <p:cNvSpPr txBox="1">
            <a:spLocks noChangeArrowheads="1"/>
          </p:cNvSpPr>
          <p:nvPr/>
        </p:nvSpPr>
        <p:spPr bwMode="auto">
          <a:xfrm>
            <a:off x="988786" y="2182767"/>
            <a:ext cx="10663464" cy="3951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4000"/>
              </a:lnSpc>
            </a:pPr>
            <a:r>
              <a:rPr lang="ru-RU" altLang="ru-RU" sz="4400" dirty="0" smtClean="0">
                <a:solidFill>
                  <a:srgbClr val="0070C0"/>
                </a:solidFill>
                <a:latin typeface="Montserrat SemiBold" panose="00000700000000000000" pitchFamily="2" charset="-52"/>
              </a:rPr>
              <a:t>Лекция 33</a:t>
            </a:r>
          </a:p>
          <a:p>
            <a:pPr eaLnBrk="1" hangingPunct="1">
              <a:lnSpc>
                <a:spcPct val="114000"/>
              </a:lnSpc>
            </a:pPr>
            <a:endParaRPr lang="ru-RU" altLang="ru-RU" sz="4400" dirty="0" smtClean="0">
              <a:solidFill>
                <a:srgbClr val="15B012"/>
              </a:solidFill>
              <a:latin typeface="Montserrat SemiBold" panose="00000700000000000000" pitchFamily="2" charset="-52"/>
            </a:endParaRPr>
          </a:p>
          <a:p>
            <a:pPr eaLnBrk="1" hangingPunct="1">
              <a:lnSpc>
                <a:spcPct val="114000"/>
              </a:lnSpc>
            </a:pPr>
            <a:r>
              <a:rPr lang="ru-RU" altLang="ru-RU" sz="4400" dirty="0" smtClean="0">
                <a:solidFill>
                  <a:srgbClr val="15B012"/>
                </a:solidFill>
                <a:latin typeface="Montserrat SemiBold" panose="00000700000000000000" pitchFamily="2" charset="-52"/>
              </a:rPr>
              <a:t>Сравнение статистических показателей в динамике на двух этапах</a:t>
            </a:r>
            <a:endParaRPr lang="ru-RU" altLang="ru-RU" sz="4400" dirty="0">
              <a:solidFill>
                <a:srgbClr val="15B012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4650" y="625475"/>
            <a:ext cx="6591300" cy="989013"/>
          </a:xfrm>
          <a:prstGeom prst="rect">
            <a:avLst/>
          </a:prstGeom>
          <a:solidFill>
            <a:srgbClr val="EDF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795250" y="869065"/>
            <a:ext cx="6591300" cy="989013"/>
          </a:xfrm>
          <a:prstGeom prst="rect">
            <a:avLst/>
          </a:prstGeom>
          <a:solidFill>
            <a:srgbClr val="EDF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18357850" y="9998075"/>
            <a:ext cx="6080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3600" dirty="0" smtClean="0"/>
              <a:t>9</a:t>
            </a:r>
            <a:endParaRPr lang="ru-RU" altLang="ru-RU" sz="3600" dirty="0"/>
          </a:p>
        </p:txBody>
      </p:sp>
      <p:sp>
        <p:nvSpPr>
          <p:cNvPr id="22533" name="object 4"/>
          <p:cNvSpPr txBox="1">
            <a:spLocks noChangeArrowheads="1"/>
          </p:cNvSpPr>
          <p:nvPr/>
        </p:nvSpPr>
        <p:spPr bwMode="auto">
          <a:xfrm>
            <a:off x="4413250" y="523120"/>
            <a:ext cx="11277600" cy="697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9895" rIns="0" bIns="0">
            <a:spAutoFit/>
          </a:bodyPr>
          <a:lstStyle>
            <a:defPPr>
              <a:defRPr lang="ru-RU"/>
            </a:defPPr>
            <a:lvl1pPr eaLnBrk="1" hangingPunct="1">
              <a:defRPr sz="4800">
                <a:solidFill>
                  <a:srgbClr val="15B012"/>
                </a:solidFill>
                <a:latin typeface="Montserrat SemiBold" panose="00000700000000000000" pitchFamily="2" charset="-5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altLang="ru-RU" sz="4400" dirty="0" smtClean="0"/>
              <a:t>Описание статистических методов</a:t>
            </a:r>
            <a:endParaRPr lang="ru-RU" altLang="ru-RU" sz="4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50" y="1997075"/>
            <a:ext cx="9872663" cy="421481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0586" y="5638573"/>
            <a:ext cx="10101263" cy="438626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18129250" y="9868761"/>
            <a:ext cx="1714500" cy="989013"/>
          </a:xfrm>
          <a:prstGeom prst="rect">
            <a:avLst/>
          </a:prstGeom>
          <a:solidFill>
            <a:srgbClr val="EDF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89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2947650" y="9826733"/>
            <a:ext cx="6591300" cy="989013"/>
          </a:xfrm>
          <a:prstGeom prst="rect">
            <a:avLst/>
          </a:prstGeom>
          <a:solidFill>
            <a:srgbClr val="EDF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795250" y="869065"/>
            <a:ext cx="6591300" cy="989013"/>
          </a:xfrm>
          <a:prstGeom prst="rect">
            <a:avLst/>
          </a:prstGeom>
          <a:solidFill>
            <a:srgbClr val="EDF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22533" name="object 4"/>
          <p:cNvSpPr txBox="1">
            <a:spLocks noChangeArrowheads="1"/>
          </p:cNvSpPr>
          <p:nvPr/>
        </p:nvSpPr>
        <p:spPr bwMode="auto">
          <a:xfrm>
            <a:off x="4413250" y="671158"/>
            <a:ext cx="11277600" cy="697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9895" rIns="0" bIns="0">
            <a:spAutoFit/>
          </a:bodyPr>
          <a:lstStyle>
            <a:defPPr>
              <a:defRPr lang="ru-RU"/>
            </a:defPPr>
            <a:lvl1pPr eaLnBrk="1" hangingPunct="1">
              <a:defRPr sz="4800">
                <a:solidFill>
                  <a:srgbClr val="15B012"/>
                </a:solidFill>
                <a:latin typeface="Montserrat SemiBold" panose="00000700000000000000" pitchFamily="2" charset="-5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altLang="ru-RU" sz="4400" dirty="0" smtClean="0"/>
              <a:t>Результаты сравнения</a:t>
            </a:r>
            <a:endParaRPr lang="ru-RU" altLang="ru-RU" sz="4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250" y="2454275"/>
            <a:ext cx="9067800" cy="355273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1531" y="6264275"/>
            <a:ext cx="9886878" cy="37338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10546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2795250" y="869065"/>
            <a:ext cx="6591300" cy="989013"/>
          </a:xfrm>
          <a:prstGeom prst="rect">
            <a:avLst/>
          </a:prstGeom>
          <a:solidFill>
            <a:srgbClr val="EDF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22533" name="object 4"/>
          <p:cNvSpPr txBox="1">
            <a:spLocks noChangeArrowheads="1"/>
          </p:cNvSpPr>
          <p:nvPr/>
        </p:nvSpPr>
        <p:spPr bwMode="auto">
          <a:xfrm>
            <a:off x="4946650" y="666373"/>
            <a:ext cx="11277600" cy="697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9895" rIns="0" bIns="0">
            <a:spAutoFit/>
          </a:bodyPr>
          <a:lstStyle>
            <a:defPPr>
              <a:defRPr lang="ru-RU"/>
            </a:defPPr>
            <a:lvl1pPr eaLnBrk="1" hangingPunct="1">
              <a:defRPr sz="4800">
                <a:solidFill>
                  <a:srgbClr val="15B012"/>
                </a:solidFill>
                <a:latin typeface="Montserrat SemiBold" panose="00000700000000000000" pitchFamily="2" charset="-5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altLang="ru-RU" sz="4400" dirty="0" smtClean="0"/>
              <a:t>Диаграммы при анализе «до-после»</a:t>
            </a:r>
            <a:endParaRPr lang="ru-RU" altLang="ru-RU" sz="4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49" y="3444875"/>
            <a:ext cx="9586913" cy="56578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5450" y="3444876"/>
            <a:ext cx="8870599" cy="56578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12795250" y="9693275"/>
            <a:ext cx="6591300" cy="989013"/>
          </a:xfrm>
          <a:prstGeom prst="rect">
            <a:avLst/>
          </a:prstGeom>
          <a:solidFill>
            <a:srgbClr val="EDF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442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2947650" y="1021465"/>
            <a:ext cx="6591300" cy="989013"/>
          </a:xfrm>
          <a:prstGeom prst="rect">
            <a:avLst/>
          </a:prstGeom>
          <a:solidFill>
            <a:srgbClr val="EDF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795250" y="869065"/>
            <a:ext cx="6591300" cy="989013"/>
          </a:xfrm>
          <a:prstGeom prst="rect">
            <a:avLst/>
          </a:prstGeom>
          <a:solidFill>
            <a:srgbClr val="EDF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25603" name="TextBox 15"/>
          <p:cNvSpPr txBox="1">
            <a:spLocks noChangeArrowheads="1"/>
          </p:cNvSpPr>
          <p:nvPr/>
        </p:nvSpPr>
        <p:spPr bwMode="auto">
          <a:xfrm>
            <a:off x="18205450" y="9998075"/>
            <a:ext cx="990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3600" dirty="0" smtClean="0"/>
              <a:t>12</a:t>
            </a:r>
            <a:endParaRPr lang="ru-RU" altLang="ru-RU" sz="3600" dirty="0"/>
          </a:p>
        </p:txBody>
      </p:sp>
      <p:sp>
        <p:nvSpPr>
          <p:cNvPr id="25605" name="Прямоугольник 6"/>
          <p:cNvSpPr>
            <a:spLocks noChangeArrowheads="1"/>
          </p:cNvSpPr>
          <p:nvPr/>
        </p:nvSpPr>
        <p:spPr bwMode="auto">
          <a:xfrm>
            <a:off x="1441450" y="3597275"/>
            <a:ext cx="17524413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4400" dirty="0">
                <a:latin typeface="IBM Plex Sans regular"/>
              </a:rPr>
              <a:t>Изучить изменения частоты случаев </a:t>
            </a:r>
            <a:r>
              <a:rPr lang="ru-RU" sz="4400" dirty="0" smtClean="0">
                <a:latin typeface="IBM Plex Sans regular"/>
              </a:rPr>
              <a:t>артериальной гипертонии </a:t>
            </a:r>
            <a:r>
              <a:rPr lang="ru-RU" sz="4400" dirty="0">
                <a:latin typeface="IBM Plex Sans regular"/>
              </a:rPr>
              <a:t>в результате соблюдения диеты.</a:t>
            </a:r>
          </a:p>
          <a:p>
            <a:endParaRPr lang="ru-RU" sz="4400" dirty="0">
              <a:latin typeface="IBM Plex Sans regular"/>
            </a:endParaRPr>
          </a:p>
          <a:p>
            <a:r>
              <a:rPr lang="ru-RU" sz="4400" dirty="0">
                <a:latin typeface="IBM Plex Sans regular"/>
              </a:rPr>
              <a:t>Так как сравниваются 2 связанные между собой совокупности (одни и те же пациенты на разных этапах наблюдения), применяем </a:t>
            </a:r>
            <a:r>
              <a:rPr lang="ru-RU" sz="4400" b="1" dirty="0">
                <a:solidFill>
                  <a:schemeClr val="tx2"/>
                </a:solidFill>
                <a:latin typeface="IBM Plex Sans regular"/>
              </a:rPr>
              <a:t>тест МакНемара</a:t>
            </a:r>
          </a:p>
        </p:txBody>
      </p:sp>
      <p:sp>
        <p:nvSpPr>
          <p:cNvPr id="6" name="Прямоугольник 6"/>
          <p:cNvSpPr>
            <a:spLocks noChangeArrowheads="1"/>
          </p:cNvSpPr>
          <p:nvPr/>
        </p:nvSpPr>
        <p:spPr bwMode="auto">
          <a:xfrm>
            <a:off x="2240756" y="840089"/>
            <a:ext cx="15925800" cy="697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9895" rIns="0" bIns="0">
            <a:spAutoFit/>
          </a:bodyPr>
          <a:lstStyle/>
          <a:p>
            <a:pPr algn="ctr" eaLnBrk="1" hangingPunct="1"/>
            <a:r>
              <a:rPr lang="ru-RU" altLang="ru-RU" sz="4400" dirty="0" smtClean="0">
                <a:solidFill>
                  <a:srgbClr val="15B012"/>
                </a:solidFill>
                <a:latin typeface="Montserrat SemiBold" panose="00000700000000000000" pitchFamily="2" charset="-52"/>
                <a:cs typeface="Times New Roman" panose="02020603050405020304" pitchFamily="18" charset="0"/>
              </a:rPr>
              <a:t>Задача на сравнение категориального показателя </a:t>
            </a:r>
            <a:endParaRPr lang="ru-RU" altLang="ru-RU" sz="4400" dirty="0">
              <a:solidFill>
                <a:srgbClr val="15B012"/>
              </a:solidFill>
              <a:latin typeface="Montserrat SemiBold" panose="00000700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176250" y="9826733"/>
            <a:ext cx="6591300" cy="989013"/>
          </a:xfrm>
          <a:prstGeom prst="rect">
            <a:avLst/>
          </a:prstGeom>
          <a:solidFill>
            <a:srgbClr val="EDF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689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795250" y="869065"/>
            <a:ext cx="6591300" cy="989013"/>
          </a:xfrm>
          <a:prstGeom prst="rect">
            <a:avLst/>
          </a:prstGeom>
          <a:solidFill>
            <a:srgbClr val="EDF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18205450" y="9998075"/>
            <a:ext cx="990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3600" dirty="0" smtClean="0"/>
              <a:t>13</a:t>
            </a:r>
            <a:endParaRPr lang="ru-RU" altLang="ru-RU" sz="3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600" y="4054475"/>
            <a:ext cx="15278100" cy="25146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6" name="Прямоугольник 6"/>
          <p:cNvSpPr>
            <a:spLocks noChangeArrowheads="1"/>
          </p:cNvSpPr>
          <p:nvPr/>
        </p:nvSpPr>
        <p:spPr bwMode="auto">
          <a:xfrm>
            <a:off x="4641850" y="1160880"/>
            <a:ext cx="10515600" cy="697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9895" rIns="0" bIns="0">
            <a:spAutoFit/>
          </a:bodyPr>
          <a:lstStyle/>
          <a:p>
            <a:pPr algn="ctr" eaLnBrk="1" hangingPunct="1"/>
            <a:r>
              <a:rPr lang="ru-RU" altLang="ru-RU" sz="4400" dirty="0" smtClean="0">
                <a:solidFill>
                  <a:srgbClr val="15B012"/>
                </a:solidFill>
                <a:latin typeface="Montserrat SemiBold" panose="00000700000000000000" pitchFamily="2" charset="-52"/>
                <a:cs typeface="Times New Roman" panose="02020603050405020304" pitchFamily="18" charset="0"/>
              </a:rPr>
              <a:t>Создание временной группы</a:t>
            </a:r>
            <a:endParaRPr lang="ru-RU" altLang="ru-RU" sz="4400" dirty="0">
              <a:solidFill>
                <a:srgbClr val="15B012"/>
              </a:solidFill>
              <a:latin typeface="Montserrat SemiBold" panose="00000700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947650" y="9826733"/>
            <a:ext cx="6591300" cy="989013"/>
          </a:xfrm>
          <a:prstGeom prst="rect">
            <a:avLst/>
          </a:prstGeom>
          <a:solidFill>
            <a:srgbClr val="EDF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830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2795250" y="869065"/>
            <a:ext cx="6591300" cy="989013"/>
          </a:xfrm>
          <a:prstGeom prst="rect">
            <a:avLst/>
          </a:prstGeom>
          <a:solidFill>
            <a:srgbClr val="EDF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6" name="TextBox 15"/>
          <p:cNvSpPr txBox="1">
            <a:spLocks noChangeArrowheads="1"/>
          </p:cNvSpPr>
          <p:nvPr/>
        </p:nvSpPr>
        <p:spPr bwMode="auto">
          <a:xfrm>
            <a:off x="18205450" y="9998075"/>
            <a:ext cx="990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3600" dirty="0" smtClean="0"/>
              <a:t>14</a:t>
            </a:r>
            <a:endParaRPr lang="ru-RU" altLang="ru-RU" sz="3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993" y="3444875"/>
            <a:ext cx="17249927" cy="475946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918075" y="483772"/>
            <a:ext cx="10515600" cy="137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9895" rIns="0" bIns="0">
            <a:spAutoFit/>
          </a:bodyPr>
          <a:lstStyle/>
          <a:p>
            <a:pPr algn="ctr" eaLnBrk="1" hangingPunct="1"/>
            <a:r>
              <a:rPr lang="ru-RU" altLang="ru-RU" sz="4400" dirty="0" smtClean="0">
                <a:solidFill>
                  <a:srgbClr val="15B012"/>
                </a:solidFill>
                <a:latin typeface="Montserrat SemiBold" panose="00000700000000000000" pitchFamily="2" charset="-52"/>
                <a:cs typeface="Times New Roman" panose="02020603050405020304" pitchFamily="18" charset="0"/>
              </a:rPr>
              <a:t>Тест МакНемара в </a:t>
            </a:r>
            <a:r>
              <a:rPr lang="en-US" altLang="ru-RU" sz="4400" dirty="0" smtClean="0">
                <a:solidFill>
                  <a:srgbClr val="15B012"/>
                </a:solidFill>
                <a:latin typeface="Montserrat SemiBold" panose="00000700000000000000" pitchFamily="2" charset="-52"/>
                <a:cs typeface="Times New Roman" panose="02020603050405020304" pitchFamily="18" charset="0"/>
              </a:rPr>
              <a:t>StatTech – </a:t>
            </a:r>
            <a:r>
              <a:rPr lang="ru-RU" altLang="ru-RU" sz="4400" dirty="0" smtClean="0">
                <a:solidFill>
                  <a:srgbClr val="15B012"/>
                </a:solidFill>
                <a:latin typeface="Montserrat SemiBold" panose="00000700000000000000" pitchFamily="2" charset="-52"/>
                <a:cs typeface="Times New Roman" panose="02020603050405020304" pitchFamily="18" charset="0"/>
              </a:rPr>
              <a:t>Описание методов анализа </a:t>
            </a:r>
            <a:endParaRPr lang="ru-RU" altLang="ru-RU" sz="4400" dirty="0">
              <a:solidFill>
                <a:srgbClr val="15B012"/>
              </a:solidFill>
              <a:latin typeface="Montserrat SemiBold" panose="00000700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604750" y="9826733"/>
            <a:ext cx="6591300" cy="989013"/>
          </a:xfrm>
          <a:prstGeom prst="rect">
            <a:avLst/>
          </a:prstGeom>
          <a:solidFill>
            <a:srgbClr val="EDF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797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2795250" y="869065"/>
            <a:ext cx="6591300" cy="989013"/>
          </a:xfrm>
          <a:prstGeom prst="rect">
            <a:avLst/>
          </a:prstGeom>
          <a:solidFill>
            <a:srgbClr val="EDF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7" name="object 4"/>
          <p:cNvSpPr txBox="1">
            <a:spLocks noChangeArrowheads="1"/>
          </p:cNvSpPr>
          <p:nvPr/>
        </p:nvSpPr>
        <p:spPr bwMode="auto">
          <a:xfrm>
            <a:off x="4622800" y="1011041"/>
            <a:ext cx="11277600" cy="697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9895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dirty="0" smtClean="0">
                <a:solidFill>
                  <a:srgbClr val="15B012"/>
                </a:solidFill>
                <a:latin typeface="Montserrat SemiBold" panose="00000700000000000000" pitchFamily="2" charset="-52"/>
                <a:cs typeface="Times New Roman" panose="02020603050405020304" pitchFamily="18" charset="0"/>
              </a:rPr>
              <a:t>Вывод – ч.2: Результаты анализа</a:t>
            </a:r>
            <a:endParaRPr lang="ru-RU" altLang="ru-RU" sz="4400" dirty="0">
              <a:solidFill>
                <a:srgbClr val="15B012"/>
              </a:solidFill>
              <a:latin typeface="Montserrat SemiBold" panose="00000700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6" name="TextBox 15"/>
          <p:cNvSpPr txBox="1">
            <a:spLocks noChangeArrowheads="1"/>
          </p:cNvSpPr>
          <p:nvPr/>
        </p:nvSpPr>
        <p:spPr bwMode="auto">
          <a:xfrm>
            <a:off x="18205450" y="9998075"/>
            <a:ext cx="990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3600" dirty="0" smtClean="0"/>
              <a:t>15</a:t>
            </a:r>
            <a:endParaRPr lang="ru-RU" altLang="ru-RU" sz="3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725" y="2987675"/>
            <a:ext cx="13239750" cy="52006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12604750" y="9826733"/>
            <a:ext cx="6591300" cy="989013"/>
          </a:xfrm>
          <a:prstGeom prst="rect">
            <a:avLst/>
          </a:prstGeom>
          <a:solidFill>
            <a:srgbClr val="EDF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873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795250" y="869065"/>
            <a:ext cx="6591300" cy="989013"/>
          </a:xfrm>
          <a:prstGeom prst="rect">
            <a:avLst/>
          </a:prstGeom>
          <a:solidFill>
            <a:srgbClr val="EDF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6" name="object 4"/>
          <p:cNvSpPr txBox="1">
            <a:spLocks noChangeArrowheads="1"/>
          </p:cNvSpPr>
          <p:nvPr/>
        </p:nvSpPr>
        <p:spPr bwMode="auto">
          <a:xfrm>
            <a:off x="7942580" y="850410"/>
            <a:ext cx="4724400" cy="697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9895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dirty="0">
                <a:solidFill>
                  <a:srgbClr val="15B012"/>
                </a:solidFill>
                <a:latin typeface="Montserrat SemiBold" panose="00000700000000000000" pitchFamily="2" charset="-52"/>
                <a:cs typeface="Times New Roman" panose="02020603050405020304" pitchFamily="18" charset="0"/>
              </a:rPr>
              <a:t>Диаграмма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3580" y="2149475"/>
            <a:ext cx="11582400" cy="6096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12947650" y="9845675"/>
            <a:ext cx="6591300" cy="989013"/>
          </a:xfrm>
          <a:prstGeom prst="rect">
            <a:avLst/>
          </a:prstGeom>
          <a:solidFill>
            <a:srgbClr val="EDF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6"/>
          <p:cNvSpPr txBox="1">
            <a:spLocks noChangeArrowheads="1"/>
          </p:cNvSpPr>
          <p:nvPr/>
        </p:nvSpPr>
        <p:spPr bwMode="auto">
          <a:xfrm>
            <a:off x="6089650" y="4365295"/>
            <a:ext cx="7996238" cy="864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4000"/>
              </a:lnSpc>
            </a:pPr>
            <a:r>
              <a:rPr lang="ru-RU" altLang="ru-RU" sz="4400" dirty="0">
                <a:solidFill>
                  <a:srgbClr val="15B012"/>
                </a:solidFill>
                <a:latin typeface="Montserrat SemiBold" panose="00000700000000000000" pitchFamily="2" charset="-52"/>
              </a:rPr>
              <a:t>Спасибо </a:t>
            </a:r>
            <a:r>
              <a:rPr lang="ru-RU" altLang="ru-RU" sz="4400" dirty="0" smtClean="0">
                <a:solidFill>
                  <a:srgbClr val="15B012"/>
                </a:solidFill>
                <a:latin typeface="Montserrat SemiBold" panose="00000700000000000000" pitchFamily="2" charset="-52"/>
              </a:rPr>
              <a:t>за внимание!</a:t>
            </a:r>
            <a:endParaRPr lang="ru-RU" altLang="ru-RU" sz="4400" dirty="0">
              <a:solidFill>
                <a:srgbClr val="15B012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4650" y="876866"/>
            <a:ext cx="6591300" cy="989013"/>
          </a:xfrm>
          <a:prstGeom prst="rect">
            <a:avLst/>
          </a:prstGeom>
          <a:solidFill>
            <a:srgbClr val="EDF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2795250" y="793750"/>
            <a:ext cx="6591300" cy="989013"/>
          </a:xfrm>
          <a:prstGeom prst="rect">
            <a:avLst/>
          </a:prstGeom>
          <a:solidFill>
            <a:srgbClr val="EDF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18357850" y="9998075"/>
            <a:ext cx="6080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3600"/>
              <a:t>1</a:t>
            </a:r>
          </a:p>
        </p:txBody>
      </p:sp>
      <p:sp>
        <p:nvSpPr>
          <p:cNvPr id="17412" name="Прямоугольник: скругленные углы 16"/>
          <p:cNvSpPr>
            <a:spLocks noChangeArrowheads="1"/>
          </p:cNvSpPr>
          <p:nvPr/>
        </p:nvSpPr>
        <p:spPr bwMode="auto">
          <a:xfrm>
            <a:off x="831850" y="2400300"/>
            <a:ext cx="8153400" cy="3430588"/>
          </a:xfrm>
          <a:prstGeom prst="roundRect">
            <a:avLst>
              <a:gd name="adj" fmla="val 16667"/>
            </a:avLst>
          </a:prstGeom>
          <a:solidFill>
            <a:srgbClr val="91A3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413" name="Прямоугольник: скругленные углы 21"/>
          <p:cNvSpPr>
            <a:spLocks noChangeArrowheads="1"/>
          </p:cNvSpPr>
          <p:nvPr/>
        </p:nvSpPr>
        <p:spPr bwMode="auto">
          <a:xfrm>
            <a:off x="9366250" y="2400300"/>
            <a:ext cx="8153400" cy="3430588"/>
          </a:xfrm>
          <a:prstGeom prst="roundRect">
            <a:avLst>
              <a:gd name="adj" fmla="val 16667"/>
            </a:avLst>
          </a:prstGeom>
          <a:solidFill>
            <a:srgbClr val="0071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414" name="Прямоугольник: скругленные углы 24"/>
          <p:cNvSpPr>
            <a:spLocks noChangeArrowheads="1"/>
          </p:cNvSpPr>
          <p:nvPr/>
        </p:nvSpPr>
        <p:spPr bwMode="auto">
          <a:xfrm>
            <a:off x="831850" y="6330950"/>
            <a:ext cx="8153400" cy="34321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415" name="Прямоугольник: скругленные углы 27"/>
          <p:cNvSpPr>
            <a:spLocks noChangeArrowheads="1"/>
          </p:cNvSpPr>
          <p:nvPr/>
        </p:nvSpPr>
        <p:spPr bwMode="auto">
          <a:xfrm>
            <a:off x="9366250" y="6330950"/>
            <a:ext cx="8153400" cy="343217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91A3B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416" name="object 4"/>
          <p:cNvSpPr txBox="1">
            <a:spLocks noChangeArrowheads="1"/>
          </p:cNvSpPr>
          <p:nvPr/>
        </p:nvSpPr>
        <p:spPr bwMode="auto">
          <a:xfrm>
            <a:off x="1212850" y="3024227"/>
            <a:ext cx="7391400" cy="218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9895" rIns="0" bIns="0">
            <a:spAutoFit/>
          </a:bodyPr>
          <a:lstStyle>
            <a:lvl1pPr marL="206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3000"/>
              </a:spcBef>
            </a:pPr>
            <a:r>
              <a:rPr lang="ru-RU" altLang="ru-RU" sz="4000" dirty="0">
                <a:solidFill>
                  <a:srgbClr val="FFFFFF"/>
                </a:solidFill>
                <a:latin typeface="IBM Plex Sans regular" panose="020B0503050203000203" pitchFamily="34" charset="0"/>
                <a:cs typeface="Times New Roman" panose="02020603050405020304" pitchFamily="18" charset="0"/>
              </a:rPr>
              <a:t>1. В каких случаях применяются методы для сравнения зависимых групп?</a:t>
            </a:r>
          </a:p>
        </p:txBody>
      </p:sp>
      <p:sp>
        <p:nvSpPr>
          <p:cNvPr id="17417" name="object 4"/>
          <p:cNvSpPr txBox="1">
            <a:spLocks noChangeArrowheads="1"/>
          </p:cNvSpPr>
          <p:nvPr/>
        </p:nvSpPr>
        <p:spPr bwMode="auto">
          <a:xfrm>
            <a:off x="10234612" y="2806506"/>
            <a:ext cx="6416675" cy="2618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9895" rIns="0" bIns="0">
            <a:spAutoFit/>
          </a:bodyPr>
          <a:lstStyle>
            <a:lvl1pPr marL="206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ru-RU" altLang="ru-RU" sz="3600" dirty="0" smtClean="0">
                <a:solidFill>
                  <a:srgbClr val="FFFFFF"/>
                </a:solidFill>
                <a:latin typeface="IBM Plex Sans regular" panose="020B0503050203000203" pitchFamily="34" charset="0"/>
                <a:cs typeface="Times New Roman" panose="02020603050405020304" pitchFamily="18" charset="0"/>
              </a:rPr>
              <a:t>2. Как </a:t>
            </a:r>
            <a:r>
              <a:rPr lang="ru-RU" altLang="ru-RU" sz="3600" dirty="0">
                <a:solidFill>
                  <a:srgbClr val="FFFFFF"/>
                </a:solidFill>
                <a:latin typeface="IBM Plex Sans regular" panose="020B0503050203000203" pitchFamily="34" charset="0"/>
                <a:cs typeface="Times New Roman" panose="02020603050405020304" pitchFamily="18" charset="0"/>
              </a:rPr>
              <a:t>правильно выбрать метод для сравнения </a:t>
            </a:r>
            <a:r>
              <a:rPr lang="ru-RU" altLang="ru-RU" sz="3600" dirty="0" smtClean="0">
                <a:solidFill>
                  <a:srgbClr val="FFFFFF"/>
                </a:solidFill>
                <a:latin typeface="IBM Plex Sans regular" panose="020B0503050203000203" pitchFamily="34" charset="0"/>
                <a:cs typeface="Times New Roman" panose="02020603050405020304" pitchFamily="18" charset="0"/>
              </a:rPr>
              <a:t>показателей </a:t>
            </a:r>
            <a:r>
              <a:rPr lang="ru-RU" altLang="ru-RU" sz="3600" dirty="0">
                <a:solidFill>
                  <a:srgbClr val="FFFFFF"/>
                </a:solidFill>
                <a:latin typeface="IBM Plex Sans regular" panose="020B0503050203000203" pitchFamily="34" charset="0"/>
                <a:cs typeface="Times New Roman" panose="02020603050405020304" pitchFamily="18" charset="0"/>
              </a:rPr>
              <a:t>при дизайне исследования «до-после»?</a:t>
            </a:r>
          </a:p>
        </p:txBody>
      </p:sp>
      <p:sp>
        <p:nvSpPr>
          <p:cNvPr id="17418" name="object 4"/>
          <p:cNvSpPr txBox="1">
            <a:spLocks noChangeArrowheads="1"/>
          </p:cNvSpPr>
          <p:nvPr/>
        </p:nvSpPr>
        <p:spPr bwMode="auto">
          <a:xfrm>
            <a:off x="1775619" y="6593616"/>
            <a:ext cx="6265862" cy="290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9895" rIns="0" bIns="0">
            <a:spAutoFit/>
          </a:bodyPr>
          <a:lstStyle>
            <a:lvl1pPr marL="206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ru-RU" altLang="ru-RU" sz="4000" dirty="0">
                <a:latin typeface="IBM Plex Sans regular" panose="020B0503050203000203" pitchFamily="34" charset="0"/>
                <a:cs typeface="Times New Roman" panose="02020603050405020304" pitchFamily="18" charset="0"/>
              </a:rPr>
              <a:t>3. Как оценить изменения количественного показателя на </a:t>
            </a:r>
            <a:r>
              <a:rPr lang="ru-RU" altLang="ru-RU" sz="4000" dirty="0" smtClean="0">
                <a:latin typeface="IBM Plex Sans regular" panose="020B0503050203000203" pitchFamily="34" charset="0"/>
                <a:cs typeface="Times New Roman" panose="02020603050405020304" pitchFamily="18" charset="0"/>
              </a:rPr>
              <a:t>двух </a:t>
            </a:r>
            <a:r>
              <a:rPr lang="ru-RU" altLang="ru-RU" sz="4000" dirty="0">
                <a:latin typeface="IBM Plex Sans regular" panose="020B0503050203000203" pitchFamily="34" charset="0"/>
                <a:cs typeface="Times New Roman" panose="02020603050405020304" pitchFamily="18" charset="0"/>
              </a:rPr>
              <a:t>этапах наблюдения?</a:t>
            </a:r>
          </a:p>
        </p:txBody>
      </p:sp>
      <p:sp>
        <p:nvSpPr>
          <p:cNvPr id="17419" name="object 4"/>
          <p:cNvSpPr txBox="1">
            <a:spLocks noChangeArrowheads="1"/>
          </p:cNvSpPr>
          <p:nvPr/>
        </p:nvSpPr>
        <p:spPr bwMode="auto">
          <a:xfrm>
            <a:off x="9952433" y="6593616"/>
            <a:ext cx="6981031" cy="297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9895" rIns="0" bIns="0">
            <a:spAutoFit/>
          </a:bodyPr>
          <a:lstStyle>
            <a:lvl1pPr marL="206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ru-RU" altLang="ru-RU" sz="4000" dirty="0">
                <a:latin typeface="IBM Plex Sans regular" panose="020B0503050203000203" pitchFamily="34" charset="0"/>
                <a:cs typeface="Times New Roman" panose="02020603050405020304" pitchFamily="18" charset="0"/>
              </a:rPr>
              <a:t>4. Как оценить изменения </a:t>
            </a:r>
            <a:r>
              <a:rPr lang="ru-RU" altLang="ru-RU" sz="4000" dirty="0" smtClean="0">
                <a:latin typeface="IBM Plex Sans regular" panose="020B0503050203000203" pitchFamily="34" charset="0"/>
                <a:cs typeface="Times New Roman" panose="02020603050405020304" pitchFamily="18" charset="0"/>
              </a:rPr>
              <a:t>категориального бинарного </a:t>
            </a:r>
            <a:r>
              <a:rPr lang="ru-RU" altLang="ru-RU" sz="4000" dirty="0">
                <a:latin typeface="IBM Plex Sans regular" panose="020B0503050203000203" pitchFamily="34" charset="0"/>
                <a:cs typeface="Times New Roman" panose="02020603050405020304" pitchFamily="18" charset="0"/>
              </a:rPr>
              <a:t>показателя на </a:t>
            </a:r>
            <a:r>
              <a:rPr lang="ru-RU" altLang="ru-RU" sz="4000" dirty="0" smtClean="0">
                <a:latin typeface="IBM Plex Sans regular" panose="020B0503050203000203" pitchFamily="34" charset="0"/>
                <a:cs typeface="Times New Roman" panose="02020603050405020304" pitchFamily="18" charset="0"/>
              </a:rPr>
              <a:t>двух </a:t>
            </a:r>
            <a:r>
              <a:rPr lang="ru-RU" altLang="ru-RU" sz="4000" dirty="0">
                <a:latin typeface="IBM Plex Sans regular" panose="020B0503050203000203" pitchFamily="34" charset="0"/>
                <a:cs typeface="Times New Roman" panose="02020603050405020304" pitchFamily="18" charset="0"/>
              </a:rPr>
              <a:t>этапах наблюдения?</a:t>
            </a:r>
          </a:p>
        </p:txBody>
      </p:sp>
      <p:sp>
        <p:nvSpPr>
          <p:cNvPr id="17420" name="object 4"/>
          <p:cNvSpPr txBox="1">
            <a:spLocks noChangeArrowheads="1"/>
          </p:cNvSpPr>
          <p:nvPr/>
        </p:nvSpPr>
        <p:spPr bwMode="auto">
          <a:xfrm>
            <a:off x="4748711" y="622219"/>
            <a:ext cx="10668000" cy="697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9895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dirty="0">
                <a:solidFill>
                  <a:srgbClr val="15B012"/>
                </a:solidFill>
                <a:latin typeface="Montserrat SemiBold" panose="00000700000000000000" pitchFamily="2" charset="-52"/>
                <a:cs typeface="Times New Roman" panose="02020603050405020304" pitchFamily="18" charset="0"/>
              </a:rPr>
              <a:t>План занятия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2767129" y="9826624"/>
            <a:ext cx="6591300" cy="989013"/>
          </a:xfrm>
          <a:prstGeom prst="rect">
            <a:avLst/>
          </a:prstGeom>
          <a:solidFill>
            <a:srgbClr val="EDF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15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2795250" y="869065"/>
            <a:ext cx="6591300" cy="989013"/>
          </a:xfrm>
          <a:prstGeom prst="rect">
            <a:avLst/>
          </a:prstGeom>
          <a:solidFill>
            <a:srgbClr val="EDF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18357850" y="9998075"/>
            <a:ext cx="6080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3600" dirty="0" smtClean="0"/>
              <a:t>2</a:t>
            </a:r>
            <a:endParaRPr lang="ru-RU" altLang="ru-RU" sz="3600" dirty="0"/>
          </a:p>
        </p:txBody>
      </p:sp>
      <p:sp>
        <p:nvSpPr>
          <p:cNvPr id="16388" name="Прямоугольник: скругленные углы 16"/>
          <p:cNvSpPr>
            <a:spLocks noChangeArrowheads="1"/>
          </p:cNvSpPr>
          <p:nvPr/>
        </p:nvSpPr>
        <p:spPr bwMode="auto">
          <a:xfrm>
            <a:off x="1556929" y="5987942"/>
            <a:ext cx="16827500" cy="1714500"/>
          </a:xfrm>
          <a:prstGeom prst="roundRect">
            <a:avLst>
              <a:gd name="adj" fmla="val 16667"/>
            </a:avLst>
          </a:prstGeom>
          <a:solidFill>
            <a:srgbClr val="91A3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389" name="Прямоугольник: скругленные углы 21"/>
          <p:cNvSpPr>
            <a:spLocks noChangeArrowheads="1"/>
          </p:cNvSpPr>
          <p:nvPr/>
        </p:nvSpPr>
        <p:spPr bwMode="auto">
          <a:xfrm>
            <a:off x="1525179" y="3097105"/>
            <a:ext cx="16827500" cy="1812925"/>
          </a:xfrm>
          <a:prstGeom prst="roundRect">
            <a:avLst>
              <a:gd name="adj" fmla="val 16667"/>
            </a:avLst>
          </a:prstGeom>
          <a:solidFill>
            <a:srgbClr val="0071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391" name="object 4"/>
          <p:cNvSpPr txBox="1">
            <a:spLocks noChangeArrowheads="1"/>
          </p:cNvSpPr>
          <p:nvPr/>
        </p:nvSpPr>
        <p:spPr bwMode="auto">
          <a:xfrm>
            <a:off x="4733925" y="968647"/>
            <a:ext cx="9715500" cy="76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9895" rIns="0" bIns="0">
            <a:spAutoFit/>
          </a:bodyPr>
          <a:lstStyle>
            <a:lvl1pPr marL="206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3000"/>
              </a:spcBef>
            </a:pPr>
            <a:r>
              <a:rPr lang="ru-RU" altLang="ru-RU" sz="4400" dirty="0">
                <a:solidFill>
                  <a:srgbClr val="00B050"/>
                </a:solidFill>
                <a:latin typeface="Montserrat SemiBold" panose="00000700000000000000" pitchFamily="2" charset="-52"/>
                <a:cs typeface="Times New Roman" panose="02020603050405020304" pitchFamily="18" charset="0"/>
              </a:rPr>
              <a:t>В каких случаях применяем?</a:t>
            </a:r>
            <a:endParaRPr lang="en-US" altLang="ru-RU" sz="4400" dirty="0">
              <a:solidFill>
                <a:srgbClr val="00B050"/>
              </a:solidFill>
              <a:latin typeface="Montserrat SemiBold" panose="00000700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16392" name="object 4"/>
          <p:cNvSpPr txBox="1">
            <a:spLocks noChangeArrowheads="1"/>
          </p:cNvSpPr>
          <p:nvPr/>
        </p:nvSpPr>
        <p:spPr bwMode="auto">
          <a:xfrm>
            <a:off x="1969679" y="3425329"/>
            <a:ext cx="15944850" cy="1066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9895" rIns="0" bIns="0">
            <a:spAutoFit/>
          </a:bodyPr>
          <a:lstStyle>
            <a:lvl1pPr marL="206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3600" b="1" dirty="0">
                <a:solidFill>
                  <a:schemeClr val="bg1"/>
                </a:solidFill>
                <a:latin typeface="IBM Plex Sans regular"/>
                <a:cs typeface="Times New Roman" panose="02020603050405020304" pitchFamily="18" charset="0"/>
              </a:rPr>
              <a:t>Изучаемый признак:</a:t>
            </a:r>
          </a:p>
          <a:p>
            <a:pPr algn="ctr"/>
            <a:r>
              <a:rPr lang="ru-RU" altLang="ru-RU" sz="3200" dirty="0" smtClean="0">
                <a:solidFill>
                  <a:schemeClr val="bg1"/>
                </a:solidFill>
                <a:latin typeface="IBM Plex Sans regular"/>
                <a:cs typeface="Times New Roman" panose="02020603050405020304" pitchFamily="18" charset="0"/>
              </a:rPr>
              <a:t>Количественная, порядковая или категориальная бинарная переменная</a:t>
            </a:r>
            <a:endParaRPr lang="ru-RU" altLang="ru-RU" sz="3200" dirty="0">
              <a:solidFill>
                <a:schemeClr val="bg1"/>
              </a:solidFill>
              <a:latin typeface="IBM Plex Sans regular"/>
              <a:cs typeface="Times New Roman" panose="02020603050405020304" pitchFamily="18" charset="0"/>
            </a:endParaRPr>
          </a:p>
        </p:txBody>
      </p:sp>
      <p:sp>
        <p:nvSpPr>
          <p:cNvPr id="16393" name="object 4"/>
          <p:cNvSpPr txBox="1">
            <a:spLocks noChangeArrowheads="1"/>
          </p:cNvSpPr>
          <p:nvPr/>
        </p:nvSpPr>
        <p:spPr bwMode="auto">
          <a:xfrm>
            <a:off x="1976029" y="6311792"/>
            <a:ext cx="15925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9895" rIns="0" bIns="0">
            <a:spAutoFit/>
          </a:bodyPr>
          <a:lstStyle>
            <a:lvl1pPr marL="206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3600" b="1" dirty="0">
                <a:solidFill>
                  <a:schemeClr val="bg1"/>
                </a:solidFill>
                <a:latin typeface="IBM Plex Sans regular"/>
              </a:rPr>
              <a:t>Группирующий признак:</a:t>
            </a:r>
          </a:p>
          <a:p>
            <a:pPr algn="ctr"/>
            <a:r>
              <a:rPr lang="ru-RU" altLang="ru-RU" sz="3200" dirty="0" smtClean="0">
                <a:solidFill>
                  <a:schemeClr val="bg1"/>
                </a:solidFill>
                <a:latin typeface="IBM Plex Sans regular"/>
              </a:rPr>
              <a:t>Этапы наблюдения</a:t>
            </a:r>
            <a:endParaRPr lang="en-US" altLang="ru-RU" sz="3200" dirty="0">
              <a:latin typeface="IBM Plex Sans regular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947650" y="9826624"/>
            <a:ext cx="6591300" cy="989013"/>
          </a:xfrm>
          <a:prstGeom prst="rect">
            <a:avLst/>
          </a:prstGeom>
          <a:solidFill>
            <a:srgbClr val="EDF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89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950009" y="9826624"/>
            <a:ext cx="6591300" cy="989013"/>
          </a:xfrm>
          <a:prstGeom prst="rect">
            <a:avLst/>
          </a:prstGeom>
          <a:solidFill>
            <a:srgbClr val="EDF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795250" y="869065"/>
            <a:ext cx="6591300" cy="989013"/>
          </a:xfrm>
          <a:prstGeom prst="rect">
            <a:avLst/>
          </a:prstGeom>
          <a:solidFill>
            <a:srgbClr val="EDF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19463" name="object 4"/>
          <p:cNvSpPr txBox="1">
            <a:spLocks noChangeArrowheads="1"/>
          </p:cNvSpPr>
          <p:nvPr/>
        </p:nvSpPr>
        <p:spPr bwMode="auto">
          <a:xfrm>
            <a:off x="1658144" y="441956"/>
            <a:ext cx="16916400" cy="137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9895" rIns="0" bIns="0">
            <a:spAutoFit/>
          </a:bodyPr>
          <a:lstStyle>
            <a:defPPr>
              <a:defRPr lang="ru-RU"/>
            </a:defPPr>
            <a:lvl1pPr eaLnBrk="1" hangingPunct="1">
              <a:defRPr sz="4800">
                <a:solidFill>
                  <a:srgbClr val="15B012"/>
                </a:solidFill>
                <a:latin typeface="Montserrat SemiBold" panose="00000700000000000000" pitchFamily="2" charset="-52"/>
                <a:cs typeface="Times New Roman" panose="02020603050405020304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/>
            <a:r>
              <a:rPr lang="ru-RU" altLang="ru-RU" sz="4400" dirty="0" smtClean="0"/>
              <a:t>Алгоритм выбора метода сравнения зависимых переменных</a:t>
            </a:r>
            <a:endParaRPr lang="en-US" altLang="ru-RU" sz="4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2219" y="2182084"/>
            <a:ext cx="12668250" cy="813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2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795250" y="869065"/>
            <a:ext cx="6591300" cy="989013"/>
          </a:xfrm>
          <a:prstGeom prst="rect">
            <a:avLst/>
          </a:prstGeom>
          <a:solidFill>
            <a:srgbClr val="EDF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19459" name="TextBox 1"/>
          <p:cNvSpPr txBox="1">
            <a:spLocks noChangeArrowheads="1"/>
          </p:cNvSpPr>
          <p:nvPr/>
        </p:nvSpPr>
        <p:spPr bwMode="auto">
          <a:xfrm>
            <a:off x="18357850" y="9998075"/>
            <a:ext cx="6080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3600" dirty="0" smtClean="0"/>
              <a:t>4</a:t>
            </a:r>
            <a:endParaRPr lang="ru-RU" altLang="ru-RU" sz="3600" dirty="0"/>
          </a:p>
        </p:txBody>
      </p:sp>
      <p:sp>
        <p:nvSpPr>
          <p:cNvPr id="19463" name="object 4"/>
          <p:cNvSpPr txBox="1">
            <a:spLocks noChangeArrowheads="1"/>
          </p:cNvSpPr>
          <p:nvPr/>
        </p:nvSpPr>
        <p:spPr bwMode="auto">
          <a:xfrm>
            <a:off x="2127250" y="908700"/>
            <a:ext cx="15697200" cy="697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9895" rIns="0" bIns="0">
            <a:spAutoFit/>
          </a:bodyPr>
          <a:lstStyle>
            <a:defPPr>
              <a:defRPr lang="ru-RU"/>
            </a:defPPr>
            <a:lvl1pPr eaLnBrk="1" hangingPunct="1">
              <a:defRPr sz="4800">
                <a:solidFill>
                  <a:srgbClr val="15B012"/>
                </a:solidFill>
                <a:latin typeface="Montserrat SemiBold" panose="00000700000000000000" pitchFamily="2" charset="-52"/>
                <a:cs typeface="Times New Roman" panose="02020603050405020304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/>
            <a:r>
              <a:rPr lang="ru-RU" altLang="ru-RU" sz="4400" dirty="0" smtClean="0"/>
              <a:t>Особенности сравнения связанных совокупностей</a:t>
            </a:r>
            <a:endParaRPr lang="en-US" alt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1860550" y="2454275"/>
            <a:ext cx="1623060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4000" dirty="0">
                <a:latin typeface="IBM Plex Sans regular"/>
              </a:rPr>
              <a:t>Задача, которая решается при анализе измерений «до-после», заключается не в сравнении средних (обобщающих) показателей, а в оценке частоты односторонних изменений (увеличения или уменьшения) признака. </a:t>
            </a:r>
          </a:p>
          <a:p>
            <a:pPr>
              <a:spcAft>
                <a:spcPts val="1200"/>
              </a:spcAft>
            </a:pPr>
            <a:r>
              <a:rPr lang="ru-RU" sz="4000" dirty="0">
                <a:solidFill>
                  <a:schemeClr val="tx2"/>
                </a:solidFill>
                <a:latin typeface="IBM Plex Sans regular"/>
              </a:rPr>
              <a:t>В связи с этим методы «до-после» не могут быть заменены методами для сравнения несвязанных совокупностей</a:t>
            </a:r>
            <a:r>
              <a:rPr lang="ru-RU" sz="4000" dirty="0" smtClean="0">
                <a:solidFill>
                  <a:schemeClr val="tx2"/>
                </a:solidFill>
                <a:latin typeface="IBM Plex Sans regular"/>
              </a:rPr>
              <a:t>!</a:t>
            </a:r>
          </a:p>
          <a:p>
            <a:pPr>
              <a:spcAft>
                <a:spcPts val="1200"/>
              </a:spcAft>
            </a:pPr>
            <a:endParaRPr lang="ru-RU" sz="4000" dirty="0">
              <a:solidFill>
                <a:schemeClr val="tx2"/>
              </a:solidFill>
              <a:latin typeface="IBM Plex Sans regular"/>
            </a:endParaRPr>
          </a:p>
          <a:p>
            <a:r>
              <a:rPr lang="ru-RU" sz="4000" i="1" dirty="0">
                <a:latin typeface="IBM Plex Sans regular"/>
              </a:rPr>
              <a:t>Пример: АД до приема препарата – </a:t>
            </a:r>
            <a:r>
              <a:rPr lang="ru-RU" sz="4000" i="1" dirty="0" smtClean="0">
                <a:latin typeface="IBM Plex Sans regular"/>
              </a:rPr>
              <a:t>154±18</a:t>
            </a:r>
            <a:r>
              <a:rPr lang="ru-RU" sz="4000" i="1" dirty="0">
                <a:latin typeface="IBM Plex Sans regular"/>
              </a:rPr>
              <a:t>, АД после приема – </a:t>
            </a:r>
            <a:r>
              <a:rPr lang="ru-RU" sz="4000" i="1" dirty="0" smtClean="0">
                <a:latin typeface="IBM Plex Sans regular"/>
              </a:rPr>
              <a:t>143±16</a:t>
            </a:r>
            <a:r>
              <a:rPr lang="ru-RU" sz="4000" i="1" dirty="0">
                <a:latin typeface="IBM Plex Sans regular"/>
              </a:rPr>
              <a:t>. При сравнении показателей как </a:t>
            </a:r>
            <a:r>
              <a:rPr lang="ru-RU" sz="4000" i="1" dirty="0" smtClean="0">
                <a:latin typeface="IBM Plex Sans regular"/>
              </a:rPr>
              <a:t>независимых </a:t>
            </a:r>
            <a:r>
              <a:rPr lang="ru-RU" sz="4000" i="1" dirty="0">
                <a:latin typeface="IBM Plex Sans regular"/>
              </a:rPr>
              <a:t>– </a:t>
            </a:r>
            <a:r>
              <a:rPr lang="en-US" sz="4000" i="1" dirty="0">
                <a:latin typeface="IBM Plex Sans regular"/>
              </a:rPr>
              <a:t>p&gt;0,05</a:t>
            </a:r>
            <a:r>
              <a:rPr lang="ru-RU" sz="4000" i="1" dirty="0">
                <a:latin typeface="IBM Plex Sans regular"/>
              </a:rPr>
              <a:t>, при сравнении «до-после» – </a:t>
            </a:r>
            <a:r>
              <a:rPr lang="en-US" sz="4000" i="1" dirty="0">
                <a:latin typeface="IBM Plex Sans regular"/>
              </a:rPr>
              <a:t>p&lt;0,05</a:t>
            </a:r>
            <a:endParaRPr lang="ru-RU" sz="4000" i="1" dirty="0">
              <a:latin typeface="IBM Plex Sans regular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795250" y="9695004"/>
            <a:ext cx="6591300" cy="989013"/>
          </a:xfrm>
          <a:prstGeom prst="rect">
            <a:avLst/>
          </a:prstGeom>
          <a:solidFill>
            <a:srgbClr val="EDF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82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795250" y="869065"/>
            <a:ext cx="6591300" cy="989013"/>
          </a:xfrm>
          <a:prstGeom prst="rect">
            <a:avLst/>
          </a:prstGeom>
          <a:solidFill>
            <a:srgbClr val="EDF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25603" name="TextBox 15"/>
          <p:cNvSpPr txBox="1">
            <a:spLocks noChangeArrowheads="1"/>
          </p:cNvSpPr>
          <p:nvPr/>
        </p:nvSpPr>
        <p:spPr bwMode="auto">
          <a:xfrm>
            <a:off x="18357850" y="9998075"/>
            <a:ext cx="6080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3600" dirty="0" smtClean="0"/>
              <a:t>5</a:t>
            </a:r>
            <a:endParaRPr lang="ru-RU" altLang="ru-RU" sz="3600" dirty="0"/>
          </a:p>
        </p:txBody>
      </p:sp>
      <p:sp>
        <p:nvSpPr>
          <p:cNvPr id="25604" name="Прямоугольник 6"/>
          <p:cNvSpPr>
            <a:spLocks noChangeArrowheads="1"/>
          </p:cNvSpPr>
          <p:nvPr/>
        </p:nvSpPr>
        <p:spPr bwMode="auto">
          <a:xfrm>
            <a:off x="1665368" y="928233"/>
            <a:ext cx="16915606" cy="697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9895" rIns="0" bIns="0">
            <a:spAutoFit/>
          </a:bodyPr>
          <a:lstStyle/>
          <a:p>
            <a:pPr algn="ctr" eaLnBrk="1" hangingPunct="1"/>
            <a:r>
              <a:rPr lang="ru-RU" altLang="ru-RU" sz="4400" dirty="0" smtClean="0">
                <a:solidFill>
                  <a:srgbClr val="15B012"/>
                </a:solidFill>
                <a:latin typeface="Montserrat SemiBold" panose="00000700000000000000" pitchFamily="2" charset="-52"/>
                <a:cs typeface="Times New Roman" panose="02020603050405020304" pitchFamily="18" charset="0"/>
              </a:rPr>
              <a:t>Задача на сравнение количественного показателя </a:t>
            </a:r>
            <a:endParaRPr lang="ru-RU" altLang="ru-RU" sz="4400" dirty="0">
              <a:solidFill>
                <a:srgbClr val="15B012"/>
              </a:solidFill>
              <a:latin typeface="Montserrat SemiBold" panose="00000700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25605" name="Прямоугольник 6"/>
          <p:cNvSpPr>
            <a:spLocks noChangeArrowheads="1"/>
          </p:cNvSpPr>
          <p:nvPr/>
        </p:nvSpPr>
        <p:spPr bwMode="auto">
          <a:xfrm>
            <a:off x="1269413" y="2911475"/>
            <a:ext cx="17707517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4400" dirty="0">
                <a:latin typeface="IBM Plex Sans regular"/>
              </a:rPr>
              <a:t>Оценить изменения АД </a:t>
            </a:r>
            <a:r>
              <a:rPr lang="ru-RU" sz="4400" b="1" dirty="0">
                <a:latin typeface="IBM Plex Sans regular"/>
              </a:rPr>
              <a:t>до и после </a:t>
            </a:r>
            <a:r>
              <a:rPr lang="ru-RU" sz="4400" dirty="0" smtClean="0">
                <a:latin typeface="IBM Plex Sans regular"/>
              </a:rPr>
              <a:t>лечения.</a:t>
            </a:r>
            <a:endParaRPr lang="ru-RU" sz="4400" dirty="0">
              <a:latin typeface="IBM Plex Sans regular"/>
            </a:endParaRPr>
          </a:p>
          <a:p>
            <a:endParaRPr lang="ru-RU" sz="4400" dirty="0">
              <a:latin typeface="IBM Plex Sans regular"/>
            </a:endParaRPr>
          </a:p>
          <a:p>
            <a:r>
              <a:rPr lang="ru-RU" sz="4400" b="1" dirty="0">
                <a:latin typeface="IBM Plex Sans regular"/>
              </a:rPr>
              <a:t>Зависимая переменная </a:t>
            </a:r>
            <a:r>
              <a:rPr lang="ru-RU" sz="4400" dirty="0">
                <a:latin typeface="IBM Plex Sans regular"/>
              </a:rPr>
              <a:t>– количественная</a:t>
            </a:r>
          </a:p>
          <a:p>
            <a:r>
              <a:rPr lang="ru-RU" sz="4400" b="1" dirty="0">
                <a:latin typeface="IBM Plex Sans regular"/>
              </a:rPr>
              <a:t>Число этапов сравнения </a:t>
            </a:r>
            <a:r>
              <a:rPr lang="ru-RU" sz="4400" dirty="0">
                <a:latin typeface="IBM Plex Sans regular"/>
              </a:rPr>
              <a:t>– 2</a:t>
            </a:r>
          </a:p>
          <a:p>
            <a:endParaRPr lang="ru-RU" sz="4400" dirty="0">
              <a:latin typeface="IBM Plex Sans regular"/>
            </a:endParaRPr>
          </a:p>
          <a:p>
            <a:r>
              <a:rPr lang="ru-RU" sz="4400" b="1" dirty="0">
                <a:solidFill>
                  <a:schemeClr val="tx2"/>
                </a:solidFill>
                <a:latin typeface="IBM Plex Sans regular"/>
              </a:rPr>
              <a:t>Нормальное распределение – </a:t>
            </a:r>
            <a:r>
              <a:rPr lang="ru-RU" sz="4400" dirty="0" smtClean="0">
                <a:latin typeface="IBM Plex Sans regular"/>
              </a:rPr>
              <a:t>парный </a:t>
            </a:r>
            <a:r>
              <a:rPr lang="en-US" sz="4400" dirty="0">
                <a:latin typeface="IBM Plex Sans regular"/>
              </a:rPr>
              <a:t>t-</a:t>
            </a:r>
            <a:r>
              <a:rPr lang="ru-RU" sz="4400" dirty="0">
                <a:latin typeface="IBM Plex Sans regular"/>
              </a:rPr>
              <a:t>критерий Стьюдента</a:t>
            </a:r>
          </a:p>
          <a:p>
            <a:endParaRPr lang="ru-RU" sz="4400" dirty="0">
              <a:latin typeface="IBM Plex Sans regular"/>
            </a:endParaRPr>
          </a:p>
          <a:p>
            <a:r>
              <a:rPr lang="ru-RU" sz="4400" b="1" dirty="0">
                <a:solidFill>
                  <a:schemeClr val="tx2"/>
                </a:solidFill>
                <a:latin typeface="IBM Plex Sans regular"/>
              </a:rPr>
              <a:t>Распределение отличное от нормального – </a:t>
            </a:r>
            <a:r>
              <a:rPr lang="ru-RU" sz="4400" dirty="0">
                <a:latin typeface="IBM Plex Sans regular"/>
              </a:rPr>
              <a:t>критерий Уилкоксона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374563" y="9826624"/>
            <a:ext cx="6591300" cy="989013"/>
          </a:xfrm>
          <a:prstGeom prst="rect">
            <a:avLst/>
          </a:prstGeom>
          <a:solidFill>
            <a:srgbClr val="EDF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307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2795250" y="869065"/>
            <a:ext cx="6591300" cy="989013"/>
          </a:xfrm>
          <a:prstGeom prst="rect">
            <a:avLst/>
          </a:prstGeom>
          <a:solidFill>
            <a:srgbClr val="EDF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22533" name="object 4"/>
          <p:cNvSpPr txBox="1">
            <a:spLocks noChangeArrowheads="1"/>
          </p:cNvSpPr>
          <p:nvPr/>
        </p:nvSpPr>
        <p:spPr bwMode="auto">
          <a:xfrm>
            <a:off x="4496009" y="575371"/>
            <a:ext cx="11277600" cy="697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9895" rIns="0" bIns="0">
            <a:spAutoFit/>
          </a:bodyPr>
          <a:lstStyle>
            <a:defPPr>
              <a:defRPr lang="ru-RU"/>
            </a:defPPr>
            <a:lvl1pPr eaLnBrk="1" hangingPunct="1">
              <a:defRPr sz="4800">
                <a:solidFill>
                  <a:srgbClr val="15B012"/>
                </a:solidFill>
                <a:latin typeface="Montserrat SemiBold" panose="00000700000000000000" pitchFamily="2" charset="-5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altLang="ru-RU" sz="4400" dirty="0" smtClean="0"/>
              <a:t>Настройки анализа «до-после»</a:t>
            </a:r>
            <a:endParaRPr lang="ru-RU" altLang="ru-RU" sz="4400" dirty="0"/>
          </a:p>
        </p:txBody>
      </p:sp>
      <p:sp>
        <p:nvSpPr>
          <p:cNvPr id="2" name="Стрелка вправо 1"/>
          <p:cNvSpPr/>
          <p:nvPr/>
        </p:nvSpPr>
        <p:spPr>
          <a:xfrm>
            <a:off x="9791909" y="3673475"/>
            <a:ext cx="685800" cy="1295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8319" y="3368675"/>
            <a:ext cx="8215313" cy="418623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511" y="3368675"/>
            <a:ext cx="8586788" cy="187166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12947650" y="9921875"/>
            <a:ext cx="6591300" cy="989013"/>
          </a:xfrm>
          <a:prstGeom prst="rect">
            <a:avLst/>
          </a:prstGeom>
          <a:solidFill>
            <a:srgbClr val="EDF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2947650" y="9769475"/>
            <a:ext cx="6591300" cy="989013"/>
          </a:xfrm>
          <a:prstGeom prst="rect">
            <a:avLst/>
          </a:prstGeom>
          <a:solidFill>
            <a:srgbClr val="EDF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2795250" y="869065"/>
            <a:ext cx="6591300" cy="989013"/>
          </a:xfrm>
          <a:prstGeom prst="rect">
            <a:avLst/>
          </a:prstGeom>
          <a:solidFill>
            <a:srgbClr val="EDF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2" name="Стрелка вправо 1"/>
          <p:cNvSpPr/>
          <p:nvPr/>
        </p:nvSpPr>
        <p:spPr>
          <a:xfrm>
            <a:off x="9604374" y="4225926"/>
            <a:ext cx="685800" cy="1295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174" y="2954337"/>
            <a:ext cx="8068001" cy="455771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0562" y="2954337"/>
            <a:ext cx="8201025" cy="455771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8650" y="8235950"/>
            <a:ext cx="8601075" cy="18288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9" name="object 4"/>
          <p:cNvSpPr txBox="1">
            <a:spLocks noChangeArrowheads="1"/>
          </p:cNvSpPr>
          <p:nvPr/>
        </p:nvSpPr>
        <p:spPr bwMode="auto">
          <a:xfrm>
            <a:off x="4813300" y="869065"/>
            <a:ext cx="11277600" cy="697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9895" rIns="0" bIns="0">
            <a:spAutoFit/>
          </a:bodyPr>
          <a:lstStyle>
            <a:defPPr>
              <a:defRPr lang="ru-RU"/>
            </a:defPPr>
            <a:lvl1pPr eaLnBrk="1" hangingPunct="1">
              <a:defRPr sz="4800">
                <a:solidFill>
                  <a:srgbClr val="15B012"/>
                </a:solidFill>
                <a:latin typeface="Montserrat SemiBold" panose="00000700000000000000" pitchFamily="2" charset="-5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altLang="ru-RU" sz="4400" dirty="0" smtClean="0"/>
              <a:t>Создание временной группы</a:t>
            </a:r>
            <a:endParaRPr lang="ru-RU" altLang="ru-RU" sz="4400" dirty="0"/>
          </a:p>
        </p:txBody>
      </p:sp>
    </p:spTree>
    <p:extLst>
      <p:ext uri="{BB962C8B-B14F-4D97-AF65-F5344CB8AC3E}">
        <p14:creationId xmlns:p14="http://schemas.microsoft.com/office/powerpoint/2010/main" val="4056035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2795250" y="869065"/>
            <a:ext cx="6591300" cy="989013"/>
          </a:xfrm>
          <a:prstGeom prst="rect">
            <a:avLst/>
          </a:prstGeom>
          <a:solidFill>
            <a:srgbClr val="EDF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18357850" y="9998075"/>
            <a:ext cx="6080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3600" dirty="0" smtClean="0"/>
              <a:t>8</a:t>
            </a:r>
            <a:endParaRPr lang="ru-RU" altLang="ru-RU" sz="3600" dirty="0"/>
          </a:p>
        </p:txBody>
      </p:sp>
      <p:sp>
        <p:nvSpPr>
          <p:cNvPr id="7" name="object 4"/>
          <p:cNvSpPr txBox="1">
            <a:spLocks noChangeArrowheads="1"/>
          </p:cNvSpPr>
          <p:nvPr/>
        </p:nvSpPr>
        <p:spPr bwMode="auto">
          <a:xfrm>
            <a:off x="4489450" y="666373"/>
            <a:ext cx="11277600" cy="697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9895" rIns="0" bIns="0">
            <a:spAutoFit/>
          </a:bodyPr>
          <a:lstStyle>
            <a:defPPr>
              <a:defRPr lang="ru-RU"/>
            </a:defPPr>
            <a:lvl1pPr eaLnBrk="1" hangingPunct="1">
              <a:defRPr sz="4800">
                <a:solidFill>
                  <a:srgbClr val="15B012"/>
                </a:solidFill>
                <a:latin typeface="Montserrat SemiBold" panose="00000700000000000000" pitchFamily="2" charset="-5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altLang="ru-RU" sz="4400" dirty="0" smtClean="0"/>
              <a:t>Запуск анализа в </a:t>
            </a:r>
            <a:r>
              <a:rPr lang="en-US" altLang="ru-RU" sz="4400" dirty="0" smtClean="0"/>
              <a:t>StatTech</a:t>
            </a:r>
            <a:endParaRPr lang="ru-RU" altLang="ru-RU" sz="4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295" y="2979695"/>
            <a:ext cx="15552000" cy="660725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1450" y="3749675"/>
            <a:ext cx="6705600" cy="289693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13349151" y="9924732"/>
            <a:ext cx="6591300" cy="989013"/>
          </a:xfrm>
          <a:prstGeom prst="rect">
            <a:avLst/>
          </a:prstGeom>
          <a:solidFill>
            <a:srgbClr val="EDF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369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 cstate="print"/>
          <a:stretch>
            <a:fillRect t="-105899" b="-27301"/>
          </a:stretch>
        </a:blipFill>
      </a:spPr>
      <a:bodyPr wrap="square" lIns="0" tIns="0" rIns="0" bIns="0" rtlCol="0"/>
      <a:lstStyle>
        <a:defPPr algn="l"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Макеты раскадровк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20381</TotalTime>
  <Words>2049</Words>
  <Application>Microsoft Office PowerPoint</Application>
  <PresentationFormat>Произвольный</PresentationFormat>
  <Paragraphs>118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Office Theme</vt:lpstr>
      <vt:lpstr>Макеты раскадровки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новых и перспективных робототехнических решений на базе Университета Иннополис</dc:title>
  <dc:creator>Александр Климчик</dc:creator>
  <cp:lastModifiedBy>Майоров</cp:lastModifiedBy>
  <cp:revision>547</cp:revision>
  <dcterms:created xsi:type="dcterms:W3CDTF">2018-10-03T13:56:53Z</dcterms:created>
  <dcterms:modified xsi:type="dcterms:W3CDTF">2022-06-29T05:47:35Z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2018-10-03T00:00:00Z</vt:filetime>
  </property>
  <property fmtid="{D5CDD505-2E9C-101B-9397-08002B2CF9AE}" pid="3" name="Creator">
    <vt:lpwstr>Adobe Illustrator CC 22.1 (Windows)</vt:lpwstr>
  </property>
  <property fmtid="{D5CDD505-2E9C-101B-9397-08002B2CF9AE}" pid="4" name="LastSaved">
    <vt:filetime>2018-10-03T00:00:00Z</vt:filetime>
  </property>
</Properties>
</file>