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256" r:id="rId2"/>
    <p:sldId id="317" r:id="rId3"/>
    <p:sldId id="325" r:id="rId4"/>
    <p:sldId id="324" r:id="rId5"/>
    <p:sldId id="333" r:id="rId6"/>
    <p:sldId id="334" r:id="rId7"/>
    <p:sldId id="338" r:id="rId8"/>
    <p:sldId id="340" r:id="rId9"/>
    <p:sldId id="339" r:id="rId10"/>
    <p:sldId id="308" r:id="rId11"/>
    <p:sldId id="341" r:id="rId12"/>
    <p:sldId id="330" r:id="rId13"/>
    <p:sldId id="342" r:id="rId14"/>
    <p:sldId id="331" r:id="rId15"/>
    <p:sldId id="343" r:id="rId16"/>
    <p:sldId id="332" r:id="rId17"/>
    <p:sldId id="344" r:id="rId18"/>
    <p:sldId id="335" r:id="rId19"/>
    <p:sldId id="345" r:id="rId20"/>
    <p:sldId id="336" r:id="rId21"/>
    <p:sldId id="346" r:id="rId22"/>
    <p:sldId id="337" r:id="rId23"/>
    <p:sldId id="347" r:id="rId24"/>
    <p:sldId id="348" r:id="rId25"/>
    <p:sldId id="349" r:id="rId26"/>
    <p:sldId id="350" r:id="rId27"/>
    <p:sldId id="351" r:id="rId28"/>
    <p:sldId id="352" r:id="rId29"/>
    <p:sldId id="354" r:id="rId30"/>
    <p:sldId id="353" r:id="rId31"/>
    <p:sldId id="363" r:id="rId32"/>
    <p:sldId id="364" r:id="rId33"/>
    <p:sldId id="365" r:id="rId34"/>
    <p:sldId id="366" r:id="rId35"/>
    <p:sldId id="355" r:id="rId36"/>
    <p:sldId id="356" r:id="rId37"/>
    <p:sldId id="357" r:id="rId38"/>
    <p:sldId id="359" r:id="rId39"/>
    <p:sldId id="358" r:id="rId40"/>
    <p:sldId id="360" r:id="rId41"/>
    <p:sldId id="361" r:id="rId42"/>
    <p:sldId id="362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21" autoAdjust="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51F-58BC-4C39-AEDE-C646883BFC0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D0B36-5176-43E1-9AC4-ACEF16A5E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5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4C17-C384-4F85-95C6-0DFD5C07F884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3A67-84E4-4297-975C-8B51B8857732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8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4FA6-E9DA-4C5F-AB7C-83EBB2E28938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9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CAC0-F5E4-4FA1-BEE4-228F33D2A8CD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0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C77E-ABCA-481D-98C1-FBE8520BFB2B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5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E09-28BB-4F66-9A78-37550AAA03FD}" type="datetime1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CB28-0CBC-4C12-9069-66887F06D497}" type="datetime1">
              <a:rPr lang="ru-RU" smtClean="0"/>
              <a:t>08.10.2020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10F8-D124-496B-9FE2-E640E27B6530}" type="datetime1">
              <a:rPr lang="ru-RU" smtClean="0"/>
              <a:t>08.10.2020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5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D053-3049-4A51-B616-B28267E6CABB}" type="datetime1">
              <a:rPr lang="ru-RU" smtClean="0"/>
              <a:t>08.10.2020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4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937A-B2F1-4C32-8019-9A84E5C8440C}" type="datetime1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4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F04-9B3C-445A-AD39-DC44DE44D5A8}" type="datetime1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4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AEF41-8804-4E11-8493-51584B1D9714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8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5608"/>
            <a:ext cx="8280920" cy="21602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ЛЕКЦИЯ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Лекарственные формы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для наружного применения.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Глазные капли. 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64" y="3230447"/>
            <a:ext cx="926510" cy="1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https://fb.ru/misc/i/gallery/7096/2830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28" y="2348880"/>
            <a:ext cx="1725290" cy="8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slide-share.ru/image/544958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1" y="2348880"/>
            <a:ext cx="3230617" cy="253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0" y="4858040"/>
            <a:ext cx="1403648" cy="197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 descr="https://iknigi.net/books_files/online_html/109050/b000009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10" y="4858040"/>
            <a:ext cx="1757148" cy="197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iknigi.net/books_files/online_html/109050/b000009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58" y="4849365"/>
            <a:ext cx="1827730" cy="198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74" y="3206833"/>
            <a:ext cx="841319" cy="16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93" y="2348880"/>
            <a:ext cx="94907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93" y="4509120"/>
            <a:ext cx="949077" cy="227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08" y="2348880"/>
            <a:ext cx="231654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69" y="3933056"/>
            <a:ext cx="2326487" cy="284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64ED5D-EA2B-41D7-9ADD-2EC7EB1B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4807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качества мазей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 Кислоты салициловой    0,1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Вазелина                          10,0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Смешай. Выдай. Обозначь. Наносить на кожу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Органолептический контроль: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светло-желтая однородная мазь, без запаха.</a:t>
            </a: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Качественный анализ: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 0,1 г ЛФ + 0,5 мл спирта и растирают, добавляют 1-2 капли раствора хлорида окисного железа. Появляется фиолетовое окрашивание.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Количественный анализ: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Э=М=138,1;  Т=0,0138.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= 0,01/0,0138 =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0,72 мл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 г </a:t>
            </a:r>
          </a:p>
          <a:p>
            <a:pPr marL="0" indent="0" algn="ctr">
              <a:buNone/>
            </a:pPr>
            <a:endParaRPr lang="ru-RU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8EBC3E6-2EC4-4303-B637-863B5EBA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2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352928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1 г ЛФ отвешивают на кусочек пергаментной бумаги и помещают в колбу для титрования вместе с бумагой. Добавляют по 3 мл спирта и хлороформа, нейтрализованных по фенолфталеину, и слегка нагревают на водяной бане в течение 10 минут. После охлаждения прибавляют                                3 капли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фенолфталеина и титруют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розового окрашивания водного слоя. Хлороформ способствует растворению мазевой основы. Спирт не только растворяет салициловую кислоту, но и предотвращает гидролиз натрия салицилата.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Х, г = VKTP/a = 0,72*0,0138*10/1 = 0,1 г. 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33B433-25D9-413B-9A4E-32BB3193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9046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Мази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стрептоцидовой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1% - 10,0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Смешай. Выдай. Обозначь. Наносить на кожу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Органолептический контроль: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белая однородная мазь.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0,1 г ЛФ + 2 мл воды + 5-6 капель разведенной хлористоводородной кислоты → нагревают на водяной бане до расплавления основы, охлаждают, кислое извлечение отделяют и + 3 капли 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NaNO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вливают полученную смесь в 1 мл щелочного раствора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бетта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-нафтола, образуется красное окрашивание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азокраситель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Количественный анализ: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NaNO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Э=М=172,2.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 = 0,0172.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0,01/0,0172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0,58 мл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=1г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30BE809-97A3-4800-A256-426B7661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1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920880" cy="561662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1г ЛФ (взвешивают на кружочке вощаной бумаги) помещают в колбу для титрования вместе с вощаной бумагой + 2 мл разведенной хлористоводородной кислоты + 5 мл воды, нагревают до растворения основы и субстанции. После охлаждения + 0,2 г калия бромида + 2 кап.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тропеолина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00 + 1 кап. метиленового синего и медленно титруют 0,1н. NaNO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фиолетовой до синей окраски водного слоя.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VKTP/a = 0,58*0,01722*10/1 = 0,1 г.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CCD54B-9588-4579-869E-FECD024C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49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Мази кислоты борной 3% - 20,0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Смешай. Выдай. Обозначь. Наносить на кожу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Качественный анализ: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0,1 г ЛФ + 0,5 мл спирта и растирают, спирт поджигают; пламя с зеленой каймой.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Количественный анализ: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 н.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глицерин; Э=М=61,83;Т= 0,00618.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0,03/0,00618 = 4,85 мл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=1 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=0,1 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=4,85/10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0,49 мл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01289DA-CF75-4413-9A5C-C42A28CD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35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0,1 г ЛФ (взвешивают на кружочке вощаной бумаги) помещают в колбу для титрования вместе с вощаной бумагой + 2 мл воды, слегка нагревают, охлаждают + 3 мл нейтрализованного по фенолфталеину глицерина + 3 кап. р-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фенолфталеина и титруют                      0,1н.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розовой окраски.</a:t>
            </a:r>
          </a:p>
          <a:p>
            <a:pPr marL="0" indent="354013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Нейтрализация глицерина: в отдельной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пенициллинке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 3 мл глицерина + 2 капли р-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фенолфталеина + 0,1н.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розовой окраски.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VKTP/a = 0,49*0,00618*20/0,1 = 0,6 г.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0A825FF-60BA-424D-B5F7-0EEA2E56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0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Растворы  препаратов  серебра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Раствор колларгола 2% - 10,0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Дай. Обозначь. По 2 капли 3 раза в день в нос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Колларгол содержит 70% серебра.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Качественный анализ: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0,5 мл ЛФ + 10 капель разведенной азотной кислоты → нагревают до просветления, охлаждают + по каплям р-р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образуется белый осадок.</a:t>
            </a: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добавлении раствора перекиси водорода и нагревании выделяется белая пена (белок).</a:t>
            </a:r>
          </a:p>
          <a:p>
            <a:pPr marL="0" indent="0" algn="just">
              <a:buNone/>
            </a:pP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3BF6986-84BC-4FAC-8DBB-D0DE18E4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65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Количественный анализ: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CNS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 Э=М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=107,9 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 0,01079;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 0,01079*100/70 =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0,0154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CNS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= 0,02/0,0154 = 1,3 мл.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лф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=1мл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лф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=0,5 мл;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CNS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= 1,3/2 =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0,65 мл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к 0,5 мл ЛФ + 10 капель разведенной азотной кислоты → нагревают до обесцвечивания, охлаждают + 10 капель р-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железо-аммонийных квасцов и титруют 0,1 н. р-ром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CNS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до красного окрашивания.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= VKTP/a = 0,65*0,0154*10/0,5 = 0,2 г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BDD8F9-9896-4BB0-A3DB-1A732E59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4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832648"/>
          </a:xfrm>
        </p:spPr>
        <p:txBody>
          <a:bodyPr>
            <a:noAutofit/>
          </a:bodyPr>
          <a:lstStyle/>
          <a:p>
            <a:pPr marL="0" indent="354013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Раствор протаргола 2% - 10,0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4013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Дай. Обозначь. По 2 капли 3 раза в день в нос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4013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Протаргол содержит 8% серебра.</a:t>
            </a:r>
          </a:p>
          <a:p>
            <a:pPr marL="0" indent="354013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Качественный анализ: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0,5 мл ЛФ + 10 капель разведенной азотной кислоты → нагревают до обесцвечивания, охлаждают + по каплям р-р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образуется белая муть.</a:t>
            </a:r>
          </a:p>
          <a:p>
            <a:pPr marL="0" indent="354013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добавлении раствора перекиси водорода и нагревании выделяется белая пена (белок).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635658-336B-44C0-BFCC-AEDD044C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25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264696"/>
          </a:xfrm>
        </p:spPr>
        <p:txBody>
          <a:bodyPr>
            <a:noAutofit/>
          </a:bodyPr>
          <a:lstStyle/>
          <a:p>
            <a:pPr marL="0" indent="354013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Количественный анализ: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CNS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Э=М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=107,9 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0,01079;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0,01079*100/8 = 0,1349.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CNS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0,02/0,1349 = 0,15 мл. 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=1мл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Разводим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титрант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5 раз.  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0,02н.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0,1349/5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0,0269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0,02н.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CNS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0,15*5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лф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 мл </a:t>
            </a:r>
          </a:p>
          <a:p>
            <a:pPr marL="0" indent="354013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1 мл ЛФ + 10 капель разведенной азотной кислоты → нагревают до обесцвечивания, охлаждают + 10 капель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железо-аммонийных квасцов и титруют 0,02 н. р-ром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CNS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красного окрашивания.     </a:t>
            </a:r>
          </a:p>
          <a:p>
            <a:pPr marL="0" indent="354013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VKTP/a = 0,75*0,0269*10/1 = 0,2 г 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FA9A26-37D4-42E4-9C3E-EB54402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1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BFF81BF-A186-49BB-9272-406B90CC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3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9766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Глицериновые растворы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Натрия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тетрабората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2,0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Глицерина                       20,0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Смешай. Дай. Обозначь.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обработки полости рта ребёнку 20 дней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4013"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Р=20+2=22 г</a:t>
            </a:r>
          </a:p>
          <a:p>
            <a:pPr marL="0" indent="354013" algn="just"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Качественный анализ: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0,2 г ЛФ прибавляют                                 3-5 капель раствора щелочи с фенолфталеином (розового цвета); розовая окраска исчезает. Реакция доказывает наличие буры с глицерином).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Количественный анализ: 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Э = М/2 = 381/2 = 191.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1115BF6-C2D3-4326-B00D-7C6A387C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00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354013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 г ЛС - 22 г мази                         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х г ЛС -1 г мази                 х = 0,09 г                            </a:t>
            </a:r>
          </a:p>
          <a:p>
            <a:pPr marL="0" indent="354013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354013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0,09/0,0191 = 4,72 мл    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=1г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Уменьшают навеску в 5 раз. 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0,2 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4,72/5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0,94 мл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0,2 г ЛФ (взвешивают на кружочке вощаной бумаги) помещают в колбу для титрования вместе с вощаной бумагой + 5 мл воды                                                       + 2 капли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метилоранжа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1:5) и титруют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розовой окраски.  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VKTP/a = 0,94*0,0191*22/0,2 = 2 г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3E95197-514B-4D7D-856A-A356BE65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8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12068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Натрия гидрокарбоната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Натрия </a:t>
            </a:r>
            <a:r>
              <a:rPr lang="ru-RU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тетрабората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по    0,2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Глицерина                             5,0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Воды очищенной               10,0</a:t>
            </a:r>
            <a:endParaRPr lang="ru-RU" sz="2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Смешай. Дай. Обозначь. Для наружного применения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глицерина = 5 г/1,223 = 4,08 мл.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Р =10+4,08 = 14,08 мл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    Органолептический контроль: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бесцветная прозрачная жидкость.</a:t>
            </a:r>
            <a:endParaRPr lang="ru-RU" sz="2900" i="1" dirty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spcBef>
                <a:spcPts val="0"/>
              </a:spcBef>
              <a:buNone/>
            </a:pP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Качественный анализ 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sz="29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 0,5 мл ЛФ прибавляют по каплям р-р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.→ пузырьки СО</a:t>
            </a:r>
            <a:r>
              <a:rPr lang="ru-RU" sz="29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↑.</a:t>
            </a:r>
            <a:endParaRPr lang="ru-RU" sz="2900" baseline="-25000" dirty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spcBef>
                <a:spcPts val="0"/>
              </a:spcBef>
              <a:buNone/>
            </a:pP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9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9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900" b="1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5 капель ЛФ нагреваем в фарфоровой чашке до удаления воды + 0,5 мл 96% спирта. Смесь должна гореть пламенем, окаймлённым зеленым цветом. </a:t>
            </a:r>
          </a:p>
          <a:p>
            <a:pPr marL="0" indent="354013" algn="just">
              <a:spcBef>
                <a:spcPts val="0"/>
              </a:spcBef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Глицерин: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 2-3 каплям ЛФ + 1 каплю р-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ОН +       2 капли р-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9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9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→ синее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8DF01F-53C9-4A33-885F-A8D187EA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27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336704"/>
          </a:xfrm>
        </p:spPr>
        <p:txBody>
          <a:bodyPr>
            <a:normAutofit fontScale="85000" lnSpcReduction="20000"/>
          </a:bodyPr>
          <a:lstStyle/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Количественный анализ: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300" baseline="-25000" dirty="0">
                <a:latin typeface="Times New Roman" pitchFamily="18" charset="0"/>
                <a:cs typeface="Times New Roman" pitchFamily="18" charset="0"/>
              </a:rPr>
              <a:t>NaHCO3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=М=84; Э</a:t>
            </a:r>
            <a:r>
              <a:rPr lang="en-US" sz="3300" baseline="-25000" dirty="0">
                <a:latin typeface="Times New Roman" pitchFamily="18" charset="0"/>
                <a:cs typeface="Times New Roman" pitchFamily="18" charset="0"/>
              </a:rPr>
              <a:t>Na2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3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3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=М/2=381/2=191. 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300" baseline="-25000" dirty="0">
                <a:latin typeface="Times New Roman" pitchFamily="18" charset="0"/>
                <a:cs typeface="Times New Roman" pitchFamily="18" charset="0"/>
              </a:rPr>
              <a:t>NaHCO3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0,0084; Т</a:t>
            </a:r>
            <a:r>
              <a:rPr lang="en-US" sz="3300" baseline="-25000" dirty="0">
                <a:latin typeface="Times New Roman" pitchFamily="18" charset="0"/>
                <a:cs typeface="Times New Roman" pitchFamily="18" charset="0"/>
              </a:rPr>
              <a:t>Na2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3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3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0,0191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14,08 мл – 0,2 г ЛВ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1 мл – Х                    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0,014 г            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0,014/0,0084 + 0,014/0,0191 =   </a:t>
            </a:r>
          </a:p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= 1,67 + 0,73 = 2,4 мл.</a:t>
            </a: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1 мл</a:t>
            </a: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0,5 мл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2,4/2 =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 мл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3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3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300" b="1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титруем в той же навеске (борную кислоту). Э=М/4=381,37/4=95,34; Т=0,0095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0,014/0,0095 = 1,47 мл</a:t>
            </a: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1 мл</a:t>
            </a: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0,5 мл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1,47/2 =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0,73 мл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E94A8C-8B5C-40DB-AAB0-7E0E1E56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37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046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0,5 мл ЛФ + 1-2 капли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метилоранжа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1:5) и титруют р-ром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розовой окраски (сумма). Далее раствор кипятят для удаления СО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↑, охлаждают + 3 капли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фенолфталеина + 5 мл нейтрализованного глицерина и титруют р-ром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розовой окраски. Затем добавляют еще глицерина. Если розовая окраска исчезла, то титруют далее.</a:t>
            </a:r>
          </a:p>
          <a:p>
            <a:pPr marL="0" indent="354013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Глицерин нейтрализуют, так как он может содержать кислые вещества. </a:t>
            </a:r>
          </a:p>
          <a:p>
            <a:pPr marL="0" indent="0" algn="just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Na2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0,1н.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KTP/a=0,73*0,0095*14,08/0,5=0,2 г</a:t>
            </a:r>
          </a:p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NaHCO3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(V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0,1н.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½V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0,1н.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)TP/a =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(1,2 – ½*0,73) * 0,0084 * 14,08 / 0,5 = 0,2 г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Разные эквиваленты: Э=М/4 и Э=М/2.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7E2C05B-A418-4968-B7C9-9E7BA54D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72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264696"/>
          </a:xfrm>
        </p:spPr>
        <p:txBody>
          <a:bodyPr>
            <a:noAutofit/>
          </a:bodyPr>
          <a:lstStyle/>
          <a:p>
            <a:pPr marL="0" indent="354013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глазным лекарственным формам предъявляются повышенные требования по обеспечению стерильности, стабильности,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изотоничности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точности дозирования, отсутствию механических включений и раздражающего действия.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 глазных лекарственных форм</a:t>
            </a:r>
          </a:p>
          <a:p>
            <a:pPr marL="0" indent="354013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- капли                           - растворы</a:t>
            </a:r>
          </a:p>
          <a:p>
            <a:pPr marL="0" indent="354013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- мази                             - пленки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Глазные капли</a:t>
            </a:r>
          </a:p>
          <a:p>
            <a:pPr marL="0" indent="354013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Глазные капли – это лекарственная форма, представляющая собой водные или масляные растворы или тончайшие суспензии лекарственных веществ, предназначенные для инстилляции (вливания) в конъюнктивальный мешок.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AE7B4C-CB8E-48E2-BDD5-47BE592F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0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064896" cy="6264696"/>
          </a:xfrm>
        </p:spPr>
        <p:txBody>
          <a:bodyPr>
            <a:normAutofit fontScale="92500"/>
          </a:bodyPr>
          <a:lstStyle/>
          <a:p>
            <a:pPr marL="0" indent="354013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Глазные капли готовят в асептических условиях, в специальных комнатах, стерилизуют.  </a:t>
            </a:r>
          </a:p>
          <a:p>
            <a:pPr marL="0" indent="354013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Вода очищенная, предназначенная для приготовления глазных капель, проверяется на отсутствие хлоридов, сульфатов, кальция, восстанавливающих веществ, аммиака и углекислоты. </a:t>
            </a:r>
          </a:p>
          <a:p>
            <a:pPr marL="0" indent="354013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Стабилизаторы и буферные растворы для глазных лекарственных форм подвергают полному химическому контролю. </a:t>
            </a: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 качества глазных капель, изготовленных в аптеке, состоит из следующих этапов: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органолептический контроль,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 на отсутствие механических включений,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физический контроль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6DCEA47-ED38-47EB-8598-1F3B85BF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полный химический контроль глазных лекарственных форм, содержащих ядовитые, наркотические вещества,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контроль при отпуске. Упаковка должна обеспечивать стабильность и стерильность препарата при хранении и транспортировании и иметь устройство для закапывания.</a:t>
            </a:r>
          </a:p>
          <a:p>
            <a:pPr marL="0" indent="361950" algn="just">
              <a:lnSpc>
                <a:spcPct val="120000"/>
              </a:lnSpc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Хранение.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прохладном, защищенном от света месте, если нет других указаний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частных статьях.</a:t>
            </a:r>
          </a:p>
          <a:p>
            <a:pPr marL="0" indent="0">
              <a:buNone/>
            </a:pPr>
            <a:endParaRPr lang="ru-RU" sz="26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AE86BA-0A79-46B3-9DD0-C2420507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17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20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глазных капель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Раствора цинка сульфата 0,5% - 10,0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Кислоты борной 0,2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Смешай. Дай. Обозначь. По 2 капли 3 раза в день. 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Цинк: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к 2 каплям ЛФ + 2 капли раствора калия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ферроцианида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; образуется белый осадок.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Сульфаты: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 2 каплям ЛФ + 2 капли раствора бария хлорида; образуется белый осадок.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7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ru-RU" sz="27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5 капель ЛФ выпаривают досуха в фарфоровой чашке + 0,5 мл спирта → поджигают →пламя с зеленой каймой.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B1CF93-C71D-44C9-8EA0-884A8B73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95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Цинка сульфат: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0,05 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 Э=М/2=288/2=144.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V0,05М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0,005/0,0144 = 0,35 мл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1 мл   (мало, уменьшаем нормальность в пять раз)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0,01М </a:t>
            </a:r>
            <a:r>
              <a:rPr lang="ru-RU" sz="2800" baseline="-250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0,0144:5 =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0,0029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0,01М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0,35*5=1,75 мл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(можно уменьшить навеску).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0,5 мл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 V0,01М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= 1,75/2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0,88 мл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к 0,5 мл ЛФ + 3 мл аммиачного буфера + 1-2 капли раствора КХТС и титруют                      0,01М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от фиолетового до синего окрашивания.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X,г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= VKTP/a  = 0,88*0,0029*10/0,5 = 0,05 г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4BFAE9-79B8-416A-871B-726D3EED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8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МАЗИ</a:t>
            </a:r>
          </a:p>
          <a:p>
            <a:pPr marL="0" indent="354013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Мази состоят из одного или нескольких лекарственных веществ, которые равномерно распределены в мазевой основе. </a:t>
            </a:r>
          </a:p>
          <a:p>
            <a:pPr marL="0" indent="354013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Именно это обстоятельство обусловливает общие подходы при формировании показателей качества этих лекарственных форм. </a:t>
            </a:r>
          </a:p>
          <a:p>
            <a:pPr marL="0" indent="354013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Для проведения химического анализа необходимо извлечь определяемый ингредиент из мазевой основы.</a:t>
            </a:r>
            <a:endParaRPr lang="ru-RU" sz="3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7533AF3-900D-4312-8A8C-407E44E6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54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Борная кислота: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титруют с нейтрализованным глицерином; цинка сульфат мешает, т.к. кислый, поэтому его осаждают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].  Э=М=62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= 0,02/0,0062 = 3,2 мл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=1мл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=0,5мл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= 3,2/2 =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1,6 мл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пенициллинку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помещают 3 мл глицерина + 1 кап. р-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фенолфталеина и титруют                              0,1н.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до розовой окраски (нейтрализуют глицерин), затем + 0,5 мл ЛФ + 5 кап.  K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(CN)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] + 2 кап. р-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фенолфталеина и титруют 0,1н.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до розовой окраски.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= VKTP/a =1,6*0,0062*10/0,5 = 0,2 г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3328F6-7D3F-45B0-A4E8-34A2B0CA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89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Раствора цинка сульфата 0,25% - 10,0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52082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Новокаина 0,05</a:t>
            </a:r>
          </a:p>
          <a:p>
            <a:pPr marL="0" indent="152082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Кислоты борной 0,2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Смешай. Дай. Обозначь. По 2 капли 3 р. в д.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Цинк: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 2 каплям ЛФ + 2 капли раствора калия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ферроцианида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образуется белый осадок.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Сульфаты: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2 каплям ЛФ + 2 капли раствора бария хлорида; образуется белый осадок.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Новокаин: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образует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азокраситель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 капель ЛФ выпаривают досуха в фарфоровой чашке + 0,5 мл спирта → поджигают →пламя с зеленой каймой.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B6F162-A882-488A-B4E1-4BD97676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05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Цинка сульфат: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0,05 М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 Э=М/2=288/2=144.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V0,05М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0,0025/0,0144 = 0,17 мл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1 мл   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(уменьшаем нормальность в пять раз)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0,01М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0,17*5 =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0,85 мл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0,01М </a:t>
            </a:r>
            <a:r>
              <a:rPr lang="ru-RU" sz="3300" baseline="-250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= 0,0144:5 =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0,0029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: к 1 мл ЛФ + 3 мл аммиачного буфера + 1-2 капли раствора КХТС и титруют                      0,01М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от фиолетового до синего окрашивания.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X,г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VKTP/a  = 0,85*0,0029*10/1 = 0,025 г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250B29-FF78-4BE6-BF4B-5515BFCF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56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8326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Сумма борная кислота + новокаин: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титруют с нейтрализованным глицерином и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спирто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-хлороформной смесью (1:2); цинка сульфат мешает, поэтому его осаждают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]. Э=М.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=1мл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33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0,02/0,0062 (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борн.к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.) + 0,005/0,0273 (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новок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.) = 3,23 + 0,18 = 3,41 мл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=0,5 мл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33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3,41/2 =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1,7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пенициллинку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помещают 3 мл глицерина и 3 мл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спирто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-хлороформной смеси + 2 капли р-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фенолфталеина и титруют 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до розовой окраски (нейтрализуют), затем + 0,5 мл ЛФ + 5 кап.  K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(CN)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] + 1 кап. р-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фенолфталеина и титруют                                                                                                                          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до розовой окраски водного слоя.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1DD434-9CA5-44DE-AD46-05FCB61E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73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Новокаин: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0,1н.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 Э=М. V0,1н.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= 0,18 мл </a:t>
            </a:r>
          </a:p>
          <a:p>
            <a:pPr marL="0" indent="0">
              <a:buNone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= 1мл, уменьшаем нормальность в пять раз: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0,02н.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 0,18*5 = 0,9 мл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0,5 мл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0,02н.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0,45 мл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Т0,02н.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 0,0273:5 =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0,00546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к 0,5 мл ЛФ + 1-2 капли раствора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бромфенолового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синего + по каплям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уксусную кислоту до зеленовато-желтой окраски и титруют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0,02н.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до фиолетовой окраски.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X,г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новок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.= VKTP/a  = 0,45*0,00546*10/0,5 = 0,05 г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X,г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борн.к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.=(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0,1н.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- 1/5*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0,02н.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)TP/a  =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 (1,7 - 1/5*0,45)*0,0062*10/0,5 = 0,2 г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Разные нормальности.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5174D9E-0726-4D33-B344-1F3A0BE8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82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Раствора рибофлавина 0,02% - 10,0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436688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Калия йодида                                 0,2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436688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Глюкозы                                          0,3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Смешай. Дай. Обозначь. По 2 капли 3 раза в день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Рибофлавин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определяют по цвету.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Калий: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2 каплям ЛФ + 1-2 капли уксусной кислоты разведенной и 2 капли раствора натрия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кобальтинитрита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образуется желтый осадок.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Йодид-ион и глюкоза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2 каплям ЛФ + 1 капля разведенной азотной кислоты + 2 капли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нитрата серебра, образуется желтый творожистый осадок + раствор аммиака, нагревают → серый осадок серебра.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FBAC45-F9A1-438B-91F3-BE45821E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54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Калия йодид: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метод Фаянса по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эозинату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натрия. Э=М=166,  Т=0,0166</a:t>
            </a:r>
          </a:p>
          <a:p>
            <a:pPr marL="0" indent="0" algn="just"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= 0,02/0,0166 =1,2 мл</a:t>
            </a:r>
          </a:p>
          <a:p>
            <a:pPr marL="0" indent="0" algn="just">
              <a:buNone/>
            </a:pP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=1 мл</a:t>
            </a:r>
          </a:p>
          <a:p>
            <a:pPr marL="0" indent="0" algn="just">
              <a:buNone/>
            </a:pP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 мл; 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= 1,2/2 =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 мл</a:t>
            </a:r>
          </a:p>
          <a:p>
            <a:pPr marL="0" indent="0" algn="just">
              <a:buNone/>
            </a:pP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: к 0,5 мл ЛФ +2-3 капли разведенной уксусной к-ты + 1-2 к. р-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эозината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натрия и титруют 0,1н.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до розовой окраски.</a:t>
            </a:r>
          </a:p>
          <a:p>
            <a:pPr marL="0" indent="0" algn="just">
              <a:buNone/>
            </a:pP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= VKTP/a = 0,6*0,0166*10/0,5 = 0,2 г</a:t>
            </a:r>
          </a:p>
          <a:p>
            <a:pPr marL="0" indent="0" algn="just"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Глюкоза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: рефрактометрия</a:t>
            </a:r>
          </a:p>
          <a:p>
            <a:pPr marL="0" indent="0" algn="just">
              <a:buNone/>
            </a:pP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С,г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=[(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калия йодида]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глюкозы*100=</a:t>
            </a:r>
          </a:p>
          <a:p>
            <a:pPr marL="0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= [(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3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)- 2%*0,0013]*10/0,00142*100 = 0,3 г</a:t>
            </a:r>
          </a:p>
          <a:p>
            <a:pPr marL="0" indent="0" algn="just">
              <a:buNone/>
            </a:pPr>
            <a:r>
              <a:rPr lang="en-US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3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показатель преломления 0,02% раствора рибофлавина.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E15488-CCE9-4BFD-A23E-90E8FFF3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76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Раствора рибофлавина 0,02% - 10,0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343025"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Кислоты аскорбиновой 0,05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343025"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Калия йодида                  0,2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343025"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Кислоты никотиновой  0,05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Смешай. Дай. Обозначь. Глазные капли 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Рибофлавин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определяют по цвету.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Калий: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 2 каплям ЛФ + 1-2 капли уксусной кислоты разведенной и 2 капли раствора натрия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кобальтинитрита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; образуется желтый осадок.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3) 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Йодид-ион и аскорбиновая кислота: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 2 каплям ЛФ + 1 капля разведенной азотной кислоты + 2 капли р-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нитрата серебра, образуется желтый творожистый осадок → затем серый осадок серебра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347A07-9154-4FD6-BE4D-4098F6AA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12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Никотиновая кислота качественно не определяется, только по результатам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анализа.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Аскорб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к-ту и никотин. к-ту титруют в сумме 0,1н.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затем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аскорб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к-ту титруют отдельно 0,1н.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Калия йодид: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 Фаянса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эозинату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натрия. Э=М=166,  Т=0,0166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=0,02/0,0166 = 1,2 мл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=1 мл</a:t>
            </a:r>
          </a:p>
          <a:p>
            <a:pPr marL="0" indent="0" algn="just">
              <a:buNone/>
            </a:pP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=0,5 мл;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1,2/2 =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 мл</a:t>
            </a:r>
          </a:p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 0,5 мл ЛФ + 2-3 капли разведенной уксусной к-ты + 1-2 к. р-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эозината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натрия и титруют 0,1н.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розовой окраски.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VKTP/a = 0,6*0,0166*10/0,5 = 0,2 г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45A4385-9222-455F-89F1-DB8EA3EC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96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5527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аскорб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. к-ты и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никотин.к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-ты: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Э=М.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=1мл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0,1 н.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= а/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Таск.к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+ а/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Тник.к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= 0,005/0,0176 + 0,005/0,0123 = 0,28 + 0,40 =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0,68 мл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Аскорбиновая к-та: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0,1 н.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; Э=М/2=176/2 = 88.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=1мл  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0,1 н.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= 0,005/0,0088 =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0,57 мл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Титруют в одной навеске.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: к 1 мл ЛФ + 3 кап. р-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фенолфталеина и титруют 0,1 н.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до розовой окраски, к оттитрованной жидкости +10 капель крахмала и титруют 0,1 н. р-ром йода до синей окраски.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аскорб.к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.=VKTP/a =0,57*1*0,0088*10/1 = 0,05 г.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никот.к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=(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– ½ V0,1н.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)TP/a =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= (0,68 – 1/2 * 0,57)*0,0123*10/1 = 0,05 г.</a:t>
            </a:r>
          </a:p>
          <a:p>
            <a:pPr marL="0" indent="0">
              <a:buNone/>
            </a:pP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Разные эквиваленты.</a:t>
            </a:r>
          </a:p>
          <a:p>
            <a:pPr marL="0" indent="0">
              <a:buNone/>
            </a:pP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EC371AB-97FA-4AFF-89A4-2DEB610A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6048672"/>
          </a:xfrm>
        </p:spPr>
        <p:txBody>
          <a:bodyPr>
            <a:normAutofit lnSpcReduction="10000"/>
          </a:bodyPr>
          <a:lstStyle/>
          <a:p>
            <a:pPr marL="0" indent="354013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Чаще других используют следующие два способа извлечения действующих веществ:</a:t>
            </a:r>
          </a:p>
          <a:p>
            <a:pPr marL="0" indent="354013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основу растворяют в определенном растворителе. Например, жировые основы можно растворить в органических растворителях: хлороформе, эфире. Например, мазь борную, салициловую растирают со спиртом для извлечения ингредиентов, мазь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стрептоцидовую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мазь с димедролом с водой;</a:t>
            </a:r>
          </a:p>
          <a:p>
            <a:pPr marL="0" indent="354013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если вещество плохо растворяется в воде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фурациллин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то основу с водой (спиртом, подкисленной водой и т.д.) расплавляют на водяной бане. При охлаждении основа затвердевает, а полученный раствор действующих веществ сливают.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A5B02C-1FF5-48CF-9784-95E4CCDE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14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52534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 Раствора димедрола 0,5% - 10,0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52082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Натрия хлорида        0,08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Дай. Обозначь. По 2 капли 3 раза в день в оба глаза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000" u="sng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4000" u="sng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к 1-2 капли ЛФ + 0,5 мл карбоната калия +                             0,5 мл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пироантимоната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калия, потирают стеклянной палочкой, образуется белый осадок.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Хлориды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к 1-2 капли ЛФ + 1 капля разведенной азотной кислоты + 2 капли р-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нитрата серебра, образуется белый творожистый осадок.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Димедрол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5 капель ЛФ в фарфоровой чашке нагревают досуха, охлаждают + 5 капель концентрированной серной кислоты; образуется желтое окрашивание.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12A163-D3CB-4D96-A23B-0740F107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77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Димедрола гидрохлорид с натрия хлоридом в сумме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0,1н.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метод Фаянса по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синему, Э=М.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=1 мл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V0,1н.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= 0,005/0,0292 (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Димедрола  гидрохлорид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) + 0,008/0,0058 (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Натрия хлорид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) =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 0,17 + 1,38 =1,55 мл.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0,5 мл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 V0,1н.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 1,55/2 =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0,78 мл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к 0,5 мл ЛФ +1-2 к. р-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бромфенолового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синего + по каплям разведенную уксусную  к-ту до зеленовато-желтой окраски и титруют 0,1н.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до фиолетовой окраски.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752606-BA76-4757-B234-0B59E614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9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26469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Димедрола  гидрохлорид: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среде эфира. Э=М=292. Т = 0,0292;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V0,1 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0,005/0,0292 = 0,17 мл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=1 мл 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(уменьшают нормальность)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V0,02 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0,17*5=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0,85 мл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Т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0,02н.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=0,0292/5=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0,00584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пенициллинку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помещают 1 мл ЛФ + 3 мл эфира + 3 кап.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фенолфталеина и титруют 0,02 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розовой окраски.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димедрола = VKTР/a = 0,85*0,00584*10/1 = 0,05 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натрия хлорида = (V0,1н.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0,5/1*1/5*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*V0,02н.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)*K*Т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0,02н.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*Р/0,5 =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 (0,78 - 0,5/1*1/5*0,85)*0,0058*10/0,5 = 0,08 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Разные навески, разные нормальности. </a:t>
            </a:r>
          </a:p>
          <a:p>
            <a:pPr marL="0" indent="0">
              <a:spcBef>
                <a:spcPts val="0"/>
              </a:spcBef>
              <a:buNone/>
            </a:pP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B3588F0-9EF2-4321-B583-716513FD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29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 Раствора хинина гидрохлорида 1% - 10,0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52082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Натрия хлорида        0,076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Дай. Обозначь. По 2 капли 3 раза в день в оба глаза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000" u="sng" dirty="0">
                <a:latin typeface="Times New Roman" pitchFamily="18" charset="0"/>
                <a:cs typeface="Times New Roman" pitchFamily="18" charset="0"/>
              </a:rPr>
              <a:t>Хлориды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к 1-2 капли ЛФ + 1 капля разведенной азотной кислоты + 1 капля р-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нитрата серебра, образуется белый творожистый осадок.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000" u="sng" dirty="0">
                <a:latin typeface="Times New Roman" pitchFamily="18" charset="0"/>
                <a:cs typeface="Times New Roman" pitchFamily="18" charset="0"/>
              </a:rPr>
              <a:t>Хинин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к 1-2 капли ЛФ + 1 капля реактива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Драгендорфа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образуется красный осадок.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Хинина гидрохлорид с натрия хлоридом в сумме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 0,1н.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метод Фаянса по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синему, Э=М.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5342E5-5E74-40D0-980F-61B2416B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89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=1 мл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0,01/0,03969 (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хинин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+ 0,0076/0,0058 (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натрия хлорид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= 0,25 + 1,3 =1,55 мл.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0,5 мл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1,55/2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0,78 мл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0,5 мл ЛФ +1-2 к.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бромфенолового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синего + по каплям разведенную уксусную  к-ту до зеленовато-желтой окраски и титруют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фиолетовой окраски.</a:t>
            </a:r>
          </a:p>
          <a:p>
            <a:pPr marL="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Хинин: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среде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спирто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-хлороформной смеси (1:2). Э=М=396,9.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 = 0,03969; 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0,25 мл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=1 мл   (уменьшают нормальность)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V0,02н.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0,25*5=1,25 мл;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0,5 мл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   V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0,02н.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=1,25:2=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0,63 мл;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0,02н.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=0,03969/5=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0,0079</a:t>
            </a:r>
          </a:p>
          <a:p>
            <a:pPr marL="0" indent="0" algn="just">
              <a:buNone/>
            </a:pP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9F0628-B343-406B-8260-935E6BF0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26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60486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пенициллинку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помещают 3 мл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спирто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-хлороформной смеси (1:2) + 2 капли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фенолфталеина и титруют 0,02 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розовой окраски. Затем добавляют 0,5 мл ЛФ + 1 каплю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фенолфталеина и титруют 0,02 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розовой окраски водного слоя.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хинина = VKTР/a = 0,63*0,0079*10/0,5 = 0,1 г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натрия хлорида=(V0,1н.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1/5*V0,02н.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)* *K*Т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0,02н.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*Р/0,5 =  (0,78 - 1/5*0,63)*0,0058*10/0,5 = 0,076 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Разные нормальности. </a:t>
            </a:r>
          </a:p>
          <a:p>
            <a:pPr marL="0" indent="0">
              <a:spcBef>
                <a:spcPts val="0"/>
              </a:spcBef>
              <a:buNone/>
            </a:pP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F2BCC39-6515-4F8C-9A75-5A19E401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81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 Раствора левомицетина 0,25% - 10,0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52082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Натрия хлорида        0,09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Дай. Обозначь. По 2 капли 3 раза в день в оба глаза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000" u="sng" dirty="0">
                <a:latin typeface="Times New Roman" pitchFamily="18" charset="0"/>
                <a:cs typeface="Times New Roman" pitchFamily="18" charset="0"/>
              </a:rPr>
              <a:t>Хлориды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к 1-2 капли ЛФ + 1 капля разведенной азотной кислоты + 1 капля р-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нитрата серебра, образуется белый творожистый осадок.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000" u="sng" dirty="0">
                <a:latin typeface="Times New Roman" pitchFamily="18" charset="0"/>
                <a:cs typeface="Times New Roman" pitchFamily="18" charset="0"/>
              </a:rPr>
              <a:t>Левомицетин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к 1-2 капли ЛФ + 1-2 капли р-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нагревают, образуется желтое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., переходящее в оранжевое.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Натрия хлорид: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метод Фаянса по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синему, Э=М=58.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660EBB-2D9D-4E0A-BBBB-35A94976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12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2646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=1 мл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0,009/0,0058 =1,54 мл.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 мл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1,54/2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0,77 мл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0,5 мл ЛФ +1-2 к.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бромфенолового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синего + по каплям разведенную уксусную  к-ту до зеленовато-желтой окраски и титруют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фиолетовой окраски.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натрия хлорида= 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*K*Т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0,02н.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*Р/а =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0,77*0,0058*10/0,5 = 0,09 г</a:t>
            </a:r>
          </a:p>
          <a:p>
            <a:pPr marL="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Левомицетин: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KMnO4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обратное титрование; Э=М=323. Т = 0,0323;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KMnO4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0,0025/0,0323 = 0,077 мл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=1 мл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(уменьшают нормальность)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2B9B373-527C-4ABD-BA3D-D08515DD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810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V0,02н.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KMnO4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0,077*5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0,39 мл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Т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0,02н.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=0,0323/5=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0,00646;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Т.к. обратное титрование: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0,39 + 1 = 1,39 ≈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мл 0,02н.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KMnO4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Второй рабочий р-р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д.б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той же концентрации, т.е.: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Vопыта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0,02н.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– 0,39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1,61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обратном титровании ставится контрольный опыт: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Vк.о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0,02н.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1 мл ЛФ + 2 мл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0,02н.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KMnO4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+           0,5 мл 2%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перемешивают 2 мин. Затем +                            4 капли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+ 4 капли 5%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калия йодида + 10 капель крахмала и титруют 0,02н.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обесцвечивания.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Параллельно ставят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хинина =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Vк.о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Vо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)KTР/a =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(2 – 1,61)*0,00646*10/1 = 0,025 г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CB938B-7C2A-4DAB-9573-489ABC7B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26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807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 Раствора адреналина 0,1%-10,0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Пилокарпина 0,1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Дай. Обозначь. По 2 капли 3 раза в день в оба глаза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Пилокарпин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1-2 капли ЛФ + 1 капля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+ 1 капля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нитропрусида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натрия, затем + 2 капли разведенной хлористоводородной кислоты; образуется красно-фиолетовое окрашивание.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Адреналин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1-2 капли ЛФ + 2 капли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хлорида окисного железа, образуется изумрудно-зеленое окрашивание.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Хлориды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1-2 капли ЛФ + 1 капля разведенной азотной кислоты + 1 капля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нитрата серебра, образуется белый творожистый осадок.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7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EC7C15-E427-437A-8D37-920BEF0B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66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264696"/>
          </a:xfrm>
        </p:spPr>
        <p:txBody>
          <a:bodyPr>
            <a:normAutofit/>
          </a:bodyPr>
          <a:lstStyle/>
          <a:p>
            <a:pPr marL="0" indent="3540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Основа может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мешать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титрованию, тогда добавляют растворитель, который растворяет ЛВ, но не растворяет основу и нагревают. ЛВ переходит в раствор, а основа после охлаждения будет на дне.</a:t>
            </a:r>
          </a:p>
          <a:p>
            <a:pPr marL="0" indent="3540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влиять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результаты количественного определения. Например, вазелин мешает при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броматометрии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йодометрии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йодхлорметрии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540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таких случаях основу отделяют. </a:t>
            </a:r>
          </a:p>
          <a:p>
            <a:pPr marL="0" indent="3540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можно прибавить два растворителя: </a:t>
            </a:r>
          </a:p>
          <a:p>
            <a:pPr marL="0" indent="3540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один для основы, другой для ЛВ.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Мазь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стрептоцидовая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основа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хлороформе        стрептоцид в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076056" y="5592080"/>
            <a:ext cx="1584176" cy="5184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979712" y="5592080"/>
            <a:ext cx="1872208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9A1584-B0B2-4E94-8C3E-31AED826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48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2646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Количественный анализ: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сумму определяют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алкалиметрически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присутствии нейтрализованного спирта; адреналина г/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титруют отдельно из заводского флакона, затем при расчете учитывают его содержание.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Сумма: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, Э=М=244,7 (пилокарпин), Э=М=215 (адреналин).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=1 мл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0,01/0,02447 + 0,001/0,0215 =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0,41 + 0,05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0,46 мл.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3 мл спирта + 2 капли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фенолфталеина и титруют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розовой окраски; + 1 мл ЛФ + 1 каплю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фенолфталеина и титруют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розовой окраски.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B38DE2-F863-44C5-AAB6-6C47090D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30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33670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Адреналина гидрохлорид заводского производства: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, Э=М=215.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=1 мл;  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0,001/0,0215 = 0,05 мл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V0,02н.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0,05 * 5 = 0,25 мл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=2 мл;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V0,02н.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0,25 * 2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 мл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Т0,02н.=0,0215/5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0,0043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пенициллинку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помещают 5 мл спирта +            2 капли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фенолфталеина и титруют 0,02н.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розовой окраски. Затем добавляют 2 мл 0,1%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адреналина (завод.) + 1 каплю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фенолфталеина и титруют 0,02н.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розовой окраски.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пилокарп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.=(V0,1н.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1/5*V0,02н.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)* *Т*Р/0,5=(0,46 – ½*1/5*0,5)*0,02447*10/1= 0,1 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Разные навески и нормальности. </a:t>
            </a:r>
          </a:p>
          <a:p>
            <a:pPr marL="0" indent="0">
              <a:spcBef>
                <a:spcPts val="0"/>
              </a:spcBef>
              <a:buNone/>
            </a:pP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1CCF1D-FD3E-46B8-ABD2-9087E883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021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</a:t>
            </a:r>
            <a:r>
              <a:rPr lang="ru-RU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Сульфацила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натрия 2,0</a:t>
            </a:r>
          </a:p>
          <a:p>
            <a:pPr marL="0" indent="143668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Натрия тиосульфата 0,015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Раствора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1М - 0,035 (0,1 н.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0,35 мл) 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Воды очищенной до 10,0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Дай. Обозначь. По 2 капли 3 раза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в день в оба глаза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000" u="sng" dirty="0" err="1">
                <a:latin typeface="Times New Roman" pitchFamily="18" charset="0"/>
                <a:cs typeface="Times New Roman" pitchFamily="18" charset="0"/>
              </a:rPr>
              <a:t>Сульфацил</a:t>
            </a:r>
            <a:r>
              <a:rPr lang="ru-RU" sz="3000" u="sng" dirty="0">
                <a:latin typeface="Times New Roman" pitchFamily="18" charset="0"/>
                <a:cs typeface="Times New Roman" pitchFamily="18" charset="0"/>
              </a:rPr>
              <a:t> натрия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к 1-2 капли ЛФ + 2 капли сульфата меди; образуется голубовато-зеленый осадок.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000" u="sng" dirty="0">
                <a:latin typeface="Times New Roman" pitchFamily="18" charset="0"/>
                <a:cs typeface="Times New Roman" pitchFamily="18" charset="0"/>
              </a:rPr>
              <a:t>Натрия тиосульфат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к 0,5 мл ЛФ + по каплям р-р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йода; он обесцвечивается.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Хлориды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1-2 капли ЛФ + 1 капля разведенной азотной кислоты + 1 капля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нитрата серебра, образуется белый творожистый осадок.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2ECD7B-9196-4F49-9807-E538010F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677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604867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Сульфацил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натрия: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0,1 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Э=М=254.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=1 мл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0,2/0,0254 = 7,87 мл.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Разведение 1:10.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aseline="-250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7,87/10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0,79 мл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1 мл ЛФ + 9 мл воды; к 1 мл разведения + 1 каплю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метиленового синего + 2 капли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метилового оранжевого и титруют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фиолетовой окраски.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сульф.натрия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V0,1н.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*K*Т*Р*10/а*1 =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0,79*0,0254*10*10/1*1 = 2 г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B463BCF-AEE7-484E-BA8E-2C3A2085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509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Натрия тиосульфат: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Э=М=248. Т = 0,0248;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=1 мл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V0,1н.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0,00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5/0,0248 = 0,06 мл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V0,01н.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0,06 * 10 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 мл;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0,01н.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0,00248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1 мл ЛФ + 10 капель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крахмала и титруют 0,01 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синей окраски.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тиосульф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натрия = 0,6*0,00248*10/1= 0,015 г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0" indent="0">
              <a:spcBef>
                <a:spcPts val="0"/>
              </a:spcBef>
              <a:buNone/>
            </a:pP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CF95726-1037-4145-9E8A-858242D8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6886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Мазь цинковая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основа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хлороформе        цинка оксид в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Мазь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фурациллиновая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основу удаляют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фурациллин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+ Н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(многократно)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Висмутовая мазь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основу удаляют         висмута нитрат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основной в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267744" y="1124744"/>
            <a:ext cx="18722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563451" y="2680067"/>
            <a:ext cx="1864534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339752" y="4595430"/>
            <a:ext cx="186453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60032" y="1116106"/>
            <a:ext cx="180020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16016" y="2708920"/>
            <a:ext cx="1728192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4595430"/>
            <a:ext cx="18722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6D8A40-DD7D-4416-99C6-F89A2839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0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80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контроля качества мази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правильности оформления рецепта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бланк 107-У, штамп лечебного учреждения, личная печать и подпись врача. Срок действия рецепта два месяца. Назначение врача указано.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правильности оформления ППК (письменный контроль). 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Органолептический контроль.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Мазь однородная, без механических включений, не расслаивается.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Физический контроль.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Проводится выборочно.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=30,0 г;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доп.откл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=±7%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737899"/>
              </p:ext>
            </p:extLst>
          </p:nvPr>
        </p:nvGraphicFramePr>
        <p:xfrm>
          <a:off x="5508104" y="2852936"/>
          <a:ext cx="331236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4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        Номер рецепта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Взято: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Vaselini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29,4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Acidi</a:t>
                      </a:r>
                      <a:r>
                        <a:rPr lang="ru-RU" sz="2000" b="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salicvlici</a:t>
                      </a:r>
                      <a:r>
                        <a:rPr lang="ru-RU" sz="2000" b="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0,6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2000" b="0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= 30,0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Приготовил: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анализа.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Проверил: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B771CF-60C8-48C4-A674-DBAFD7FA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1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3367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Химический контроль.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Проводится выборочно.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Качественный анализ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на присутствие салициловой кислоты с FeCl</a:t>
            </a:r>
            <a:r>
              <a:rPr lang="ru-RU" sz="27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Количественное определение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: алкалиметрия в спиртовой среде, m=0,6 г;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доп.откл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= ± 8%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результатов анализа: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• заполнить «Журнал регистрации результатов органолептического, физического и химического контроля внутриаптечной заготовки, лекарственных форм, изготовленных по индивидуальным рецептам (требованиям лечебных учреждений), концентратов, полуфабрикатов,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тритураций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спирта этилового и фасовки»;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• поставить номер анализа и подпись провизора-аналитика на обратной стороне рецепта и ППК.</a:t>
            </a:r>
            <a:endParaRPr lang="ru-RU" sz="27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C6B74EE-E299-4BA8-8360-C76666BC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3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3367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при отпуске:  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проверить соответствие упаковки физико-химическим свойствам входящих ингредиентов и правильность оформления ЛС.  </a:t>
            </a: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Мазь помещена в банку с навинчивающейся крышкой. Основная этикетка «Мазь». </a:t>
            </a: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Предупредительная надпись: «Хранить в прохладном и защищенном от света месте», «Беречь от детей». </a:t>
            </a: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На этикетке указаны наименование и адрес аптечного учреждения, номер рецепта, фамилия и инициалы больного, способ применения, дата, цена, срок годности. Номер рецепта и фамилия больного на рецепте соответствуют номеру и фамилии на этикетке. Лицо, отпускающее лекарственное средство, ставит подпись на обратной стороне рецепта.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7DD307-FBB2-4834-8BE2-EBB33269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6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3477</TotalTime>
  <Words>5525</Words>
  <Application>Microsoft Office PowerPoint</Application>
  <PresentationFormat>Экран (4:3)</PresentationFormat>
  <Paragraphs>470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Office Theme</vt:lpstr>
      <vt:lpstr>  ЛЕКЦИЯ Лекарственные формы  для наружного применения.  Глазные капли.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растворов для инъекций</dc:title>
  <dc:creator>Admin</dc:creator>
  <cp:lastModifiedBy>Svetlana Abdullina</cp:lastModifiedBy>
  <cp:revision>185</cp:revision>
  <dcterms:created xsi:type="dcterms:W3CDTF">2018-10-18T13:50:28Z</dcterms:created>
  <dcterms:modified xsi:type="dcterms:W3CDTF">2020-10-08T17:19:41Z</dcterms:modified>
</cp:coreProperties>
</file>