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08" r:id="rId3"/>
    <p:sldId id="329" r:id="rId4"/>
    <p:sldId id="309" r:id="rId5"/>
    <p:sldId id="330" r:id="rId6"/>
    <p:sldId id="310" r:id="rId7"/>
    <p:sldId id="331" r:id="rId8"/>
    <p:sldId id="312" r:id="rId9"/>
    <p:sldId id="313" r:id="rId10"/>
    <p:sldId id="332" r:id="rId11"/>
    <p:sldId id="314" r:id="rId12"/>
    <p:sldId id="315" r:id="rId13"/>
    <p:sldId id="322" r:id="rId14"/>
    <p:sldId id="316" r:id="rId15"/>
    <p:sldId id="317" r:id="rId16"/>
    <p:sldId id="318" r:id="rId17"/>
    <p:sldId id="319" r:id="rId18"/>
    <p:sldId id="334" r:id="rId19"/>
    <p:sldId id="323" r:id="rId20"/>
    <p:sldId id="321" r:id="rId21"/>
    <p:sldId id="324" r:id="rId22"/>
    <p:sldId id="325" r:id="rId23"/>
    <p:sldId id="326" r:id="rId24"/>
    <p:sldId id="327" r:id="rId25"/>
    <p:sldId id="328" r:id="rId26"/>
    <p:sldId id="336" r:id="rId27"/>
    <p:sldId id="337" r:id="rId28"/>
    <p:sldId id="33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721" autoAdjust="0"/>
  </p:normalViewPr>
  <p:slideViewPr>
    <p:cSldViewPr>
      <p:cViewPr varScale="1">
        <p:scale>
          <a:sx n="86" d="100"/>
          <a:sy n="86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48D72-9C27-4EF0-A61C-055E800D48C6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52B8C-2EAF-4CDC-AE37-187AE5242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639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9A541-AB90-4ED8-84FF-54204A0DC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1D8FA1-E90C-4678-9F3A-A492CA9D9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ECD0DA-7717-4D95-BCA2-03D22A6B7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BF30B-CD94-42FE-927B-058DDEDAD889}" type="datetime1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238BEC-68D7-486E-85BB-3EC95C34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53D987-12E0-4E16-9622-480A04A2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52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CE000-DF92-4AE0-B7D9-A39087C11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4542B3-8D15-42C1-8E17-2360A36B6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09D77B-7EF3-4467-A6F6-01A3FADDE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267F-78BF-462A-94B6-D172838C7044}" type="datetime1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4BF48-E1D3-41AF-9E31-CE61CA487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D78738-CE05-431E-9DAF-288CCEFC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29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D372EF2-D245-4F77-BE61-E15FF0B24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9DEBDE-14D9-4C92-ABD9-175B07D00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9B96F6-F7F1-481D-8737-2C730CCE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52D9A-D8BC-418C-9EC0-69078CD723DD}" type="datetime1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5C320C-E94A-4627-8631-0C5FB285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04094C-24E4-403F-B96F-E834A2575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69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E5D0E-F26A-4E7E-8983-F55B0D9CB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954CD8-923F-43CB-A0FA-573831587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CF5004-EDAA-4288-86E1-8A7857E83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DC7C-D522-4FBF-9306-7645F4BF4559}" type="datetime1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DC0670-AD35-47F7-AD2D-612928DE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E8A9D8-0F2F-4771-AEA4-C1606AFD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0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3F451-002B-4232-B49B-78E4BB5A0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2C2AC6-974F-47DC-96BC-FEE2C212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8F15B0-933C-47F3-AD4D-0BE15FF39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0783-F4B7-4446-8B7B-D09FE1B2357E}" type="datetime1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51B5B2-820C-4A29-A2E1-A9010A9A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CE0A07-95C7-41C1-92A0-C5A7AC9CF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91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53437-89AA-4921-AB88-144C141E9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6DE6D4-3C6D-460C-9203-42E0922E0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140934-78BB-4194-A5C8-BA3CD2A1C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D81DFE-9B7C-4DE9-9383-F20AF678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DC57E-AFEE-45C5-BF28-0758C4DED9BC}" type="datetime1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DCCE44-5660-4867-AAE0-9AC0229C1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2E15B8-105E-49F2-8018-00149F3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52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6063E2-BF17-4D9D-9111-075E35627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48817C-E4B3-4E21-BCB9-4B5364441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69B9CE-2E80-42A1-BC83-851168C5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E03F30-36CC-44E6-9D8D-132E4DD25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E64E79-8FA8-49C8-A5D6-85DBD34D2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B6658F9-FAA3-4653-BE7B-E038D63A8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E181-BCF9-47B9-9C80-28429B6B7F33}" type="datetime1">
              <a:rPr lang="ru-RU" smtClean="0"/>
              <a:t>13.10.2022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190046-0364-49F4-9A44-93BE44AC7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64B92C-C466-4686-A1C7-A3B8222F3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2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357A7-E5EC-4964-BB5F-36754D19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8F1F34-B518-45BC-BDA5-509216926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23E3-EE44-4204-9F0D-5B3255DAEFD3}" type="datetime1">
              <a:rPr lang="ru-RU" smtClean="0"/>
              <a:t>13.10.2022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177382-DF96-42CE-9893-6122E2F08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C9F63E-454D-4FF6-A1AD-50191CED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154B2BD-64E2-450D-B6A9-E8110A171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2B58-0903-42B5-A42C-4F9E2999974C}" type="datetime1">
              <a:rPr lang="ru-RU" smtClean="0"/>
              <a:t>13.10.2022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DEDD76-876C-4FEE-A3B3-E2B990E6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F43C3A-57A0-4F79-AEB4-D0CC2D33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7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D7F1E-93FA-4745-81A0-09CE28EF6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4CC112-C698-46C0-A4E3-2FBBD112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DCD07E-C353-4929-97A8-6C88B085C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FE7B7B-1B21-4C28-84A1-B49CED5BC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B6B3-83F4-4CF5-ADD7-2EDF91C259F1}" type="datetime1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379A95-4F65-4882-AAAA-BB8A661F5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7E6DDD-2295-40AC-BE4D-8143D97B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5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C0743-793F-47BC-BECC-823A0E508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8E4F8C-3D5B-4203-AC02-FF5F3FAC2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D76CF6-7A1D-45BF-834B-9E2EB6F75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199CA4-69D1-4663-A452-EFB27AA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8AD9-DBF7-4FE4-9F78-3C063A7C7E34}" type="datetime1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B30A31-761C-4F6B-94CB-F4A91444C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45EA8C-84A1-445A-9B8D-06F9C41AC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80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6D044-6CA6-4EE8-A655-D0DC6E45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846F00-32DB-4E6C-BE48-1006BB077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24BF45-0E73-4024-B33A-83A87C43E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EC6E-1CB8-44DC-9F02-F0EE2FD8267D}" type="datetime1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7889E5-ACB3-48BD-B95B-0C97DCFD0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291740-8657-4403-9812-6440E91AE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9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7656" y="394797"/>
            <a:ext cx="7688688" cy="1872208"/>
          </a:xfr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9.6.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Жидкие лекарственные формы для внутреннего применения, содержащие </a:t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соли карбоновых кислот.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15005"/>
            <a:ext cx="194421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https://www.medmoon.ru/assets/images/medicina/mikstura_pavlov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www.medmoon.ru/assets/images/medicina/mikstura_pavlov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9" t="677" r="33330" b="677"/>
          <a:stretch/>
        </p:blipFill>
        <p:spPr bwMode="auto">
          <a:xfrm>
            <a:off x="2212368" y="3666716"/>
            <a:ext cx="1368000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otvet.imgsmail.ru/download/6853865_976dcfe5d2227614a78ab4f59910004a_800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73" y="3427985"/>
            <a:ext cx="1368152" cy="288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99" y="2563889"/>
            <a:ext cx="206728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368" y="2715005"/>
            <a:ext cx="252043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0648B6-3DA2-4506-A2FD-F2490563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Разводим навеску в 5 раз: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5 мл ЛФ помещаем в колбу на 25 мл и доводим водой до метки. К 5 мл разведения + 12 мл эфира + 2 к.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метилового оранжевого + 1 к.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метиленового синего и титруют 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фиолетовой окраски.</a:t>
            </a:r>
          </a:p>
          <a:p>
            <a:pPr marL="0" indent="0">
              <a:buNone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Лучше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рефрактометрически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C5AE10D-3095-402F-AE1C-238072D2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F6F04F-A247-49F8-87FB-9A5CF6FA6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1" y="908720"/>
            <a:ext cx="3188983" cy="8488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0A8E32-5D80-464D-B560-B4C3BACA4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880098"/>
            <a:ext cx="6567101" cy="9399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B1B55F-B450-4312-9A13-BB19D2009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599" y="5305028"/>
            <a:ext cx="2057400" cy="79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58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2646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Возьми: Настоя травы термопсиса из 0,6 - 200,0</a:t>
            </a:r>
            <a:endParaRPr lang="ru-RU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Натрия гидрокарбоната</a:t>
            </a:r>
            <a:endParaRPr lang="ru-RU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Натрия </a:t>
            </a:r>
            <a:r>
              <a:rPr lang="ru-RU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бензоата</a:t>
            </a:r>
            <a:endParaRPr lang="ru-RU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Нашатырно-анисовых капель по 4,0</a:t>
            </a:r>
            <a:endParaRPr lang="ru-RU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Смешай. Дай. Обозначь.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По 1 стол. ложке 3 раза в день внутрь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Р = 204,0    </a:t>
            </a:r>
          </a:p>
          <a:p>
            <a:pPr marL="0" indent="0">
              <a:spcBef>
                <a:spcPts val="0"/>
              </a:spcBef>
              <a:buNone/>
              <a:tabLst>
                <a:tab pos="4394200" algn="l"/>
              </a:tabLst>
            </a:pPr>
            <a:r>
              <a:rPr lang="ru-RU" sz="2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Качественный анализ:</a:t>
            </a:r>
          </a:p>
          <a:p>
            <a:pPr marL="0" indent="0">
              <a:spcBef>
                <a:spcPts val="0"/>
              </a:spcBef>
              <a:buNone/>
              <a:tabLst>
                <a:tab pos="4394200" algn="l"/>
              </a:tabLst>
            </a:pPr>
            <a:r>
              <a:rPr lang="ru-RU" sz="2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600" b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 0,5 мл ЛФ + 0,5 мл карбоната калия + 0,5 мл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пироантимоната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калия, потирают стеклянной палочкой, образуется белый осадок.</a:t>
            </a:r>
          </a:p>
          <a:p>
            <a:pPr marL="0" indent="0" algn="just">
              <a:spcBef>
                <a:spcPts val="0"/>
              </a:spcBef>
              <a:buNone/>
              <a:tabLst>
                <a:tab pos="4394200" algn="l"/>
              </a:tabLst>
            </a:pP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Гидрокарбонат-ион и бензоат-ион: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к 0,5 мл ЛФ добавляют по каплям уксусную кислоту образуются пузырьки (в то же время удаляют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NaHCO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прибавляют 2 капли р-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хлорида железа, образуется розово-желтый осадок.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Аммиак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определяют по запаху или с реактивом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Несслера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B203D71-999B-4BCF-81B8-1ABA8551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220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Количественный анализ:  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способ.</a:t>
            </a:r>
          </a:p>
          <a:p>
            <a:pPr marL="0" indent="541338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Сначала титруют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сумму натрия гидрокарбоната, натрия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бензоата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аммиака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0,1 н.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 инд.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метил.оранж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-м в присутствии эфира (для бензоатов), затем в эфирном слое титруют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бензойную кислоту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0,1 н.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Далее в другой навеске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аммиак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удаляют нагреванием и оставшиеся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натрия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бензоат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натрия гидрокарбонат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титруют 0,1 н.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 инд.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метил.оранж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-м в присутствии эфира (сумма двух). </a:t>
            </a:r>
          </a:p>
          <a:p>
            <a:pPr marL="0" indent="541338"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натрия гидрокарбонат   0,1 н.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0,1 н.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натрия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бензоат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0,1 н.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0,1 н.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0,1 н.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аммиак                            0,1 н.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удалить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marL="0" indent="0">
              <a:buNone/>
            </a:pPr>
            <a:endParaRPr lang="ru-RU" sz="2400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541338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Сумма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натрия гидрокарбоната, натрия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бензоата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аммиака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(трех)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минус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сумма (двух)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натрия гидрокарбоната и натрия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бензоата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(т.е. после удаления) = содержание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аммиака.</a:t>
            </a:r>
            <a:endParaRPr lang="ru-RU" sz="2400" b="1" baseline="30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347864" y="3717032"/>
            <a:ext cx="0" cy="1152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88024" y="3717032"/>
            <a:ext cx="0" cy="1152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516216" y="3717032"/>
            <a:ext cx="0" cy="1152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76D569F-2B58-460D-8D6D-24D169219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988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Сумма трех ингредиентов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ацидиметрия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NaHCO</a:t>
            </a:r>
            <a:r>
              <a:rPr lang="en-US" sz="24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(T=0,0084) +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бензоат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(Т=0,0144) +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(T=0,0017)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Т.к. на изготовление 100 мл НАК берут 15 мл 10% NH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0" indent="0">
              <a:buNone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эфира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0,5 мл + 1,98 ≈ 3 мл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FA9D78-0096-4ADE-9E46-2DC8ECAE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50E3C8-8934-4E9C-91B0-E453E1AF8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46" y="3405122"/>
            <a:ext cx="2808312" cy="10832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5FE24B-DF1F-45AD-B788-7BD64F5C6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425902"/>
            <a:ext cx="2808312" cy="10645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11EBEB-3E1A-4838-9ED0-3324AEC81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46" y="1232254"/>
            <a:ext cx="1085850" cy="4191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825D5-885E-42FF-B5B1-3DB6C66FB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5" y="1757936"/>
            <a:ext cx="8468341" cy="8786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741E326-D2A4-4565-9707-EB951B997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656" y="4677989"/>
            <a:ext cx="5811108" cy="85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24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2646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к 0,5 мл ЛФ + 3 мл эфира + 1 к.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м/о (1:5) и титруют при встряхивании 0,1н.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розовой окраски водного слоя.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Бензойная к-та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той же навеске в эфирном слое (соответствует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натрия бензоату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 эфирный слой отбирают пипеткой (нельзя чтобы попала водная фаза, лучше если останется эфир), водный слой дважды промывают эфиром по 2 мл, все эфирные извлечения соединяют, можно упарить для уменьшения объема.</a:t>
            </a:r>
          </a:p>
          <a:p>
            <a:pPr marL="0" indent="354013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эфирному слою добавляют 2 мл воды + 2-3 к. раствора фенолфталеина и титруют 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розовой окраски водного слоя.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4030510-12E3-4161-A842-E4349372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3F5909-6983-4287-998B-FB9A0B7F4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699" y="1844824"/>
            <a:ext cx="4752529" cy="5763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DC1996-296B-4044-ACE4-E722241E6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483799"/>
            <a:ext cx="5316634" cy="6493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73195D-AC54-4684-B6CD-1B95387E7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960" y="5705002"/>
            <a:ext cx="5145447" cy="88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37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6524"/>
            <a:ext cx="8928992" cy="6584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Сумма двух ингредиентов (после удаления аммиака)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ацидиметрия 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NaHCO</a:t>
            </a:r>
            <a:r>
              <a:rPr lang="en-US" sz="28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бензоат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0,5 мл ЛФ нагревают 3-5 минут для удаления аммиака. Охлаждают, затем + 3 мл эфира + 1 к. р-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м/о (1:5) и титруют при встряхивании 0,1н.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розовой окраски водного слоя.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Пересчёт на НАК:</a:t>
            </a:r>
          </a:p>
          <a:p>
            <a:pPr marL="0" indent="0" algn="just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045E0C2-B61C-4847-BA7A-6C04CF155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418ADF-7E64-4711-A3C8-6EDE888CC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29" y="962765"/>
            <a:ext cx="5638800" cy="4857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69D40D-A9C1-4484-AF79-0FBD5D36D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644739"/>
            <a:ext cx="5095875" cy="6381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27BF89-BF7F-43C5-BD3E-C9D829324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450952"/>
            <a:ext cx="7953375" cy="16859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821B8DC-A4E1-4E67-B378-16AB95C2B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5776588"/>
            <a:ext cx="2886075" cy="6953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608B049-6A75-4145-9A10-1D24007FF1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3611" y="5776588"/>
            <a:ext cx="31432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48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604867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Расчёт содержания натрия гидрокарбоната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Сумма двух (после удаления аммиака) минус натрия бензоат:</a:t>
            </a:r>
          </a:p>
          <a:p>
            <a:pPr marL="0" indent="0" algn="just">
              <a:buNone/>
            </a:pP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2BF27E9-DC6F-4AAA-974F-5FE8690B5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210B00-FE63-4916-ABD3-26A12CD89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212976"/>
            <a:ext cx="8784976" cy="19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56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Количественный анализ: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способ.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Сначала титруют сумму двух (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натрия гидрокарбонат и аммиак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0,1 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метиловому красному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(рН 4,2-6,2) как более щелочные вещества, затем в той же навеске в присутствии эфира титруют натрия бензоат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метиловому оранжевому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(рН 3-4,4).</a:t>
            </a:r>
          </a:p>
          <a:p>
            <a:pPr marL="0" indent="541338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Далее в другой навеске аммиак удаляют нагреванием и оставшийся натрия гидрокарбонат титруют раствором 0,1 н.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HCl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гидрокарбонат  0,1н.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м/к                                    0,1н.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м/к 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бензоат                                             0,1н.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м/о   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аммиак                     0,1н.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м/к                                    удалить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baseline="30000" dirty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marL="0" indent="541338" algn="just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Сумма натрия гидрокарбоната и аммиака минус натрия гидрокарбонат (т.е. после удаления) = содержание аммиака.</a:t>
            </a:r>
            <a:endParaRPr lang="ru-RU" sz="2800" baseline="30000" dirty="0">
              <a:latin typeface="Times New Roman" pitchFamily="18" charset="0"/>
              <a:cs typeface="Times New Roman" pitchFamily="18" charset="0"/>
            </a:endParaRPr>
          </a:p>
          <a:p>
            <a:pPr marL="0" indent="541338" algn="just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411760" y="4149080"/>
            <a:ext cx="0" cy="1152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355976" y="4069838"/>
            <a:ext cx="0" cy="1152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238735" y="4645902"/>
            <a:ext cx="3600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300192" y="4069838"/>
            <a:ext cx="0" cy="1152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236296" y="4725144"/>
            <a:ext cx="3600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C1B0927-1466-44C0-85C5-4F054F2B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03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0871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Сумма двух ингредиентов по метиловому красному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NaHCO</a:t>
            </a:r>
            <a:r>
              <a:rPr lang="en-US" sz="28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(T=0,0084)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(T=0,0017)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бензоат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(T=0,0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 метиловому оранжевому</a:t>
            </a:r>
          </a:p>
          <a:p>
            <a:pPr marL="0" indent="0" algn="just"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4170168-8E9E-40FC-BDFB-47A24C2B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2F626E-FED6-4CDE-8BCE-CC6867122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89323"/>
            <a:ext cx="7781925" cy="6762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5DD3B6-F48A-47F9-81DB-18FF5DE8A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060848"/>
            <a:ext cx="5095875" cy="7715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0C87D2-514B-4318-B6C4-E4C790B3B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805" y="4342250"/>
            <a:ext cx="5219700" cy="7239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F78BC3-EE98-4EFD-AC84-961BDCA9A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806" y="5373113"/>
            <a:ext cx="503872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56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087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к 0,5 мл ЛФ + 1 каплю раствора метилового красного и титруют 0,1 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до розовой окраски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(сумма двух)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затем + 3 мл эфира + 1 к.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метилового оранжевого (1:5) и титруют при встряхивании 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розовой окраски водного слоя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(натрия бензоат)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Натрия гидрокарбонат после удаления аммиака</a:t>
            </a:r>
          </a:p>
          <a:p>
            <a:pPr marL="0" indent="0" algn="just"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0,5 мл ЛФ нагревают 3-5 минут для удаления аммиака. Охлаждают, затем + 1 к.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метилового красного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титруют 0,1н.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розовой окраски.</a:t>
            </a: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4170168-8E9E-40FC-BDFB-47A24C2B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D92D5B-7268-47DA-B8EB-7194893DF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988" y="2094618"/>
            <a:ext cx="5283010" cy="8001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096067-CCE1-4967-BC93-16B8F9268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22" y="3319604"/>
            <a:ext cx="5829555" cy="90850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47FA845-0F63-475E-BB54-B37705ABC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222" y="4193688"/>
            <a:ext cx="5328592" cy="80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5527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Возьми: Настоя корневищ с корнями валерианы из 10,0 - 100,0</a:t>
            </a:r>
            <a:endParaRPr lang="ru-RU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Натрия бромида                                                         0,5</a:t>
            </a:r>
            <a:endParaRPr lang="ru-RU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Кофеина-</a:t>
            </a:r>
            <a:r>
              <a:rPr lang="ru-RU" sz="23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бензоата</a:t>
            </a:r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натрия                                        0,4</a:t>
            </a:r>
            <a:endParaRPr lang="ru-RU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394200" algn="l"/>
              </a:tabLst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Качественный анализ: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394200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бромид-ион: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 0,5 мл ЛФ + 1 капли разведенной азотной кислоты + 2 капли р-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нитрата серебра, образуется желтоватый осадок.</a:t>
            </a:r>
          </a:p>
          <a:p>
            <a:pPr marL="0" indent="0">
              <a:spcBef>
                <a:spcPts val="0"/>
              </a:spcBef>
              <a:buNone/>
              <a:tabLst>
                <a:tab pos="4394200" algn="l"/>
              </a:tabLst>
            </a:pP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400" b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к 0,5 мл ЛФ + 0,5 мл карбоната калия + 0,5 мл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пироантимоната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калия, потирают стеклянной палочкой, образуется белый осадок.</a:t>
            </a:r>
          </a:p>
          <a:p>
            <a:pPr marL="0" indent="0">
              <a:spcBef>
                <a:spcPts val="0"/>
              </a:spcBef>
              <a:buNone/>
              <a:tabLst>
                <a:tab pos="4394200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кофеин: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 0,5 мл ЛФ + 2 капли р-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йода, + 2 капли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разв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образуется бурый осадок.</a:t>
            </a:r>
          </a:p>
          <a:p>
            <a:pPr marL="0" indent="0">
              <a:spcBef>
                <a:spcPts val="0"/>
              </a:spcBef>
              <a:buNone/>
              <a:tabLst>
                <a:tab pos="4394200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бензоат-ион: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0,5 мл ЛФ +2 капли р-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хлорида железа, образуется розово-желтый осадок.</a:t>
            </a:r>
          </a:p>
          <a:p>
            <a:pPr marL="0" indent="0">
              <a:spcBef>
                <a:spcPts val="0"/>
              </a:spcBef>
              <a:buNone/>
              <a:tabLst>
                <a:tab pos="4394200" algn="l"/>
              </a:tabLst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Количественный анализ:</a:t>
            </a:r>
          </a:p>
          <a:p>
            <a:pPr marL="0" indent="0">
              <a:spcBef>
                <a:spcPts val="0"/>
              </a:spcBef>
              <a:buNone/>
              <a:tabLst>
                <a:tab pos="4394200" algn="l"/>
              </a:tabLst>
            </a:pP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NaBr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 Фаянса 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бромфеноловому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синему</a:t>
            </a:r>
          </a:p>
          <a:p>
            <a:pPr marL="0" indent="0">
              <a:spcBef>
                <a:spcPts val="0"/>
              </a:spcBef>
              <a:buNone/>
              <a:tabLst>
                <a:tab pos="4394200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Кофеин-бензоат натрия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определяют по бензоату натрия ацидиметрия, м/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о+м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/с (2:1), эфир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30016E3-D473-44A7-B549-7611929A5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424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64096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Расчёт содержания натрия гидрокарбоната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Расчёт содержания НАК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Пересчёт на НАК: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6E975E0-3D1B-459A-AC42-13985018B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FB009B-3260-47D7-8816-41BAD8878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45" y="2969897"/>
            <a:ext cx="8523243" cy="7328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77DBE2-33D1-4597-990B-5BE57B9A9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911476"/>
            <a:ext cx="5991944" cy="9066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6C674E-1BC6-4E46-AD7C-D848F23F7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5456067"/>
            <a:ext cx="3200400" cy="8836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C5807A1-B89F-4B94-AA34-0A3FBF81B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442" y="5195917"/>
            <a:ext cx="3633619" cy="9516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10E651-FA1F-78A4-4FFD-4694E696A8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1399509"/>
            <a:ext cx="44196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36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33670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Возьми: Натрия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бензоата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Натрия салицилата по 2,0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Воды очищенной до 100,0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Смешай. Дай. Обозначь.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По 1 столовой ложке 3 раза в день внутрь</a:t>
            </a:r>
          </a:p>
          <a:p>
            <a:pPr marL="0" indent="0">
              <a:spcBef>
                <a:spcPts val="0"/>
              </a:spcBef>
              <a:buNone/>
              <a:tabLst>
                <a:tab pos="4394200" algn="l"/>
              </a:tabLst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394200" algn="l"/>
              </a:tabLst>
            </a:pP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Качественный анализ: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4394200" algn="l"/>
              </a:tabLst>
            </a:pP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800" b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0,5 мл ЛФ + 0,5 мл карбоната калия + 0,5 мл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пироантимоната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калия, потирают стеклянной палочкой, образуется белый осадок.</a:t>
            </a:r>
          </a:p>
          <a:p>
            <a:pPr marL="0" indent="0" algn="just">
              <a:spcBef>
                <a:spcPts val="0"/>
              </a:spcBef>
              <a:buNone/>
              <a:tabLst>
                <a:tab pos="4394200" algn="l"/>
              </a:tabLst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бензоат-ион и салицилат-ион: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фильтровальную бумагу капаем ЛФ + 2 капли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хлорида железа, образуется в центре пятна розово-желтый осадок, а по краям фиолетовое окрашивание.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хлф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хлф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слой голубой (бензоат-ион)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водный слой зелёный (салицилат-ион)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BF1D227-AC34-4C4C-94C9-8AAD7D126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468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Количественный анализ:   </a:t>
            </a:r>
          </a:p>
          <a:p>
            <a:pPr marL="0" indent="447675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Сначала титруют сумму 0,1 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 м/о в присутствии эфира. Далее в другой навеске титруют натрия салицилат 0,1 н. раствором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йодмонохлорида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(обратное титрование) или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броматометрия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обр.титр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-е).</a:t>
            </a:r>
          </a:p>
          <a:p>
            <a:pPr marL="0" indent="447675" algn="just">
              <a:buNone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натрия бензоат      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по разности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натрия салицилат  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ICl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KBrO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aseline="30000" dirty="0">
              <a:latin typeface="Times New Roman" pitchFamily="18" charset="0"/>
              <a:cs typeface="Times New Roman" pitchFamily="18" charset="0"/>
            </a:endParaRPr>
          </a:p>
          <a:p>
            <a:pPr marL="0" indent="541338" algn="just">
              <a:buNone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541338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Сумма натрия бензоата и натрия салицилата минус натрия салицилат = содержание натрия бензоата.</a:t>
            </a:r>
            <a:endParaRPr lang="ru-RU" sz="2800" baseline="30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987824" y="2902502"/>
            <a:ext cx="0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644008" y="2852936"/>
            <a:ext cx="0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6BD527A-0D24-45CA-B6E8-F15998C5B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1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336704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Сумма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бензоат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(Т=0,0144)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салицилат</a:t>
            </a:r>
          </a:p>
          <a:p>
            <a:pPr marL="0" indent="0" algn="r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(Т=0,0160) – ацидиметрия</a:t>
            </a:r>
          </a:p>
          <a:p>
            <a:pPr marL="0" indent="0">
              <a:buNone/>
            </a:pP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эфира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0,5 + 1,32 ≈ 2 мл</a:t>
            </a:r>
          </a:p>
          <a:p>
            <a:pPr marL="0" indent="0">
              <a:buNone/>
            </a:pP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к 0,5 мл ЛФ + 2 мл эфира + 1 к.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м/о (1:5) и титруют при встряхивании 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розовой окраски водного слоя.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D00A6BF-8C7E-4700-897B-4B597C7B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F891AA-B640-46A6-A296-33AE055BF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4" y="1340768"/>
            <a:ext cx="8442932" cy="8816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44458D-57F2-45DA-8FE3-D16BFE1AE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420888"/>
            <a:ext cx="5730615" cy="88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56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0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Натрия салицилат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йодхлорметрия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 = М/4 = 160/4 = 40;   Т=0,0040</a:t>
            </a:r>
          </a:p>
          <a:p>
            <a:pPr marL="0" indent="447675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447675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447675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447675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447675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 как обратное титрование, рассчитываем сколько избытка раствора 0,1н.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ICl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надо взять для того, чтобы на титрование израсходовалось около 1 мл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    </a:t>
            </a:r>
          </a:p>
          <a:p>
            <a:pPr marL="0" indent="447675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2,5 + 1 мл = 3,5 ≈ 4 мл 0,1н.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ICl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47675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 мл изб. – 2,5 мл на титр. навески = 1,5 мл 0,1н.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уйдет на титрование остатка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ICl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0,5 мл ЛФ помещают в колбу с притертой пробкой +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 мл 0,1н.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ICl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+ 2 мл Н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разв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., выдерживают 10 минут в темном месте, + 5 мл 10% р-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снова выдерживают 10 минут в темном месте и титруют 0,1н.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соломенно-желтого цвета + 1 мл крахмала и продолжать титровать до исчезновения синей окраски.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к.о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B75BD8C-F1AC-4AE6-9C6A-27C5EF512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007CEA-D2D7-4B2C-9811-A682D18C6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980728"/>
            <a:ext cx="4848225" cy="685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2422FD-CEC3-40C4-B5C5-C131DDEC4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241" y="1772816"/>
            <a:ext cx="46291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68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6524"/>
            <a:ext cx="8784976" cy="64608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 титрование в контрольном опыте теоретически должно израсходоваться 4 мл тиосульфата натрия.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Расчёт содержания натрия салицилата:</a:t>
            </a:r>
          </a:p>
          <a:p>
            <a:pPr marL="0" indent="0">
              <a:buNone/>
            </a:pPr>
            <a:endParaRPr lang="ru-RU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натрия бензоата рассчитываем по разнице:</a:t>
            </a:r>
          </a:p>
          <a:p>
            <a:pPr marL="0" indent="0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Концентрации одинаковые, навески одинаковые, факторы эквивалентности разные, поэтому ставим 1/4.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F68A945-D2DD-4BFC-A86F-E8771E8F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BFAA1B-9611-413B-A9C9-FE48A55A9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75" y="2313918"/>
            <a:ext cx="5010150" cy="7239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74113-DA83-4CBE-8B24-7A86F4D8E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45412"/>
            <a:ext cx="6972300" cy="7810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0F57D-592F-4FA5-A92B-082B80620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25" y="3500404"/>
            <a:ext cx="8248650" cy="10953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DBBD78-AFB9-41C0-B33E-971203C6CF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237" y="4580715"/>
            <a:ext cx="610552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53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087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Возьми: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Гексаметилентетрамина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Натрия салицилата по 2,0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Воды очищенной до 100,0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394200" algn="l"/>
              </a:tabLst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Качественный анализ: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4394200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400" b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0,5 мл ЛФ + 0,5 мл карбоната калия + 0,5 мл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пироантимоната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калия, потирают стеклянной палочкой, образуется белый осадок.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4394200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ГМТА и салицилат-ион открывают одной реакцией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2-3 ЛФ выпаривают досуха, охлаждают, добавляют 3-4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конц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серной кислоты и нагревают, появляется красное окрашивание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ауриновый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краситель –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реакцию написать см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Количественное определение: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Сначала титруют сумму по м/о в присутствии эфира, затем эфирный слой отделяют, добавляют воды и титруют салициловую кислоту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фенолфталеину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Составить методику и провести проверку см.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B75BD8C-F1AC-4AE6-9C6A-27C5EF512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119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087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Возьми: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Гексаметилентетрамина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Натрия бензоата по 2,0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Воды очищенной до 100,0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394200" algn="l"/>
              </a:tabLst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Качественный анализ: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4394200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400" b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пироантимонатом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калия</a:t>
            </a:r>
          </a:p>
          <a:p>
            <a:pPr marL="0" indent="0" algn="just">
              <a:spcBef>
                <a:spcPts val="0"/>
              </a:spcBef>
              <a:buNone/>
              <a:tabLst>
                <a:tab pos="4394200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Бензоат-ион: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хлоридом железа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III)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после отделения эфирного слоя и его выпаривания досуха (как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к.о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.) (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реакцию написать см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spcBef>
                <a:spcPts val="0"/>
              </a:spcBef>
              <a:buNone/>
              <a:tabLst>
                <a:tab pos="4394200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ГМТА: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2-3 ЛФ выпаривают досуха, охлаждают, добавляют 3-4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конц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серной кислоты, кристаллик салицилата и нагревают, появляется красное окрашивание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ауриновый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краситель –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реакцию написать см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Количественное определение: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Сначала титруют сумму по м/о в присутствии эфира, затем эфирный слой отделяют, добавляют воды и титруют бензойную кислоту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фенолфталеину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Составить методику и провести проверку см.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B75BD8C-F1AC-4AE6-9C6A-27C5EF512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742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6524"/>
            <a:ext cx="8784976" cy="64608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F68A945-D2DD-4BFC-A86F-E8771E8F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42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4644"/>
            <a:ext cx="8640960" cy="64087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tabLst>
                <a:tab pos="4394200" algn="l"/>
              </a:tabLst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Натрия бромид: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метод Фаянса по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бромфеноловому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синему,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aseline="-25000" dirty="0" err="1">
                <a:latin typeface="Times New Roman" pitchFamily="18" charset="0"/>
                <a:cs typeface="Times New Roman" pitchFamily="18" charset="0"/>
              </a:rPr>
              <a:t>экв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NaBr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=1, М(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NaBr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=103; Т=0,0103</a:t>
            </a:r>
          </a:p>
          <a:p>
            <a:pPr marL="0" indent="0">
              <a:spcBef>
                <a:spcPts val="0"/>
              </a:spcBef>
              <a:buNone/>
              <a:tabLst>
                <a:tab pos="4394200" algn="l"/>
              </a:tabLst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394200" algn="l"/>
              </a:tabLst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394200" algn="l"/>
              </a:tabLst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394200" algn="l"/>
              </a:tabLst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394200" algn="l"/>
              </a:tabLst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394200" algn="l"/>
              </a:tabLst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394200" algn="l"/>
              </a:tabLst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к 1 мл ЛФ + 2-3 к.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бромфенолового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синего + по каплям разведенную уксусную к-ту до зеленовато-желтой окраски и титруют 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 фиолетового окрашивания.</a:t>
            </a:r>
          </a:p>
          <a:p>
            <a:pPr marL="0" indent="0">
              <a:spcBef>
                <a:spcPts val="0"/>
              </a:spcBef>
              <a:buNone/>
              <a:tabLst>
                <a:tab pos="4394200" algn="l"/>
              </a:tabLst>
            </a:pP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B638F0-D235-4C9F-A679-23FD83BB1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100" y="1124744"/>
            <a:ext cx="6425799" cy="19442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D97DC7-2007-4D10-B4E5-E4EA30751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814" y="5220431"/>
            <a:ext cx="5514372" cy="1025649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5D75DD-22B4-4C8F-B7A8-99871A16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29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6524"/>
            <a:ext cx="8640960" cy="6460828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4394200" algn="l"/>
              </a:tabLst>
            </a:pP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Кофеин-бензоат натрия: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определяют по бензоату натрия (д.б.60%) – ацидиметрия,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Ind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– м/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о+м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/с (2:1), эфир.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600" baseline="-25000" dirty="0" err="1">
                <a:latin typeface="Times New Roman" pitchFamily="18" charset="0"/>
                <a:cs typeface="Times New Roman" pitchFamily="18" charset="0"/>
              </a:rPr>
              <a:t>экв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=1, М(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=144     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600" baseline="-25000" dirty="0" err="1"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ru-RU" sz="2600" baseline="-25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= 0,0144</a:t>
            </a:r>
          </a:p>
          <a:p>
            <a:pPr marL="0" indent="0">
              <a:buNone/>
              <a:tabLst>
                <a:tab pos="4394200" algn="l"/>
              </a:tabLst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4394200" algn="l"/>
              </a:tabLst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4394200" algn="l"/>
              </a:tabLst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4394200" algn="l"/>
              </a:tabLst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4394200" algn="l"/>
              </a:tabLst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4394200" algn="l"/>
              </a:tabLst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4394200" algn="l"/>
              </a:tabLst>
            </a:pP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4394200" algn="l"/>
              </a:tabLst>
            </a:pP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4394200" algn="l"/>
              </a:tabLst>
            </a:pP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4394200" algn="l"/>
              </a:tabLst>
            </a:pPr>
            <a:endParaRPr lang="ru-RU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tabLst>
                <a:tab pos="4394200" algn="l"/>
              </a:tabLst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tabLst>
                <a:tab pos="4394200" algn="l"/>
              </a:tabLst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эфира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5 + 0,85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≈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 мл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C32F3A-2A99-4706-A077-9512A1581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90827"/>
            <a:ext cx="4991100" cy="7715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D83BBE-CA64-4A4E-819D-DC7270606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212" y="1662252"/>
            <a:ext cx="3276600" cy="8001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E1B46C-14B5-49DF-A46C-47CF959F3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78" y="2640182"/>
            <a:ext cx="6362114" cy="7715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3C8F22-FC82-4DA2-B8B0-B88D90A42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575" y="3273174"/>
            <a:ext cx="1080120" cy="9194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A2BC7A-886E-46BC-9156-72F48CD206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831" y="4333332"/>
            <a:ext cx="6090338" cy="58582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999AD4-0FF9-4E52-A074-3C43F7DB74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6824" y="4917884"/>
            <a:ext cx="5630351" cy="729605"/>
          </a:xfrm>
          <a:prstGeom prst="rect">
            <a:avLst/>
          </a:prstGeom>
        </p:spPr>
      </p:pic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FF8485FB-CADD-40D1-95CB-7EC190CDA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35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264696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4394200" algn="l"/>
              </a:tabLst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4394200" algn="l"/>
              </a:tabLst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К 5 мл ЛФ +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мл эфира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+ 2 к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метило-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оранжевого + 1 к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метиленового синего и титруют 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фиолетовой окраски водного слоя.  </a:t>
            </a:r>
          </a:p>
          <a:p>
            <a:pPr marL="0" indent="0">
              <a:buNone/>
              <a:tabLst>
                <a:tab pos="4394200" algn="l"/>
              </a:tabLst>
            </a:pP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4394200" algn="l"/>
              </a:tabLst>
            </a:pP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4394200" algn="l"/>
              </a:tabLst>
            </a:pP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4394200" algn="l"/>
              </a:tabLst>
            </a:pP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4394200" algn="l"/>
              </a:tabLst>
            </a:pP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4394200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НДО в соответствии с Пр.751.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B213FF-E5D5-48C4-B9BD-069774A5C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418978"/>
            <a:ext cx="6751200" cy="1010022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1A6E94-09B8-4771-AB27-0A9088E8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52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568952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Возьми: Раствора натрия бромида 0,5 % - 200,0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Кофеина-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бензоата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натрия 0,5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Смешай. Дай. Обозначь.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По 1 столовой ложке 3 раза в день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Разобрать самостоятельно.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C1D054E-BEAF-4926-B7B3-853B89AB0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53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3367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Возьми: Раствора эуфиллина 1% - 100,0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Дай. Обозначь. По 1 столовой ложке 3 раза в день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Эуфиллин = теофиллин +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этилендиамин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(14%).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Качественный анализ: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Эуфиллин: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 0,5 мл ЛФ +1-2 капли раствора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→ фиолетовое окрашивание.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Количественный анализ: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Эуфиллин: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Ацидиметрия. 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aseline="-25000" dirty="0" err="1">
                <a:latin typeface="Times New Roman" pitchFamily="18" charset="0"/>
                <a:cs typeface="Times New Roman" pitchFamily="18" charset="0"/>
              </a:rPr>
              <a:t>экв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(ЭДА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=1/2, М(ЭДА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=60,  Т= 0,00300.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B73E95-4B28-4284-B049-A77C1C04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1ABE56-E142-4982-BF9D-F2C3E3EC3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02" y="4005064"/>
            <a:ext cx="82677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57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3367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Т.обр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., титруют по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этилендиамину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которого в эуфиллине 14%. 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к 1 мл ЛФ +1 к.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метилового оранжевого (1:5) и титруют раствором 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 розовой окраски.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Отклонение ±6 %; [0,94-1,06]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B73E95-4B28-4284-B049-A77C1C04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102369-695E-4FBB-A188-92A15B09B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20509"/>
            <a:ext cx="3708119" cy="7048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9CD971-9FA5-4BA5-A92F-D908672A5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050311"/>
            <a:ext cx="3941046" cy="9345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8A4F7B-6AB5-44BF-BF33-036660D30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816" y="2132856"/>
            <a:ext cx="6299243" cy="8398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5CFBB4-F0FD-4E5C-9A94-C83004058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2768253"/>
            <a:ext cx="835720" cy="70491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7A728D7-5924-4873-824E-5334F9CC68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7699" y="5002063"/>
            <a:ext cx="5628602" cy="89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3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087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Раствор натрия бензоата 10%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(концентрированный раствор)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Качественный анализ: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800" b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 0,5 мл ЛФ + 0,5 мл карбоната калия + 0,5 мл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пироантимоната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калия, потирают стеклянной палочкой, образуется белый осадок.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Бензоат-ион: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 0,5 мл ЛФ + 2 капли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хлорида железа, образуется розово-желтый осадок.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Количественный анализ: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Бензоат натрия: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Ацидиметрия, титруют из бюретки, Э=М=144. Т = 0,0144.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C5AE10D-3095-402F-AE1C-238072D2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A0B8FE-C3C2-4D34-8FFB-5F2F2AD1E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509120"/>
            <a:ext cx="5421821" cy="9145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24871E-73B6-4E46-8BC2-A787758E3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5733256"/>
            <a:ext cx="2739524" cy="69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58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2930</TotalTime>
  <Words>2039</Words>
  <Application>Microsoft Office PowerPoint</Application>
  <PresentationFormat>Экран (4:3)</PresentationFormat>
  <Paragraphs>299</Paragraphs>
  <Slides>28</Slides>
  <Notes>0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9.6. Жидкие лекарственные формы для внутреннего применения, содержащие  соли карбоновых кислот.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растворов для инъекций</dc:title>
  <dc:creator>Admin</dc:creator>
  <cp:lastModifiedBy>Svetlana Abdullina</cp:lastModifiedBy>
  <cp:revision>178</cp:revision>
  <dcterms:created xsi:type="dcterms:W3CDTF">2018-10-18T13:50:28Z</dcterms:created>
  <dcterms:modified xsi:type="dcterms:W3CDTF">2022-10-13T07:30:19Z</dcterms:modified>
</cp:coreProperties>
</file>