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5.jpeg" ContentType="image/jpeg"/>
  <Override PartName="/ppt/media/image76.jpeg" ContentType="image/jpeg"/>
  <Override PartName="/ppt/media/image77.jpeg" ContentType="image/jpeg"/>
  <Override PartName="/ppt/media/image78.jpeg" ContentType="image/jpeg"/>
  <Override PartName="/ppt/media/image79.jpeg" ContentType="image/jpeg"/>
  <Override PartName="/ppt/media/image80.jpeg" ContentType="image/jpeg"/>
  <Override PartName="/ppt/media/image81.jpeg" ContentType="image/jpeg"/>
  <Override PartName="/ppt/media/image8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aramon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aramon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aramon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aramon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aramond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aramond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aramond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aramond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aramon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4D5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E3DD"/>
          </a:solidFill>
        </a:fill>
      </a:tcStyle>
    </a:wholeTbl>
    <a:band2H>
      <a:tcTxStyle b="def" i="def"/>
      <a:tcStyle>
        <a:tcBdr/>
        <a:fill>
          <a:solidFill>
            <a:srgbClr val="F4F1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3D5"/>
          </a:solidFill>
        </a:fill>
      </a:tcStyle>
    </a:wholeTbl>
    <a:band2H>
      <a:tcTxStyle b="def" i="def"/>
      <a:tcStyle>
        <a:tcBdr/>
        <a:fill>
          <a:solidFill>
            <a:srgbClr val="EDEA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Garamond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Garamond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Garamond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Garamond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Garamond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Garamond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Garamond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Garamond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Garamond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" name="Line"/>
          <p:cNvSpPr/>
          <p:nvPr/>
        </p:nvSpPr>
        <p:spPr>
          <a:xfrm>
            <a:off x="-1" y="2925286"/>
            <a:ext cx="9144001" cy="1588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Rectangle"/>
          <p:cNvSpPr/>
          <p:nvPr/>
        </p:nvSpPr>
        <p:spPr>
          <a:xfrm>
            <a:off x="2514600" y="2362200"/>
            <a:ext cx="4114800" cy="1127761"/>
          </a:xfrm>
          <a:prstGeom prst="rect">
            <a:avLst/>
          </a:prstGeom>
          <a:solidFill>
            <a:srgbClr val="FFFFFF"/>
          </a:solidFill>
          <a:ln w="762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spcBef>
                <a:spcPts val="400"/>
              </a:spcBef>
              <a:defRPr b="1" cap="all"/>
            </a:pP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2565400" y="3045460"/>
            <a:ext cx="4013200" cy="428626"/>
          </a:xfrm>
          <a:prstGeom prst="rect">
            <a:avLst/>
          </a:prstGeom>
        </p:spPr>
        <p:txBody>
          <a:bodyPr lIns="0" tIns="0" rIns="0" bIns="0"/>
          <a:lstStyle>
            <a:lvl1pPr>
              <a:defRPr spc="0" sz="1600">
                <a:solidFill>
                  <a:srgbClr val="404040"/>
                </a:solidFill>
              </a:defRPr>
            </a:lvl1pPr>
            <a:lvl2pPr indent="457200">
              <a:defRPr spc="0" sz="1600">
                <a:solidFill>
                  <a:srgbClr val="404040"/>
                </a:solidFill>
              </a:defRPr>
            </a:lvl2pPr>
            <a:lvl3pPr indent="914400">
              <a:defRPr spc="0" sz="1600">
                <a:solidFill>
                  <a:srgbClr val="404040"/>
                </a:solidFill>
              </a:defRPr>
            </a:lvl3pPr>
            <a:lvl4pPr indent="1371600">
              <a:defRPr spc="0" sz="1600">
                <a:solidFill>
                  <a:srgbClr val="404040"/>
                </a:solidFill>
              </a:defRPr>
            </a:lvl4pPr>
            <a:lvl5pPr indent="1828800">
              <a:defRPr spc="0" sz="1600">
                <a:solidFill>
                  <a:srgbClr val="40404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Title Text"/>
          <p:cNvSpPr txBox="1"/>
          <p:nvPr>
            <p:ph type="title"/>
          </p:nvPr>
        </p:nvSpPr>
        <p:spPr>
          <a:xfrm>
            <a:off x="2565400" y="2397760"/>
            <a:ext cx="4013200" cy="599441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"/>
          <p:cNvSpPr/>
          <p:nvPr/>
        </p:nvSpPr>
        <p:spPr>
          <a:xfrm>
            <a:off x="0" y="1335973"/>
            <a:ext cx="9144000" cy="552202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Line"/>
          <p:cNvSpPr/>
          <p:nvPr/>
        </p:nvSpPr>
        <p:spPr>
          <a:xfrm>
            <a:off x="-1" y="1331436"/>
            <a:ext cx="9144001" cy="1588"/>
          </a:xfrm>
          <a:prstGeom prst="line">
            <a:avLst/>
          </a:prstGeom>
          <a:ln w="12700">
            <a:solidFill>
              <a:srgbClr val="BBAA8A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" name="Title Text"/>
          <p:cNvSpPr txBox="1"/>
          <p:nvPr>
            <p:ph type="title"/>
          </p:nvPr>
        </p:nvSpPr>
        <p:spPr>
          <a:xfrm>
            <a:off x="2514600" y="975360"/>
            <a:ext cx="4114800" cy="70104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4" name="Body Level One…"/>
          <p:cNvSpPr txBox="1"/>
          <p:nvPr>
            <p:ph type="body" idx="1"/>
          </p:nvPr>
        </p:nvSpPr>
        <p:spPr>
          <a:xfrm>
            <a:off x="457200" y="2019300"/>
            <a:ext cx="8229600" cy="411734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"/>
          <p:cNvSpPr/>
          <p:nvPr/>
        </p:nvSpPr>
        <p:spPr>
          <a:xfrm flipH="1">
            <a:off x="7695405" y="794"/>
            <a:ext cx="1590" cy="6858001"/>
          </a:xfrm>
          <a:prstGeom prst="line">
            <a:avLst/>
          </a:prstGeom>
          <a:ln w="12700">
            <a:solidFill>
              <a:srgbClr val="BBAA8A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Rectangle"/>
          <p:cNvSpPr/>
          <p:nvPr/>
        </p:nvSpPr>
        <p:spPr>
          <a:xfrm>
            <a:off x="0" y="1"/>
            <a:ext cx="7696200" cy="6858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Body Level One…"/>
          <p:cNvSpPr txBox="1"/>
          <p:nvPr>
            <p:ph type="body" idx="1"/>
          </p:nvPr>
        </p:nvSpPr>
        <p:spPr>
          <a:xfrm>
            <a:off x="457200" y="914400"/>
            <a:ext cx="6629400" cy="50292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Title Text"/>
          <p:cNvSpPr txBox="1"/>
          <p:nvPr>
            <p:ph type="title"/>
          </p:nvPr>
        </p:nvSpPr>
        <p:spPr>
          <a:xfrm>
            <a:off x="7239000" y="914400"/>
            <a:ext cx="926981" cy="50292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"/>
          <p:cNvSpPr/>
          <p:nvPr/>
        </p:nvSpPr>
        <p:spPr>
          <a:xfrm>
            <a:off x="0" y="1335973"/>
            <a:ext cx="9144000" cy="552202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Line"/>
          <p:cNvSpPr/>
          <p:nvPr/>
        </p:nvSpPr>
        <p:spPr>
          <a:xfrm>
            <a:off x="-1" y="1331436"/>
            <a:ext cx="9144001" cy="1588"/>
          </a:xfrm>
          <a:prstGeom prst="line">
            <a:avLst/>
          </a:prstGeom>
          <a:ln w="12700">
            <a:solidFill>
              <a:srgbClr val="BBAA8A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xfrm>
            <a:off x="457200" y="2020823"/>
            <a:ext cx="8229600" cy="407517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Title Text"/>
          <p:cNvSpPr txBox="1"/>
          <p:nvPr>
            <p:ph type="title"/>
          </p:nvPr>
        </p:nvSpPr>
        <p:spPr>
          <a:xfrm>
            <a:off x="2514600" y="975360"/>
            <a:ext cx="4114800" cy="70104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"/>
          <p:cNvSpPr/>
          <p:nvPr/>
        </p:nvSpPr>
        <p:spPr>
          <a:xfrm>
            <a:off x="0" y="3922776"/>
            <a:ext cx="9144000" cy="29352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Line"/>
          <p:cNvSpPr/>
          <p:nvPr/>
        </p:nvSpPr>
        <p:spPr>
          <a:xfrm>
            <a:off x="-1" y="3921760"/>
            <a:ext cx="9144001" cy="1588"/>
          </a:xfrm>
          <a:prstGeom prst="line">
            <a:avLst/>
          </a:prstGeom>
          <a:ln w="12700">
            <a:solidFill>
              <a:srgbClr val="353538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Rectangle"/>
          <p:cNvSpPr/>
          <p:nvPr/>
        </p:nvSpPr>
        <p:spPr>
          <a:xfrm>
            <a:off x="2514600" y="3368040"/>
            <a:ext cx="4114800" cy="1127761"/>
          </a:xfrm>
          <a:prstGeom prst="rect">
            <a:avLst/>
          </a:prstGeom>
          <a:solidFill>
            <a:srgbClr val="000000"/>
          </a:solidFill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spcBef>
                <a:spcPts val="400"/>
              </a:spcBef>
              <a:defRPr b="1" cap="all">
                <a:solidFill>
                  <a:srgbClr val="FFFFFF"/>
                </a:solidFill>
              </a:defRPr>
            </a:pPr>
          </a:p>
        </p:txBody>
      </p:sp>
      <p:sp>
        <p:nvSpPr>
          <p:cNvPr id="37" name="Title Text"/>
          <p:cNvSpPr txBox="1"/>
          <p:nvPr>
            <p:ph type="title"/>
          </p:nvPr>
        </p:nvSpPr>
        <p:spPr>
          <a:xfrm>
            <a:off x="2529052" y="3367246"/>
            <a:ext cx="4085898" cy="706822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0" tIns="0" rIns="0" bIns="0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2518542" y="4084577"/>
            <a:ext cx="4106918" cy="397095"/>
          </a:xfrm>
          <a:prstGeom prst="rect">
            <a:avLst/>
          </a:prstGeom>
        </p:spPr>
        <p:txBody>
          <a:bodyPr lIns="0" tIns="0" rIns="0" bIns="0"/>
          <a:lstStyle>
            <a:lvl1pPr>
              <a:defRPr spc="0" sz="1600"/>
            </a:lvl1pPr>
            <a:lvl2pPr indent="457200">
              <a:defRPr spc="0" sz="1600"/>
            </a:lvl2pPr>
            <a:lvl3pPr indent="914400">
              <a:defRPr spc="0" sz="1600"/>
            </a:lvl3pPr>
            <a:lvl4pPr indent="1371600">
              <a:defRPr spc="0" sz="1600"/>
            </a:lvl4pPr>
            <a:lvl5pPr indent="1828800">
              <a:defRPr spc="0"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"/>
          <p:cNvSpPr/>
          <p:nvPr/>
        </p:nvSpPr>
        <p:spPr>
          <a:xfrm>
            <a:off x="0" y="1335973"/>
            <a:ext cx="9144000" cy="552202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" name="Line"/>
          <p:cNvSpPr/>
          <p:nvPr/>
        </p:nvSpPr>
        <p:spPr>
          <a:xfrm>
            <a:off x="-1" y="1331436"/>
            <a:ext cx="9144001" cy="1588"/>
          </a:xfrm>
          <a:prstGeom prst="line">
            <a:avLst/>
          </a:prstGeom>
          <a:ln w="12700">
            <a:solidFill>
              <a:srgbClr val="BBAA8A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" name="Body Level One…"/>
          <p:cNvSpPr txBox="1"/>
          <p:nvPr>
            <p:ph type="body" sz="half" idx="1"/>
          </p:nvPr>
        </p:nvSpPr>
        <p:spPr>
          <a:xfrm>
            <a:off x="457201" y="2020823"/>
            <a:ext cx="4023360" cy="400507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2514600" y="975360"/>
            <a:ext cx="4114800" cy="70104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"/>
          <p:cNvSpPr/>
          <p:nvPr/>
        </p:nvSpPr>
        <p:spPr>
          <a:xfrm>
            <a:off x="0" y="1335973"/>
            <a:ext cx="9144000" cy="552202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" name="Line"/>
          <p:cNvSpPr/>
          <p:nvPr/>
        </p:nvSpPr>
        <p:spPr>
          <a:xfrm>
            <a:off x="-1" y="1331436"/>
            <a:ext cx="9144001" cy="1588"/>
          </a:xfrm>
          <a:prstGeom prst="line">
            <a:avLst/>
          </a:prstGeom>
          <a:ln w="12700">
            <a:solidFill>
              <a:srgbClr val="BBAA8A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" name="Body Level One…"/>
          <p:cNvSpPr txBox="1"/>
          <p:nvPr>
            <p:ph type="body" sz="half" idx="1"/>
          </p:nvPr>
        </p:nvSpPr>
        <p:spPr>
          <a:xfrm>
            <a:off x="457201" y="2819400"/>
            <a:ext cx="4023360" cy="320954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Rectangle"/>
          <p:cNvSpPr/>
          <p:nvPr>
            <p:ph type="body" sz="quarter" idx="21"/>
          </p:nvPr>
        </p:nvSpPr>
        <p:spPr>
          <a:xfrm>
            <a:off x="457199" y="2020823"/>
            <a:ext cx="4023361" cy="704089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400"/>
              </a:spcBef>
              <a:defRPr b="1" spc="200" sz="1800"/>
            </a:pPr>
          </a:p>
        </p:txBody>
      </p:sp>
      <p:sp>
        <p:nvSpPr>
          <p:cNvPr id="61" name="Rectangle"/>
          <p:cNvSpPr/>
          <p:nvPr>
            <p:ph type="body" sz="quarter" idx="22"/>
          </p:nvPr>
        </p:nvSpPr>
        <p:spPr>
          <a:xfrm>
            <a:off x="4663440" y="2020823"/>
            <a:ext cx="4023360" cy="704089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10000"/>
              </a:lnSpc>
              <a:spcBef>
                <a:spcPts val="400"/>
              </a:spcBef>
              <a:defRPr b="1" spc="200" sz="1800"/>
            </a:pPr>
          </a:p>
        </p:txBody>
      </p:sp>
      <p:sp>
        <p:nvSpPr>
          <p:cNvPr id="62" name="Title Text"/>
          <p:cNvSpPr txBox="1"/>
          <p:nvPr>
            <p:ph type="title"/>
          </p:nvPr>
        </p:nvSpPr>
        <p:spPr>
          <a:xfrm>
            <a:off x="2514600" y="975360"/>
            <a:ext cx="4114800" cy="70104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"/>
          <p:cNvSpPr/>
          <p:nvPr/>
        </p:nvSpPr>
        <p:spPr>
          <a:xfrm>
            <a:off x="0" y="1335973"/>
            <a:ext cx="9144000" cy="552202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-1" y="1331436"/>
            <a:ext cx="9144001" cy="1588"/>
          </a:xfrm>
          <a:prstGeom prst="line">
            <a:avLst/>
          </a:prstGeom>
          <a:ln w="12700">
            <a:solidFill>
              <a:srgbClr val="BBAA8A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xfrm>
            <a:off x="2514600" y="975360"/>
            <a:ext cx="4114800" cy="70104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"/>
          <p:cNvSpPr/>
          <p:nvPr/>
        </p:nvSpPr>
        <p:spPr>
          <a:xfrm>
            <a:off x="0" y="1335973"/>
            <a:ext cx="9144000" cy="552202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" name="Line"/>
          <p:cNvSpPr/>
          <p:nvPr/>
        </p:nvSpPr>
        <p:spPr>
          <a:xfrm>
            <a:off x="-1" y="1331436"/>
            <a:ext cx="9144001" cy="1588"/>
          </a:xfrm>
          <a:prstGeom prst="line">
            <a:avLst/>
          </a:prstGeom>
          <a:ln w="12700">
            <a:solidFill>
              <a:srgbClr val="BBAA8A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9" name="Body Level One…"/>
          <p:cNvSpPr txBox="1"/>
          <p:nvPr>
            <p:ph type="body" sz="half" idx="1"/>
          </p:nvPr>
        </p:nvSpPr>
        <p:spPr>
          <a:xfrm>
            <a:off x="1485900" y="1914525"/>
            <a:ext cx="6172200" cy="351091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Rectangle"/>
          <p:cNvSpPr/>
          <p:nvPr>
            <p:ph type="body" sz="quarter" idx="21"/>
          </p:nvPr>
        </p:nvSpPr>
        <p:spPr>
          <a:xfrm>
            <a:off x="1737360" y="5513832"/>
            <a:ext cx="5669280" cy="548641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spc="0" sz="1400"/>
            </a:pPr>
          </a:p>
        </p:txBody>
      </p:sp>
      <p:sp>
        <p:nvSpPr>
          <p:cNvPr id="91" name="Title Text"/>
          <p:cNvSpPr txBox="1"/>
          <p:nvPr>
            <p:ph type="title"/>
          </p:nvPr>
        </p:nvSpPr>
        <p:spPr>
          <a:xfrm>
            <a:off x="2514600" y="975360"/>
            <a:ext cx="4114800" cy="70104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"/>
          <p:cNvSpPr/>
          <p:nvPr/>
        </p:nvSpPr>
        <p:spPr>
          <a:xfrm>
            <a:off x="0" y="1335973"/>
            <a:ext cx="9144000" cy="552202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Line"/>
          <p:cNvSpPr/>
          <p:nvPr/>
        </p:nvSpPr>
        <p:spPr>
          <a:xfrm>
            <a:off x="-1" y="1331436"/>
            <a:ext cx="9144001" cy="1588"/>
          </a:xfrm>
          <a:prstGeom prst="line">
            <a:avLst/>
          </a:prstGeom>
          <a:ln w="12700">
            <a:solidFill>
              <a:srgbClr val="BBAA8A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Image"/>
          <p:cNvSpPr/>
          <p:nvPr>
            <p:ph type="pic" sz="half" idx="21"/>
          </p:nvPr>
        </p:nvSpPr>
        <p:spPr>
          <a:xfrm>
            <a:off x="1852209" y="2026917"/>
            <a:ext cx="5439582" cy="3263751"/>
          </a:xfrm>
          <a:prstGeom prst="rect">
            <a:avLst/>
          </a:prstGeom>
          <a:ln w="69850">
            <a:solidFill>
              <a:srgbClr val="FFFFFF"/>
            </a:solidFill>
            <a:miter lim="800000"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2" name="Body Level One…"/>
          <p:cNvSpPr txBox="1"/>
          <p:nvPr>
            <p:ph type="body" sz="quarter" idx="1"/>
          </p:nvPr>
        </p:nvSpPr>
        <p:spPr>
          <a:xfrm>
            <a:off x="1737360" y="5516879"/>
            <a:ext cx="5669280" cy="54864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rgbClr val="E3DCCF"/>
                </a:solidFill>
              </a:defRPr>
            </a:lvl1pPr>
            <a:lvl2pPr indent="171450">
              <a:defRPr sz="1400">
                <a:solidFill>
                  <a:srgbClr val="E3DCCF"/>
                </a:solidFill>
              </a:defRPr>
            </a:lvl2pPr>
            <a:lvl3pPr indent="344488">
              <a:defRPr sz="1400">
                <a:solidFill>
                  <a:srgbClr val="E3DCCF"/>
                </a:solidFill>
              </a:defRPr>
            </a:lvl3pPr>
            <a:lvl4pPr indent="515937">
              <a:defRPr sz="1400">
                <a:solidFill>
                  <a:srgbClr val="E3DCCF"/>
                </a:solidFill>
              </a:defRPr>
            </a:lvl4pPr>
            <a:lvl5pPr indent="687387">
              <a:defRPr sz="1400">
                <a:solidFill>
                  <a:srgbClr val="E3DCC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Title Text"/>
          <p:cNvSpPr txBox="1"/>
          <p:nvPr>
            <p:ph type="title"/>
          </p:nvPr>
        </p:nvSpPr>
        <p:spPr>
          <a:xfrm>
            <a:off x="2514600" y="975360"/>
            <a:ext cx="4114800" cy="70104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FFFFFF"/>
          </a:solidFill>
          <a:ln w="76200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99756" y="6242050"/>
            <a:ext cx="144488" cy="1651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 fontScale="100000" lnSpcReduction="0"/>
          </a:bodyPr>
          <a:lstStyle>
            <a:lvl1pPr algn="ctr">
              <a:defRPr b="1"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ctr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ctr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ctr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ctr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ctr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ctr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ctr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ctr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Garamond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3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3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3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3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3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3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3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3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3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Garamond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6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5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3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3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2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e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e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e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e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e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e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e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eg"/><Relationship Id="rId3" Type="http://schemas.openxmlformats.org/officeDocument/2006/relationships/image" Target="../media/image65.jpe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eg"/><Relationship Id="rId3" Type="http://schemas.openxmlformats.org/officeDocument/2006/relationships/image" Target="../media/image67.jpe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e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eg"/><Relationship Id="rId3" Type="http://schemas.openxmlformats.org/officeDocument/2006/relationships/image" Target="../media/image70.jpe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e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jpe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jpe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5.jpe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jpe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jpeg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jpe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jpe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jpe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jpeg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adiology is the field of medicine that  uses various kinds of radiation for diagnosing and treating.…"/>
          <p:cNvSpPr txBox="1"/>
          <p:nvPr>
            <p:ph type="body" idx="1"/>
          </p:nvPr>
        </p:nvSpPr>
        <p:spPr>
          <a:xfrm>
            <a:off x="457200" y="260647"/>
            <a:ext cx="8291263" cy="5865517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</a:p>
          <a:p>
            <a:pPr>
              <a:defRPr b="1"/>
            </a:pPr>
          </a:p>
          <a:p>
            <a:pPr>
              <a:defRPr b="1" sz="2800"/>
            </a:pPr>
          </a:p>
          <a:p>
            <a:pPr>
              <a:defRPr b="1" spc="0" sz="2800"/>
            </a:pPr>
            <a:r>
              <a:t>Radiology is the field of medicine that  uses various kinds of radiation</a:t>
            </a:r>
            <a:r>
              <a:t> </a:t>
            </a:r>
            <a:r>
              <a:t>for diagnosing and treating.</a:t>
            </a:r>
            <a:r>
              <a:rPr b="0"/>
              <a:t> </a:t>
            </a:r>
            <a:endParaRPr spc="30"/>
          </a:p>
          <a:p>
            <a:pPr>
              <a:defRPr sz="2800"/>
            </a:pPr>
          </a:p>
          <a:p>
            <a:pPr>
              <a:defRPr sz="2800"/>
            </a:pPr>
          </a:p>
          <a:p>
            <a:pPr>
              <a:defRPr b="1" sz="3200"/>
            </a:pPr>
          </a:p>
          <a:p>
            <a:pPr>
              <a:defRPr b="1" spc="0" sz="3200"/>
            </a:pPr>
            <a:r>
              <a:t>It consists of Diagnosis and Therapy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luoroscopy-the image is displayed on the screen. It is impossible to be printed."/>
          <p:cNvSpPr txBox="1"/>
          <p:nvPr>
            <p:ph type="body" sz="half" idx="1"/>
          </p:nvPr>
        </p:nvSpPr>
        <p:spPr>
          <a:xfrm>
            <a:off x="107504" y="1916832"/>
            <a:ext cx="3600401" cy="4032449"/>
          </a:xfrm>
          <a:prstGeom prst="rect">
            <a:avLst/>
          </a:prstGeom>
        </p:spPr>
        <p:txBody>
          <a:bodyPr/>
          <a:lstStyle/>
          <a:p>
            <a:pPr>
              <a:defRPr b="1" spc="0" sz="3200" u="sng"/>
            </a:pPr>
            <a:r>
              <a:t>Fluoroscopy</a:t>
            </a:r>
            <a:r>
              <a:rPr u="none"/>
              <a:t>-</a:t>
            </a:r>
            <a:r>
              <a:rPr b="0" u="none"/>
              <a:t>the image is displayed on the screen. It is impossible to be printed.</a:t>
            </a:r>
          </a:p>
        </p:txBody>
      </p:sp>
      <p:pic>
        <p:nvPicPr>
          <p:cNvPr id="161" name="image7.jpg" descr="image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3927" y="332656"/>
            <a:ext cx="4499993" cy="6007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7.jpg" descr="image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332656"/>
            <a:ext cx="3999905" cy="5340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8.jpg" descr="image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4075" y="2060848"/>
            <a:ext cx="4400785" cy="3614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9.jpg" descr="image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1919" y="1124744"/>
            <a:ext cx="5057233" cy="381642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Line (classical tomography)-the reflector and the cassette move in the opposite directions.The image of the examined layer inside is imaged on the film."/>
          <p:cNvSpPr txBox="1"/>
          <p:nvPr>
            <p:ph type="body" sz="half" idx="1"/>
          </p:nvPr>
        </p:nvSpPr>
        <p:spPr>
          <a:xfrm>
            <a:off x="107504" y="188639"/>
            <a:ext cx="3672409" cy="5904658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b="1" spc="0" sz="2400"/>
            </a:pPr>
          </a:p>
          <a:p>
            <a:pPr>
              <a:spcBef>
                <a:spcPts val="0"/>
              </a:spcBef>
              <a:defRPr b="1" spc="0" sz="2400"/>
            </a:pPr>
          </a:p>
          <a:p>
            <a:pPr>
              <a:spcBef>
                <a:spcPts val="0"/>
              </a:spcBef>
              <a:defRPr b="1" spc="0" sz="2400"/>
            </a:pPr>
          </a:p>
          <a:p>
            <a:pPr>
              <a:spcBef>
                <a:spcPts val="0"/>
              </a:spcBef>
              <a:defRPr b="1" spc="0" sz="2800"/>
            </a:pPr>
            <a:r>
              <a:t>Line (classical tomography)</a:t>
            </a:r>
            <a:r>
              <a:rPr sz="2400"/>
              <a:t>-the reflector and the cassette move in the opposite directions</a:t>
            </a:r>
            <a:r>
              <a:rPr sz="2400"/>
              <a:t>.</a:t>
            </a:r>
            <a:r>
              <a:rPr sz="2400"/>
              <a:t>The image of the examined layer inside </a:t>
            </a:r>
            <a:r>
              <a:rPr b="0" sz="2400"/>
              <a:t>is imaged on the film.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10.jpg" descr="imag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76" y="260647"/>
            <a:ext cx="3672409" cy="6412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11.jpg" descr="image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8064" y="260648"/>
            <a:ext cx="3536759" cy="6337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ouble-click to edit"/>
          <p:cNvSpPr txBox="1"/>
          <p:nvPr>
            <p:ph type="body" sz="half" idx="1"/>
          </p:nvPr>
        </p:nvSpPr>
        <p:spPr>
          <a:xfrm>
            <a:off x="457200" y="2020823"/>
            <a:ext cx="4023361" cy="400507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Contrasts…"/>
          <p:cNvSpPr txBox="1"/>
          <p:nvPr/>
        </p:nvSpPr>
        <p:spPr>
          <a:xfrm>
            <a:off x="4716016" y="1412775"/>
            <a:ext cx="4176465" cy="39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spcBef>
                <a:spcPts val="600"/>
              </a:spcBef>
              <a:defRPr sz="2100" u="sng">
                <a:solidFill>
                  <a:srgbClr val="FFFFFF"/>
                </a:solidFill>
              </a:defRPr>
            </a:pPr>
            <a:r>
              <a:t>Contrasts</a:t>
            </a:r>
            <a:endParaRPr spc="30"/>
          </a:p>
          <a:p>
            <a:pPr marL="285750" indent="-285750" algn="ctr">
              <a:spcBef>
                <a:spcPts val="600"/>
              </a:spcBef>
              <a:buClr>
                <a:schemeClr val="accent1"/>
              </a:buClr>
              <a:buSzPct val="100000"/>
              <a:buFont typeface="Helvetica"/>
              <a:buChar char="•"/>
              <a:defRPr sz="2100">
                <a:solidFill>
                  <a:srgbClr val="FFFFFF"/>
                </a:solidFill>
              </a:defRPr>
            </a:pPr>
            <a:r>
              <a:t>X-ray positive substances </a:t>
            </a:r>
            <a:r>
              <a:t> </a:t>
            </a:r>
            <a:r>
              <a:t>block</a:t>
            </a:r>
            <a:r>
              <a:t>  </a:t>
            </a:r>
            <a:r>
              <a:t>rays stronger than surrounding tissues</a:t>
            </a:r>
            <a:endParaRPr spc="30" sz="2000"/>
          </a:p>
          <a:p>
            <a:pPr algn="ctr">
              <a:spcBef>
                <a:spcPts val="600"/>
              </a:spcBef>
              <a:defRPr sz="2100">
                <a:solidFill>
                  <a:srgbClr val="FFFFFF"/>
                </a:solidFill>
              </a:defRPr>
            </a:pPr>
            <a:r>
              <a:t>Seabar(BaSo4)</a:t>
            </a:r>
            <a:endParaRPr spc="30"/>
          </a:p>
          <a:p>
            <a:pPr algn="ctr">
              <a:spcBef>
                <a:spcPts val="600"/>
              </a:spcBef>
              <a:defRPr sz="2100">
                <a:solidFill>
                  <a:srgbClr val="FFFFFF"/>
                </a:solidFill>
              </a:defRPr>
            </a:pPr>
            <a:r>
              <a:t>Iodine-containing substances</a:t>
            </a:r>
            <a:endParaRPr spc="30"/>
          </a:p>
          <a:p>
            <a:pPr algn="ctr">
              <a:spcBef>
                <a:spcPts val="600"/>
              </a:spcBef>
              <a:defRPr spc="30" sz="2100">
                <a:solidFill>
                  <a:srgbClr val="FFFFFF"/>
                </a:solidFill>
              </a:defRPr>
            </a:pPr>
          </a:p>
          <a:p>
            <a:pPr marL="285750" indent="-285750" algn="ctr">
              <a:spcBef>
                <a:spcPts val="600"/>
              </a:spcBef>
              <a:buClr>
                <a:schemeClr val="accent1"/>
              </a:buClr>
              <a:buSzPct val="100000"/>
              <a:buFont typeface="Helvetica"/>
              <a:buChar char="•"/>
              <a:defRPr sz="2100">
                <a:solidFill>
                  <a:srgbClr val="FFFFFF"/>
                </a:solidFill>
              </a:defRPr>
            </a:pPr>
            <a:r>
              <a:t>X-ray negative substances that block radiation</a:t>
            </a:r>
            <a:r>
              <a:t> </a:t>
            </a:r>
            <a:r>
              <a:t>weaker than surrounding tissues</a:t>
            </a:r>
            <a:r>
              <a:t>-</a:t>
            </a:r>
            <a:r>
              <a:t>gases</a:t>
            </a:r>
            <a:r>
              <a:t>(О2,</a:t>
            </a:r>
            <a:r>
              <a:t>CO2,N2O</a:t>
            </a:r>
            <a:r>
              <a:t>)</a:t>
            </a:r>
            <a:endParaRPr spc="30" sz="2000"/>
          </a:p>
          <a:p>
            <a:pPr algn="ctr">
              <a:spcBef>
                <a:spcPts val="600"/>
              </a:spcBef>
              <a:defRPr sz="2100">
                <a:solidFill>
                  <a:srgbClr val="FFFFFF"/>
                </a:solidFill>
              </a:defRPr>
            </a:pPr>
            <a:r>
              <a:t> </a:t>
            </a:r>
          </a:p>
        </p:txBody>
      </p:sp>
      <p:sp>
        <p:nvSpPr>
          <p:cNvPr id="174" name="Contrast methods"/>
          <p:cNvSpPr txBox="1"/>
          <p:nvPr>
            <p:ph type="title"/>
          </p:nvPr>
        </p:nvSpPr>
        <p:spPr>
          <a:xfrm>
            <a:off x="2483767" y="260647"/>
            <a:ext cx="4114801" cy="70104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Contrast methods</a:t>
            </a:r>
          </a:p>
        </p:txBody>
      </p:sp>
      <p:pic>
        <p:nvPicPr>
          <p:cNvPr id="175" name="image12.png" descr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1880828"/>
            <a:ext cx="3672410" cy="4590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1. From natural paths and openings(per os, per rectum, per vaginum etc. .)…"/>
          <p:cNvSpPr txBox="1"/>
          <p:nvPr>
            <p:ph type="body" idx="1"/>
          </p:nvPr>
        </p:nvSpPr>
        <p:spPr>
          <a:xfrm>
            <a:off x="323527" y="1412775"/>
            <a:ext cx="8568954" cy="4680521"/>
          </a:xfrm>
          <a:prstGeom prst="rect">
            <a:avLst/>
          </a:prstGeom>
        </p:spPr>
        <p:txBody>
          <a:bodyPr/>
          <a:lstStyle/>
          <a:p>
            <a:pPr algn="l">
              <a:defRPr spc="0" sz="2800"/>
            </a:pPr>
            <a:r>
              <a:t>1. </a:t>
            </a:r>
            <a:r>
              <a:t>From natural paths and openings</a:t>
            </a:r>
            <a:r>
              <a:t>(</a:t>
            </a:r>
            <a:r>
              <a:t>per os</a:t>
            </a:r>
            <a:r>
              <a:t>, </a:t>
            </a:r>
            <a:r>
              <a:t>per rectum, per vaginum</a:t>
            </a:r>
            <a:r>
              <a:t> </a:t>
            </a:r>
            <a:r>
              <a:t>etc. </a:t>
            </a:r>
            <a:r>
              <a:t>.)</a:t>
            </a:r>
          </a:p>
          <a:p>
            <a:pPr algn="l">
              <a:defRPr spc="0" sz="2800"/>
            </a:pPr>
            <a:r>
              <a:t>2. </a:t>
            </a:r>
            <a:r>
              <a:t>Puncturing vessels and ducts</a:t>
            </a:r>
            <a:r>
              <a:t>(</a:t>
            </a:r>
            <a:r>
              <a:t>arteriography</a:t>
            </a:r>
            <a:r>
              <a:t>, </a:t>
            </a:r>
            <a:r>
              <a:t>phlebography</a:t>
            </a:r>
            <a:r>
              <a:t>, </a:t>
            </a:r>
            <a:r>
              <a:t>lymphography</a:t>
            </a:r>
            <a:r>
              <a:t> </a:t>
            </a:r>
            <a:r>
              <a:t>etc</a:t>
            </a:r>
            <a:r>
              <a:t>.)</a:t>
            </a:r>
          </a:p>
          <a:p>
            <a:pPr algn="l">
              <a:defRPr spc="0" sz="2800"/>
            </a:pPr>
            <a:r>
              <a:t>3. </a:t>
            </a:r>
            <a:r>
              <a:t>Puncturing natural cavities</a:t>
            </a:r>
            <a:r>
              <a:t> (</a:t>
            </a:r>
            <a:r>
              <a:t>Pneumoperitoneum</a:t>
            </a:r>
            <a:r>
              <a:t>,</a:t>
            </a:r>
            <a:r>
              <a:t> pneumothorax</a:t>
            </a:r>
            <a:r>
              <a:t>)</a:t>
            </a:r>
          </a:p>
          <a:p>
            <a:pPr algn="l">
              <a:defRPr spc="0" sz="2800"/>
            </a:pPr>
            <a:r>
              <a:t>4. </a:t>
            </a:r>
            <a:r>
              <a:t>From the pathological exits and perforations(Fistulography)</a:t>
            </a:r>
          </a:p>
        </p:txBody>
      </p:sp>
      <p:sp>
        <p:nvSpPr>
          <p:cNvPr id="178" name="The ways of inserting contrasts"/>
          <p:cNvSpPr txBox="1"/>
          <p:nvPr>
            <p:ph type="title"/>
          </p:nvPr>
        </p:nvSpPr>
        <p:spPr>
          <a:xfrm>
            <a:off x="2051719" y="116631"/>
            <a:ext cx="5328594" cy="11521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The ways of inserting contrasts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13.jpg" descr="image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4" y="836712"/>
            <a:ext cx="7125215" cy="5065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15.jpg" descr="image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743" y="188639"/>
            <a:ext cx="5040562" cy="6274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hlebographie_mit_Thrombose.jpg" descr="Phlebographie_mit_Thrombos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119" y="-123875"/>
            <a:ext cx="543058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17.jpg" descr="image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591" y="980728"/>
            <a:ext cx="7352757" cy="5352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adiation…"/>
          <p:cNvSpPr txBox="1"/>
          <p:nvPr>
            <p:ph type="body" idx="1"/>
          </p:nvPr>
        </p:nvSpPr>
        <p:spPr>
          <a:xfrm>
            <a:off x="467543" y="260648"/>
            <a:ext cx="8385510" cy="6444952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</a:p>
          <a:p>
            <a:pPr>
              <a:defRPr b="1" spc="0" sz="3200" u="sng"/>
            </a:pPr>
            <a:r>
              <a:t>Radiation</a:t>
            </a:r>
            <a:endParaRPr spc="30"/>
          </a:p>
          <a:p>
            <a:pPr marL="457200" indent="-457200" algn="l">
              <a:buClr>
                <a:schemeClr val="accent1"/>
              </a:buClr>
              <a:buSzPct val="100000"/>
              <a:buFont typeface="Helvetica"/>
              <a:buChar char="•"/>
              <a:defRPr spc="0" sz="3200"/>
            </a:pPr>
            <a:r>
              <a:t>X-ray</a:t>
            </a:r>
            <a:endParaRPr spc="30"/>
          </a:p>
          <a:p>
            <a:pPr marL="457200" indent="-457200" algn="l">
              <a:buClr>
                <a:schemeClr val="accent1"/>
              </a:buClr>
              <a:buSzPct val="100000"/>
              <a:buFont typeface="Helvetica"/>
              <a:buChar char="•"/>
              <a:defRPr spc="0" sz="3200"/>
            </a:pPr>
            <a:r>
              <a:t> </a:t>
            </a:r>
            <a:r>
              <a:t>CT</a:t>
            </a:r>
            <a:endParaRPr spc="30"/>
          </a:p>
          <a:p>
            <a:pPr marL="457200" indent="-457200" algn="l">
              <a:buClr>
                <a:schemeClr val="accent1"/>
              </a:buClr>
              <a:buSzPct val="100000"/>
              <a:buFont typeface="Helvetica"/>
              <a:buChar char="•"/>
              <a:defRPr spc="0" sz="3200"/>
            </a:pPr>
            <a:r>
              <a:t> </a:t>
            </a:r>
            <a:r>
              <a:t>Radionuclide Examination(Nuclear medicine)</a:t>
            </a:r>
            <a:endParaRPr spc="30"/>
          </a:p>
          <a:p>
            <a:pPr>
              <a:defRPr b="1" sz="3200"/>
            </a:pPr>
          </a:p>
          <a:p>
            <a:pPr>
              <a:defRPr b="1" spc="0" sz="3200" u="sng"/>
            </a:pPr>
            <a:r>
              <a:t>Non-ionic radiation</a:t>
            </a:r>
            <a:endParaRPr spc="30"/>
          </a:p>
          <a:p>
            <a:pPr marL="457200" indent="-457200" algn="l">
              <a:buClr>
                <a:schemeClr val="accent1"/>
              </a:buClr>
              <a:buSzPct val="100000"/>
              <a:buFont typeface="Helvetica"/>
              <a:buChar char="•"/>
              <a:defRPr spc="0" sz="3200"/>
            </a:pPr>
            <a:r>
              <a:t>Ultrasound methods</a:t>
            </a:r>
            <a:endParaRPr spc="30"/>
          </a:p>
          <a:p>
            <a:pPr marL="457200" indent="-457200" algn="l">
              <a:buClr>
                <a:schemeClr val="accent1"/>
              </a:buClr>
              <a:buSzPct val="100000"/>
              <a:buFont typeface="Helvetica"/>
              <a:buChar char="•"/>
              <a:defRPr spc="0" sz="3200"/>
            </a:pPr>
            <a:r>
              <a:t>Magnetic resonance imaging (MRI)</a:t>
            </a:r>
            <a:endParaRPr spc="30"/>
          </a:p>
          <a:p>
            <a:pPr marL="457200" indent="-457200" algn="l">
              <a:buClr>
                <a:schemeClr val="accent1"/>
              </a:buClr>
              <a:buSzPct val="100000"/>
              <a:buFont typeface="Helvetica"/>
              <a:buChar char="•"/>
              <a:defRPr spc="0" sz="3200"/>
            </a:pPr>
            <a:r>
              <a:t>Infrared examination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18.jpg" descr="image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619" y="1700808"/>
            <a:ext cx="8848477" cy="4248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19.jpeg" descr="image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548679"/>
            <a:ext cx="7775365" cy="5187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20.png" descr="imag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1" y="2414428"/>
            <a:ext cx="3878504" cy="3102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21.jpg" descr="image2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7943" y="1556791"/>
            <a:ext cx="4465827" cy="4519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23.jpg" descr="image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0950" y="829819"/>
            <a:ext cx="6094279" cy="4892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24.jpg" descr="image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764704"/>
            <a:ext cx="3672410" cy="435547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- Tomographical research of inner organs  using X-ray."/>
          <p:cNvSpPr txBox="1"/>
          <p:nvPr>
            <p:ph type="body" sz="quarter" idx="1"/>
          </p:nvPr>
        </p:nvSpPr>
        <p:spPr>
          <a:xfrm>
            <a:off x="395536" y="5301207"/>
            <a:ext cx="6696744" cy="1296145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spc="0" sz="2400"/>
            </a:pPr>
            <a:r>
              <a:t>- </a:t>
            </a:r>
            <a:r>
              <a:t>Tomographical research of inner organs  using X-ray.</a:t>
            </a:r>
          </a:p>
        </p:txBody>
      </p:sp>
      <p:sp>
        <p:nvSpPr>
          <p:cNvPr id="199" name="CT"/>
          <p:cNvSpPr txBox="1"/>
          <p:nvPr>
            <p:ph type="title"/>
          </p:nvPr>
        </p:nvSpPr>
        <p:spPr>
          <a:xfrm>
            <a:off x="2555775" y="188639"/>
            <a:ext cx="4114801" cy="70104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CT</a:t>
            </a:r>
          </a:p>
        </p:txBody>
      </p:sp>
      <p:pic>
        <p:nvPicPr>
          <p:cNvPr id="200" name="image25.jpeg" descr="image2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2160" y="19891"/>
            <a:ext cx="2952329" cy="5219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26.jpg" descr="image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751" y="764704"/>
            <a:ext cx="8303426" cy="4752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Double-click to edi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5" name="Rectangle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b="1" spc="200" sz="1800"/>
            </a:pPr>
          </a:p>
        </p:txBody>
      </p:sp>
      <p:sp>
        <p:nvSpPr>
          <p:cNvPr id="206" name="Rectangle"/>
          <p:cNvSpPr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400"/>
              </a:spcBef>
              <a:defRPr b="1" spc="200" sz="1800"/>
            </a:pPr>
          </a:p>
        </p:txBody>
      </p:sp>
      <p:sp>
        <p:nvSpPr>
          <p:cNvPr id="20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8" name="800wm.jpg" descr="800w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700" y="24258"/>
            <a:ext cx="4920725" cy="389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medium_B800244_0007.jpg" descr="medium_B800244_000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2387" y="2638783"/>
            <a:ext cx="4525465" cy="3570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8.jpg" descr="image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1268759"/>
            <a:ext cx="4176772" cy="4157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29.jpg" descr="image2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6016" y="1628799"/>
            <a:ext cx="4226045" cy="3528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30.png" descr="image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2852935"/>
            <a:ext cx="3816426" cy="366869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he first tomogram of the brain…"/>
          <p:cNvSpPr txBox="1"/>
          <p:nvPr>
            <p:ph type="body" sz="quarter" idx="1"/>
          </p:nvPr>
        </p:nvSpPr>
        <p:spPr>
          <a:xfrm>
            <a:off x="457200" y="1628799"/>
            <a:ext cx="4114800" cy="1096113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400"/>
              </a:spcBef>
              <a:defRPr b="1" spc="200" sz="1800"/>
            </a:pPr>
            <a:r>
              <a:t>The first tomogram of the brain</a:t>
            </a:r>
          </a:p>
          <a:p>
            <a:pPr>
              <a:spcBef>
                <a:spcPts val="400"/>
              </a:spcBef>
              <a:defRPr b="1" spc="200" sz="1800"/>
            </a:pPr>
            <a:r>
              <a:t>1972</a:t>
            </a:r>
          </a:p>
        </p:txBody>
      </p:sp>
      <p:pic>
        <p:nvPicPr>
          <p:cNvPr id="216" name="image31.jpg" descr="image3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3967" y="2852935"/>
            <a:ext cx="4597127" cy="2844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Hounsfield scale"/>
          <p:cNvSpPr txBox="1"/>
          <p:nvPr>
            <p:ph type="title"/>
          </p:nvPr>
        </p:nvSpPr>
        <p:spPr>
          <a:xfrm>
            <a:off x="1835695" y="548679"/>
            <a:ext cx="5688634" cy="1008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Hounsfield scale</a:t>
            </a:r>
          </a:p>
        </p:txBody>
      </p:sp>
      <p:pic>
        <p:nvPicPr>
          <p:cNvPr id="219" name="image27.jpg" descr="image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498" y="1988840"/>
            <a:ext cx="8539454" cy="3672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enetration capacity…"/>
          <p:cNvSpPr txBox="1"/>
          <p:nvPr>
            <p:ph type="body" idx="1"/>
          </p:nvPr>
        </p:nvSpPr>
        <p:spPr>
          <a:xfrm>
            <a:off x="457200" y="2020823"/>
            <a:ext cx="8291263" cy="4432513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</a:p>
          <a:p>
            <a:pPr marL="514350" indent="-514350" algn="l">
              <a:buClr>
                <a:schemeClr val="accent1"/>
              </a:buClr>
              <a:buSzPct val="100000"/>
              <a:buAutoNum type="arabicPeriod" startAt="1"/>
              <a:defRPr spc="0" sz="3200"/>
            </a:pPr>
            <a:r>
              <a:t>Penetration capacity </a:t>
            </a:r>
            <a:endParaRPr spc="30"/>
          </a:p>
          <a:p>
            <a:pPr marL="514350" indent="-514350" algn="l">
              <a:buClr>
                <a:schemeClr val="accent1"/>
              </a:buClr>
              <a:buSzPct val="100000"/>
              <a:buAutoNum type="arabicPeriod" startAt="1"/>
              <a:defRPr spc="0" sz="3200"/>
            </a:pPr>
            <a:r>
              <a:t>Arouses lightning of the laminating screen </a:t>
            </a:r>
            <a:r>
              <a:t>(</a:t>
            </a:r>
            <a:r>
              <a:t>fluoroscopy)</a:t>
            </a:r>
            <a:endParaRPr spc="30"/>
          </a:p>
          <a:p>
            <a:pPr marL="514350" indent="-514350" algn="l">
              <a:buClr>
                <a:schemeClr val="accent1"/>
              </a:buClr>
              <a:buSzPct val="100000"/>
              <a:buAutoNum type="arabicPeriod" startAt="1"/>
              <a:defRPr spc="0" sz="3200"/>
            </a:pPr>
            <a:r>
              <a:t>Photochemical reaction</a:t>
            </a:r>
            <a:r>
              <a:t>- </a:t>
            </a:r>
            <a:r>
              <a:t>arouses darkening of the film</a:t>
            </a:r>
            <a:r>
              <a:t>(</a:t>
            </a:r>
            <a:r>
              <a:t>Radiography</a:t>
            </a:r>
            <a:r>
              <a:t>).</a:t>
            </a:r>
          </a:p>
          <a:p>
            <a:pPr marL="514350" indent="-514350" algn="l">
              <a:buClr>
                <a:schemeClr val="accent1"/>
              </a:buClr>
              <a:buSzPct val="100000"/>
              <a:buAutoNum type="arabicPeriod" startAt="1"/>
              <a:defRPr spc="0" sz="3200"/>
            </a:pPr>
            <a:r>
              <a:t>Biological</a:t>
            </a:r>
            <a:endParaRPr spc="30"/>
          </a:p>
          <a:p>
            <a:pPr marL="514350" indent="-514350" algn="l">
              <a:buClr>
                <a:schemeClr val="accent1"/>
              </a:buClr>
              <a:buSzPct val="100000"/>
              <a:buAutoNum type="arabicPeriod" startAt="1"/>
              <a:defRPr spc="0" sz="3200"/>
            </a:pPr>
            <a:r>
              <a:t>Ionizing </a:t>
            </a:r>
          </a:p>
        </p:txBody>
      </p:sp>
      <p:sp>
        <p:nvSpPr>
          <p:cNvPr id="140" name="X-ray Characteristics"/>
          <p:cNvSpPr txBox="1"/>
          <p:nvPr>
            <p:ph type="title"/>
          </p:nvPr>
        </p:nvSpPr>
        <p:spPr>
          <a:xfrm>
            <a:off x="2123727" y="188640"/>
            <a:ext cx="4824538" cy="15841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X-ray Characteristics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32.jpg" descr="image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548679"/>
            <a:ext cx="8794607" cy="5187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33.jpg" descr="image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759" y="404664"/>
            <a:ext cx="4331584" cy="5093419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Non-invasive CT-coronography"/>
          <p:cNvSpPr txBox="1"/>
          <p:nvPr>
            <p:ph type="body" sz="quarter" idx="1"/>
          </p:nvPr>
        </p:nvSpPr>
        <p:spPr>
          <a:xfrm>
            <a:off x="1737360" y="5513832"/>
            <a:ext cx="5669280" cy="548641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pc="0" sz="2400"/>
            </a:lvl1pPr>
          </a:lstStyle>
          <a:p>
            <a:pPr/>
            <a:r>
              <a:t>Non-invasive CT-coronography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34.jpeg" descr="image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476672"/>
            <a:ext cx="7844078" cy="4429596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Virtual endoscopy"/>
          <p:cNvSpPr txBox="1"/>
          <p:nvPr>
            <p:ph type="body" sz="quarter" idx="1"/>
          </p:nvPr>
        </p:nvSpPr>
        <p:spPr>
          <a:xfrm>
            <a:off x="1737360" y="5513832"/>
            <a:ext cx="5669280" cy="548641"/>
          </a:xfrm>
          <a:prstGeom prst="rect">
            <a:avLst/>
          </a:prstGeom>
        </p:spPr>
        <p:txBody>
          <a:bodyPr lIns="0" tIns="0" rIns="0" bIns="0" anchor="ctr"/>
          <a:lstStyle>
            <a:lvl1pPr defTabSz="722376">
              <a:spcBef>
                <a:spcPts val="0"/>
              </a:spcBef>
              <a:defRPr spc="0" sz="1896"/>
            </a:lvl1pPr>
          </a:lstStyle>
          <a:p>
            <a:pPr/>
            <a:r>
              <a:t>Virtual endoscopy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35.jpg" descr="image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620687"/>
            <a:ext cx="7200802" cy="5400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36.jpg" descr="image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751" y="404664"/>
            <a:ext cx="4608514" cy="6032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37.jpg" descr="image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759" y="188639"/>
            <a:ext cx="4850865" cy="6349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38.jpg" descr="image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688" y="30313"/>
            <a:ext cx="5400600" cy="7041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39.jpg" descr="image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735" y="25280"/>
            <a:ext cx="4680522" cy="6126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40.jpg" descr="image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1719" y="0"/>
            <a:ext cx="5112570" cy="6692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41.jpg" descr="image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7703" y="425506"/>
            <a:ext cx="4896546" cy="6409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"/>
          <p:cNvGrpSpPr/>
          <p:nvPr/>
        </p:nvGrpSpPr>
        <p:grpSpPr>
          <a:xfrm>
            <a:off x="755576" y="1839063"/>
            <a:ext cx="7704857" cy="4545865"/>
            <a:chOff x="0" y="0"/>
            <a:chExt cx="7704856" cy="4545863"/>
          </a:xfrm>
        </p:grpSpPr>
        <p:sp>
          <p:nvSpPr>
            <p:cNvPr id="142" name="Rectangle"/>
            <p:cNvSpPr/>
            <p:nvPr/>
          </p:nvSpPr>
          <p:spPr>
            <a:xfrm>
              <a:off x="0" y="0"/>
              <a:ext cx="7704857" cy="454586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43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04857" cy="4545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5" name="X-ray tube"/>
          <p:cNvSpPr txBox="1"/>
          <p:nvPr>
            <p:ph type="title"/>
          </p:nvPr>
        </p:nvSpPr>
        <p:spPr>
          <a:xfrm>
            <a:off x="2339751" y="620687"/>
            <a:ext cx="4608514" cy="10557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X-ray tube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42.jpg" descr="image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3727" y="379446"/>
            <a:ext cx="4680522" cy="6126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43.jpg" descr="image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8655" y="2020888"/>
            <a:ext cx="3059815" cy="4005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44.jpg" descr="image4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5530" y="2020888"/>
            <a:ext cx="3059814" cy="4005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45.jpg" descr="image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743" y="329687"/>
            <a:ext cx="4608514" cy="6032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46.jpg" descr="image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7703" y="158778"/>
            <a:ext cx="4680522" cy="6126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47.jpg" descr="image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735" y="188639"/>
            <a:ext cx="4824538" cy="6315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48.jpg" descr="image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104681"/>
            <a:ext cx="6624737" cy="6053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-is the method based on registration of gamma rays from inserted artificial radioactive matters"/>
          <p:cNvSpPr txBox="1"/>
          <p:nvPr>
            <p:ph type="body" idx="1"/>
          </p:nvPr>
        </p:nvSpPr>
        <p:spPr>
          <a:xfrm>
            <a:off x="1043608" y="1844824"/>
            <a:ext cx="6840760" cy="4608513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spc="0" sz="3200"/>
            </a:pPr>
            <a:r>
              <a:t>-</a:t>
            </a:r>
            <a:r>
              <a:t>is the method based on registration of gamma rays from inserted artificial radioactive matters</a:t>
            </a:r>
          </a:p>
        </p:txBody>
      </p:sp>
      <p:sp>
        <p:nvSpPr>
          <p:cNvPr id="257" name="Radionuclide Examination(Nuclear medicine)"/>
          <p:cNvSpPr txBox="1"/>
          <p:nvPr>
            <p:ph type="title"/>
          </p:nvPr>
        </p:nvSpPr>
        <p:spPr>
          <a:xfrm>
            <a:off x="2339751" y="764704"/>
            <a:ext cx="4289649" cy="911696"/>
          </a:xfrm>
          <a:prstGeom prst="rect">
            <a:avLst/>
          </a:prstGeom>
        </p:spPr>
        <p:txBody>
          <a:bodyPr/>
          <a:lstStyle>
            <a:lvl1pPr defTabSz="649223">
              <a:spcBef>
                <a:spcPts val="200"/>
              </a:spcBef>
              <a:defRPr sz="1703"/>
            </a:lvl1pPr>
          </a:lstStyle>
          <a:p>
            <a:pPr/>
            <a:r>
              <a:t>Radionuclide Examination(Nuclear medicine)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adiopharmaceutical-Radioactive indicators inserted to the human body(circulation)…"/>
          <p:cNvSpPr txBox="1"/>
          <p:nvPr>
            <p:ph type="body" idx="1"/>
          </p:nvPr>
        </p:nvSpPr>
        <p:spPr>
          <a:xfrm>
            <a:off x="971599" y="548679"/>
            <a:ext cx="7056785" cy="5904658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spcBef>
                <a:spcPts val="0"/>
              </a:spcBef>
              <a:defRPr spc="0" sz="2400" u="sng"/>
            </a:pPr>
            <a:r>
              <a:t>Radiopharmaceutical-</a:t>
            </a:r>
            <a:r>
              <a:rPr u="none"/>
              <a:t>Radioactive indicators inserted to the human body(circulation)</a:t>
            </a:r>
          </a:p>
          <a:p>
            <a:pPr>
              <a:spcBef>
                <a:spcPts val="0"/>
              </a:spcBef>
              <a:defRPr spc="0" sz="1800"/>
            </a:pPr>
          </a:p>
          <a:p>
            <a:pPr>
              <a:spcBef>
                <a:spcPts val="0"/>
              </a:spcBef>
              <a:defRPr spc="0" sz="2400" u="sng"/>
            </a:pPr>
            <a:r>
              <a:t>Nuclides</a:t>
            </a:r>
          </a:p>
          <a:p>
            <a:pPr algn="l">
              <a:spcBef>
                <a:spcPts val="0"/>
              </a:spcBef>
              <a:defRPr spc="0"/>
            </a:pPr>
            <a:r>
              <a:t>99</a:t>
            </a:r>
            <a:r>
              <a:t>T</a:t>
            </a:r>
            <a:r>
              <a:t>с                                             </a:t>
            </a:r>
            <a:r>
              <a:t>                 </a:t>
            </a:r>
            <a:r>
              <a:t>6</a:t>
            </a:r>
            <a:r>
              <a:t> h</a:t>
            </a:r>
          </a:p>
          <a:p>
            <a:pPr algn="l">
              <a:spcBef>
                <a:spcPts val="0"/>
              </a:spcBef>
              <a:defRPr spc="0"/>
            </a:pPr>
          </a:p>
          <a:p>
            <a:pPr algn="l">
              <a:spcBef>
                <a:spcPts val="0"/>
              </a:spcBef>
              <a:defRPr spc="0"/>
            </a:pPr>
            <a:r>
              <a:t>113</a:t>
            </a:r>
            <a:r>
              <a:t>In</a:t>
            </a:r>
            <a:r>
              <a:t>                                                  </a:t>
            </a:r>
            <a:r>
              <a:t>           </a:t>
            </a:r>
            <a:r>
              <a:t>99 </a:t>
            </a:r>
            <a:r>
              <a:t>min</a:t>
            </a:r>
          </a:p>
          <a:p>
            <a:pPr algn="l">
              <a:spcBef>
                <a:spcPts val="0"/>
              </a:spcBef>
              <a:defRPr spc="0"/>
            </a:pPr>
          </a:p>
          <a:p>
            <a:pPr algn="l">
              <a:spcBef>
                <a:spcPts val="0"/>
              </a:spcBef>
              <a:defRPr spc="0"/>
            </a:pPr>
            <a:r>
              <a:t>123</a:t>
            </a:r>
            <a:r>
              <a:t>I </a:t>
            </a:r>
            <a:r>
              <a:t> </a:t>
            </a:r>
            <a:r>
              <a:t>        </a:t>
            </a:r>
            <a:r>
              <a:t>                                         </a:t>
            </a:r>
            <a:r>
              <a:t>           </a:t>
            </a:r>
            <a:r>
              <a:t> 8 </a:t>
            </a:r>
            <a:r>
              <a:t>d</a:t>
            </a:r>
          </a:p>
          <a:p>
            <a:pPr algn="l">
              <a:spcBef>
                <a:spcPts val="0"/>
              </a:spcBef>
              <a:defRPr spc="0"/>
            </a:pPr>
          </a:p>
          <a:p>
            <a:pPr algn="l">
              <a:spcBef>
                <a:spcPts val="0"/>
              </a:spcBef>
              <a:defRPr spc="0"/>
            </a:pPr>
            <a:r>
              <a:t>131</a:t>
            </a:r>
            <a:r>
              <a:t>I</a:t>
            </a:r>
            <a:r>
              <a:t>                                                         </a:t>
            </a:r>
            <a:r>
              <a:t>      </a:t>
            </a:r>
            <a:r>
              <a:t>3 </a:t>
            </a:r>
            <a:r>
              <a:t>d</a:t>
            </a:r>
            <a:endParaRPr sz="1400"/>
          </a:p>
          <a:p>
            <a:pPr algn="l">
              <a:spcBef>
                <a:spcPts val="0"/>
              </a:spcBef>
              <a:defRPr spc="0"/>
            </a:pPr>
          </a:p>
          <a:p>
            <a:pPr algn="l">
              <a:spcBef>
                <a:spcPts val="0"/>
              </a:spcBef>
              <a:defRPr spc="0"/>
            </a:pPr>
            <a:r>
              <a:t>201Tl </a:t>
            </a:r>
            <a:r>
              <a:t>                                             </a:t>
            </a:r>
            <a:r>
              <a:t>             </a:t>
            </a:r>
            <a:r>
              <a:t>3 </a:t>
            </a:r>
            <a:r>
              <a:t>d</a:t>
            </a:r>
            <a:endParaRPr sz="1400"/>
          </a:p>
          <a:p>
            <a:pPr algn="l">
              <a:spcBef>
                <a:spcPts val="0"/>
              </a:spcBef>
              <a:defRPr spc="0"/>
            </a:pPr>
          </a:p>
          <a:p>
            <a:pPr algn="l">
              <a:spcBef>
                <a:spcPts val="0"/>
              </a:spcBef>
              <a:defRPr spc="0"/>
            </a:pPr>
            <a:r>
              <a:t>67Ga</a:t>
            </a:r>
            <a:r>
              <a:t>                                    </a:t>
            </a:r>
            <a:r>
              <a:t>                      </a:t>
            </a:r>
            <a:r>
              <a:t> 2,5 </a:t>
            </a:r>
            <a:r>
              <a:t>d</a:t>
            </a:r>
          </a:p>
          <a:p>
            <a:pPr algn="l">
              <a:spcBef>
                <a:spcPts val="0"/>
              </a:spcBef>
              <a:defRPr spc="0"/>
            </a:pPr>
          </a:p>
          <a:p>
            <a:pPr algn="l">
              <a:spcBef>
                <a:spcPts val="0"/>
              </a:spcBef>
              <a:defRPr spc="0"/>
            </a:pPr>
            <a:r>
              <a:t>133Xe</a:t>
            </a:r>
            <a:r>
              <a:t>                                     </a:t>
            </a:r>
            <a:r>
              <a:t>                  </a:t>
            </a:r>
            <a:r>
              <a:t>   5 </a:t>
            </a:r>
            <a:r>
              <a:t>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49.jpg" descr="image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1916832"/>
            <a:ext cx="4704524" cy="4032449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Gamma-chamber is the apparatus for the registration of spreading and dynamic activity of radioactive matter."/>
          <p:cNvSpPr txBox="1"/>
          <p:nvPr>
            <p:ph type="body" sz="quarter" idx="1"/>
          </p:nvPr>
        </p:nvSpPr>
        <p:spPr>
          <a:xfrm>
            <a:off x="4932040" y="2204864"/>
            <a:ext cx="4104457" cy="28083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b="1" spc="0" sz="3200"/>
            </a:pPr>
            <a:r>
              <a:t>Gamma</a:t>
            </a:r>
            <a:r>
              <a:t>-</a:t>
            </a:r>
            <a:r>
              <a:t>chamber </a:t>
            </a:r>
            <a:r>
              <a:rPr b="0"/>
              <a:t>is the apparatus for the registration of spreading and dynamic activity of radioactive matter.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50.jpg" descr="image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1700808"/>
            <a:ext cx="6840760" cy="502997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In vivo…"/>
          <p:cNvSpPr txBox="1"/>
          <p:nvPr>
            <p:ph type="body" sz="quarter" idx="1"/>
          </p:nvPr>
        </p:nvSpPr>
        <p:spPr>
          <a:xfrm>
            <a:off x="7164288" y="2816351"/>
            <a:ext cx="1522513" cy="2628874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chemeClr val="accent1"/>
              </a:buClr>
              <a:buSzPct val="100000"/>
              <a:buFont typeface="Courier New"/>
              <a:buChar char="o"/>
              <a:defRPr spc="0" sz="2800"/>
            </a:pPr>
            <a:r>
              <a:t>In vivo</a:t>
            </a:r>
          </a:p>
          <a:p>
            <a:pPr>
              <a:lnSpc>
                <a:spcPct val="90000"/>
              </a:lnSpc>
              <a:defRPr sz="2800"/>
            </a:pPr>
          </a:p>
          <a:p>
            <a:pPr marL="457200" indent="-457200">
              <a:lnSpc>
                <a:spcPct val="90000"/>
              </a:lnSpc>
              <a:buClr>
                <a:schemeClr val="accent1"/>
              </a:buClr>
              <a:buSzPct val="100000"/>
              <a:buFont typeface="Courier New"/>
              <a:buChar char="o"/>
              <a:defRPr sz="2800"/>
            </a:pPr>
          </a:p>
          <a:p>
            <a:pPr marL="457200" indent="-457200">
              <a:lnSpc>
                <a:spcPct val="90000"/>
              </a:lnSpc>
              <a:buClr>
                <a:schemeClr val="accent1"/>
              </a:buClr>
              <a:buSzPct val="100000"/>
              <a:buFont typeface="Courier New"/>
              <a:buChar char="o"/>
              <a:defRPr spc="0" sz="2800"/>
            </a:pPr>
            <a:r>
              <a:t>In vitro</a:t>
            </a:r>
          </a:p>
        </p:txBody>
      </p:sp>
      <p:sp>
        <p:nvSpPr>
          <p:cNvPr id="266" name="Static…"/>
          <p:cNvSpPr/>
          <p:nvPr>
            <p:ph type="body" idx="21"/>
          </p:nvPr>
        </p:nvSpPr>
        <p:spPr>
          <a:xfrm>
            <a:off x="179512" y="404664"/>
            <a:ext cx="4301048" cy="10801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248602" indent="-248602" defTabSz="795527">
              <a:spcBef>
                <a:spcPts val="300"/>
              </a:spcBef>
              <a:buClr>
                <a:schemeClr val="accent1"/>
              </a:buClr>
              <a:buSzPct val="100000"/>
              <a:buFont typeface="Helvetica"/>
              <a:buChar char="•"/>
              <a:defRPr b="1" spc="174" sz="2436"/>
            </a:pPr>
            <a:r>
              <a:t>Static</a:t>
            </a:r>
          </a:p>
          <a:p>
            <a:pPr marL="248602" indent="-248602" defTabSz="795527">
              <a:spcBef>
                <a:spcPts val="300"/>
              </a:spcBef>
              <a:buClr>
                <a:schemeClr val="accent1"/>
              </a:buClr>
              <a:buSzPct val="100000"/>
              <a:buFont typeface="Helvetica"/>
              <a:buChar char="•"/>
              <a:defRPr b="1" spc="174" sz="2436"/>
            </a:pPr>
            <a:r>
              <a:t>Dynamic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3.jpg" descr="imag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2132856"/>
            <a:ext cx="8136905" cy="30377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51.jpg" descr="image5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3808" y="44623"/>
            <a:ext cx="3312368" cy="6607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52.jpg" descr="image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8" y="188639"/>
            <a:ext cx="5084224" cy="3312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53.jpg" descr="image5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5855" y="2276872"/>
            <a:ext cx="5688633" cy="4394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age54.jpg" descr="image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4" y="332656"/>
            <a:ext cx="6480720" cy="6126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55.png" descr="image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476672"/>
            <a:ext cx="7704857" cy="5778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56.jpg" descr="image5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743" y="1325094"/>
            <a:ext cx="4824538" cy="534959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PECT-Single Photon Emission   Computer Tomography"/>
          <p:cNvSpPr txBox="1"/>
          <p:nvPr>
            <p:ph type="body" sz="quarter" idx="1"/>
          </p:nvPr>
        </p:nvSpPr>
        <p:spPr>
          <a:xfrm>
            <a:off x="1907703" y="116631"/>
            <a:ext cx="5328594" cy="1296146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400"/>
              </a:spcBef>
              <a:defRPr b="1" spc="200" sz="2400"/>
            </a:pPr>
            <a:r>
              <a:t>SPECT</a:t>
            </a:r>
            <a:r>
              <a:t>-</a:t>
            </a:r>
            <a:r>
              <a:t>Single Photon Emission  </a:t>
            </a:r>
            <a:r>
              <a:t> </a:t>
            </a:r>
            <a:r>
              <a:t>Computer Tomography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57.png" descr="image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591" y="1268759"/>
            <a:ext cx="7704858" cy="5214398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Miocardioscintigraphy"/>
          <p:cNvSpPr txBox="1"/>
          <p:nvPr>
            <p:ph type="body" sz="quarter" idx="1"/>
          </p:nvPr>
        </p:nvSpPr>
        <p:spPr>
          <a:xfrm>
            <a:off x="1691680" y="116632"/>
            <a:ext cx="5338937" cy="1312136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400"/>
              </a:spcBef>
              <a:defRPr b="1" spc="200" sz="2800"/>
            </a:lvl1pPr>
          </a:lstStyle>
          <a:p>
            <a:pPr/>
            <a:r>
              <a:t>Miocardioscintigraphy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age58.jpg" descr="image5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548679"/>
            <a:ext cx="8323810" cy="5688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59.jpg" descr="image5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1640" y="332656"/>
            <a:ext cx="6912769" cy="5426003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Сцинтиграфия с туморотропными РФП"/>
          <p:cNvSpPr txBox="1"/>
          <p:nvPr>
            <p:ph type="body" sz="quarter" idx="1"/>
          </p:nvPr>
        </p:nvSpPr>
        <p:spPr>
          <a:xfrm>
            <a:off x="1259631" y="5589239"/>
            <a:ext cx="5904658" cy="908681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pc="0" sz="2400"/>
            </a:lvl1pPr>
          </a:lstStyle>
          <a:p>
            <a:pPr/>
            <a:r>
              <a:t>Сцинтиграфия с туморотропными РФП</a:t>
            </a:r>
            <a:endParaRPr sz="1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he method is based on annihilation of one positron(+) and one electrone. As a result two gamma-qunta appear, which are registered  by the detector"/>
          <p:cNvSpPr txBox="1"/>
          <p:nvPr>
            <p:ph type="body" sz="half" idx="1"/>
          </p:nvPr>
        </p:nvSpPr>
        <p:spPr>
          <a:xfrm>
            <a:off x="251519" y="1916832"/>
            <a:ext cx="4229043" cy="4464497"/>
          </a:xfrm>
          <a:prstGeom prst="rect">
            <a:avLst/>
          </a:prstGeom>
        </p:spPr>
        <p:txBody>
          <a:bodyPr/>
          <a:lstStyle>
            <a:lvl1pPr>
              <a:defRPr spc="0" sz="2800"/>
            </a:lvl1pPr>
          </a:lstStyle>
          <a:p>
            <a:pPr/>
            <a:r>
              <a:t>The method is based on annihilation of one positron(+) and one electrone. As a result two gamma-qunta appear, which are registered  by the detector</a:t>
            </a:r>
          </a:p>
        </p:txBody>
      </p:sp>
      <p:pic>
        <p:nvPicPr>
          <p:cNvPr id="289" name="image60.jpg" descr="image6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4008" y="2276872"/>
            <a:ext cx="4152575" cy="2768384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Positron emission tomography(pet)"/>
          <p:cNvSpPr txBox="1"/>
          <p:nvPr>
            <p:ph type="title"/>
          </p:nvPr>
        </p:nvSpPr>
        <p:spPr>
          <a:xfrm>
            <a:off x="2411760" y="188639"/>
            <a:ext cx="4361656" cy="105571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Positron emission tomography</a:t>
            </a:r>
            <a:r>
              <a:t>(</a:t>
            </a:r>
            <a:r>
              <a:t>pet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61.jpg" descr="image6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548679"/>
            <a:ext cx="8522595" cy="5184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ource…"/>
          <p:cNvSpPr txBox="1"/>
          <p:nvPr>
            <p:ph type="body" idx="1"/>
          </p:nvPr>
        </p:nvSpPr>
        <p:spPr>
          <a:xfrm>
            <a:off x="467544" y="1556792"/>
            <a:ext cx="8219255" cy="453920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Clr>
                <a:schemeClr val="accent1"/>
              </a:buClr>
              <a:buSzPct val="100000"/>
              <a:buFont typeface="Helvetica"/>
              <a:buChar char="•"/>
              <a:defRPr spc="0" sz="3200"/>
            </a:pPr>
            <a:r>
              <a:t>Source </a:t>
            </a:r>
            <a:endParaRPr spc="30"/>
          </a:p>
          <a:p>
            <a:pPr marL="342900" indent="-342900" algn="l">
              <a:buClr>
                <a:schemeClr val="accent1"/>
              </a:buClr>
              <a:buSzPct val="100000"/>
              <a:buFont typeface="Helvetica"/>
              <a:buChar char="•"/>
              <a:defRPr sz="3200"/>
            </a:pPr>
          </a:p>
          <a:p>
            <a:pPr marL="342900" indent="-342900" algn="l">
              <a:buClr>
                <a:schemeClr val="accent1"/>
              </a:buClr>
              <a:buSzPct val="100000"/>
              <a:buFont typeface="Helvetica"/>
              <a:buChar char="•"/>
              <a:defRPr spc="0" sz="3200"/>
            </a:pPr>
            <a:r>
              <a:t>Receiving device </a:t>
            </a:r>
            <a:r>
              <a:t>(</a:t>
            </a:r>
            <a:r>
              <a:t>film for radiography</a:t>
            </a:r>
            <a:r>
              <a:t>,</a:t>
            </a:r>
            <a:r>
              <a:t>screen for Fluoroscopy</a:t>
            </a:r>
            <a:r>
              <a:t>)</a:t>
            </a:r>
          </a:p>
          <a:p>
            <a:pPr marL="342900" indent="-342900" algn="l">
              <a:buClr>
                <a:schemeClr val="accent1"/>
              </a:buClr>
              <a:buSzPct val="100000"/>
              <a:buFont typeface="Helvetica"/>
              <a:buChar char="•"/>
              <a:defRPr sz="3200"/>
            </a:pPr>
          </a:p>
          <a:p>
            <a:pPr marL="342900" indent="-342900" algn="l">
              <a:buClr>
                <a:schemeClr val="accent1"/>
              </a:buClr>
              <a:buSzPct val="100000"/>
              <a:buFont typeface="Helvetica"/>
              <a:buChar char="•"/>
              <a:defRPr spc="0" sz="3200"/>
            </a:pPr>
            <a:r>
              <a:t>Patient</a:t>
            </a:r>
          </a:p>
          <a:p>
            <a:pPr marL="342900" indent="-342900" algn="l">
              <a:buClr>
                <a:schemeClr val="accent1"/>
              </a:buClr>
              <a:buSzPct val="100000"/>
              <a:buFont typeface="Helvetica"/>
              <a:buChar char="•"/>
              <a:defRPr sz="3200"/>
            </a:pPr>
          </a:p>
          <a:p>
            <a:pPr marL="342900" indent="-342900" algn="l">
              <a:buClr>
                <a:schemeClr val="accent1"/>
              </a:buClr>
              <a:buSzPct val="100000"/>
              <a:buFont typeface="Helvetica"/>
              <a:buChar char="•"/>
              <a:defRPr spc="0" sz="3200"/>
            </a:pPr>
            <a:r>
              <a:t>Radiologist </a:t>
            </a:r>
          </a:p>
        </p:txBody>
      </p:sp>
      <p:sp>
        <p:nvSpPr>
          <p:cNvPr id="150" name="X-ray apparatus"/>
          <p:cNvSpPr txBox="1"/>
          <p:nvPr>
            <p:ph type="title"/>
          </p:nvPr>
        </p:nvSpPr>
        <p:spPr>
          <a:xfrm>
            <a:off x="2514600" y="476672"/>
            <a:ext cx="4505672" cy="792089"/>
          </a:xfrm>
          <a:prstGeom prst="rect">
            <a:avLst/>
          </a:prstGeom>
        </p:spPr>
        <p:txBody>
          <a:bodyPr/>
          <a:lstStyle/>
          <a:p>
            <a:pPr defTabSz="694944">
              <a:spcBef>
                <a:spcPts val="300"/>
              </a:spcBef>
              <a:defRPr sz="2128"/>
            </a:pPr>
            <a:r>
              <a:t>X-ray apparatus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Isotops…"/>
          <p:cNvSpPr txBox="1"/>
          <p:nvPr>
            <p:ph type="body" sz="half" idx="1"/>
          </p:nvPr>
        </p:nvSpPr>
        <p:spPr>
          <a:xfrm>
            <a:off x="251519" y="1484784"/>
            <a:ext cx="4229043" cy="4544160"/>
          </a:xfrm>
          <a:prstGeom prst="rect">
            <a:avLst/>
          </a:prstGeom>
        </p:spPr>
        <p:txBody>
          <a:bodyPr/>
          <a:lstStyle/>
          <a:p>
            <a:pPr/>
          </a:p>
          <a:p>
            <a:pPr>
              <a:defRPr spc="0"/>
            </a:pPr>
            <a:r>
              <a:t>Isotops</a:t>
            </a:r>
          </a:p>
          <a:p>
            <a:pPr/>
          </a:p>
          <a:p>
            <a:pPr>
              <a:defRPr spc="0"/>
            </a:pPr>
            <a:r>
              <a:t>Carbon</a:t>
            </a:r>
            <a:r>
              <a:t>-11 (</a:t>
            </a:r>
            <a:r>
              <a:t>T½= 20,4 min</a:t>
            </a:r>
            <a:r>
              <a:t>.)</a:t>
            </a:r>
          </a:p>
          <a:p>
            <a:pPr>
              <a:defRPr spc="0"/>
            </a:pPr>
            <a:r>
              <a:t>Nitrogen</a:t>
            </a:r>
            <a:r>
              <a:t>-13 (</a:t>
            </a:r>
            <a:r>
              <a:t>T½=9,96 </a:t>
            </a:r>
            <a:r>
              <a:t>мин.)</a:t>
            </a:r>
          </a:p>
          <a:p>
            <a:pPr>
              <a:defRPr spc="0"/>
            </a:pPr>
            <a:r>
              <a:t>Oxygen</a:t>
            </a:r>
            <a:r>
              <a:t>-15 (</a:t>
            </a:r>
            <a:r>
              <a:t>T½=2,03 </a:t>
            </a:r>
            <a:r>
              <a:t>мин.)</a:t>
            </a:r>
          </a:p>
          <a:p>
            <a:pPr>
              <a:defRPr spc="0"/>
            </a:pPr>
            <a:r>
              <a:t>Fluorine</a:t>
            </a:r>
            <a:r>
              <a:t>-18 (</a:t>
            </a:r>
            <a:r>
              <a:t>T½=109,8 </a:t>
            </a:r>
            <a:r>
              <a:t>мин.)</a:t>
            </a:r>
          </a:p>
          <a:p>
            <a:pPr/>
          </a:p>
          <a:p>
            <a:pPr>
              <a:defRPr spc="0"/>
            </a:pPr>
            <a:r>
              <a:t>The most often used radiopharmaceutical tracer Flourine+Glucose</a:t>
            </a:r>
          </a:p>
        </p:txBody>
      </p:sp>
      <p:pic>
        <p:nvPicPr>
          <p:cNvPr id="295" name="image62.png" descr="image6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5975" y="1700808"/>
            <a:ext cx="4518573" cy="4053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63.jpg" descr="image6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3727" y="260647"/>
            <a:ext cx="4752530" cy="6336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age64.jpg" descr="image6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182008"/>
            <a:ext cx="8136905" cy="6333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MRI is the method of topographic imaging based on phenomenon of magnetic nuclear resonance."/>
          <p:cNvSpPr txBox="1"/>
          <p:nvPr>
            <p:ph type="body" idx="1"/>
          </p:nvPr>
        </p:nvSpPr>
        <p:spPr>
          <a:xfrm>
            <a:off x="457200" y="2020823"/>
            <a:ext cx="8003231" cy="4432513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400"/>
              </a:spcBef>
              <a:defRPr b="1" spc="200" sz="2400"/>
            </a:lvl1pPr>
          </a:lstStyle>
          <a:p>
            <a:pPr/>
            <a:r>
              <a:t>MRI is the method of topographic imaging based on phenomenon of magnetic nuclear resonance.</a:t>
            </a:r>
          </a:p>
        </p:txBody>
      </p:sp>
      <p:sp>
        <p:nvSpPr>
          <p:cNvPr id="302" name="Magnetic Resonance Imaging  (MRI)"/>
          <p:cNvSpPr txBox="1"/>
          <p:nvPr>
            <p:ph type="title"/>
          </p:nvPr>
        </p:nvSpPr>
        <p:spPr>
          <a:xfrm>
            <a:off x="2051719" y="548679"/>
            <a:ext cx="5112570" cy="12961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Magnetic Resonance Imaging  (MRI)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age65.jpg" descr="image6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548679"/>
            <a:ext cx="3744417" cy="5710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66.jpg" descr="image6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5975" y="1628799"/>
            <a:ext cx="4317583" cy="3710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67.jpg" descr="image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583" y="476672"/>
            <a:ext cx="7488834" cy="5760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68.jpg" descr="image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4" y="338372"/>
            <a:ext cx="6336704" cy="614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MR-angiography"/>
          <p:cNvSpPr txBox="1"/>
          <p:nvPr>
            <p:ph type="body" sz="quarter" idx="1"/>
          </p:nvPr>
        </p:nvSpPr>
        <p:spPr>
          <a:xfrm>
            <a:off x="-1" y="260647"/>
            <a:ext cx="2915818" cy="100811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400"/>
              </a:spcBef>
              <a:defRPr b="1" spc="200" sz="1800"/>
            </a:lvl1pPr>
          </a:lstStyle>
          <a:p>
            <a:pPr/>
            <a:r>
              <a:t>MR-angiography</a:t>
            </a:r>
          </a:p>
        </p:txBody>
      </p:sp>
      <p:pic>
        <p:nvPicPr>
          <p:cNvPr id="312" name="image70.jpg" descr="image7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9832" y="404664"/>
            <a:ext cx="5450681" cy="5724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71.jpg" descr="image7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9671" y="404664"/>
            <a:ext cx="6213361" cy="6001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age73.jpg" descr="image7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663" y="476672"/>
            <a:ext cx="6116637" cy="6116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4.jpg" descr="imag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735" y="980728"/>
            <a:ext cx="5400601" cy="5422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image74.jpg" descr="image7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4704"/>
            <a:ext cx="5180852" cy="3510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75.jpg" descr="image7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3927" y="3284983"/>
            <a:ext cx="5129771" cy="3366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age76.jpg" descr="image7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836712"/>
            <a:ext cx="3632822" cy="4650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77.jpg" descr="image7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3927" y="836711"/>
            <a:ext cx="5040562" cy="4763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age78.jpg" descr="image7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632" y="404664"/>
            <a:ext cx="6120680" cy="5331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ontraindications…"/>
          <p:cNvSpPr txBox="1"/>
          <p:nvPr>
            <p:ph type="body" idx="1"/>
          </p:nvPr>
        </p:nvSpPr>
        <p:spPr>
          <a:xfrm>
            <a:off x="457200" y="476672"/>
            <a:ext cx="8147247" cy="5552273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b="1" spc="0" sz="2800"/>
            </a:pPr>
            <a:r>
              <a:t>Contraindications</a:t>
            </a:r>
            <a:endParaRPr spc="30"/>
          </a:p>
          <a:p>
            <a:pPr>
              <a:defRPr spc="0" sz="2400"/>
            </a:pPr>
            <a:r>
              <a:t>- </a:t>
            </a:r>
            <a:r>
              <a:t>Medical devices inside the body</a:t>
            </a:r>
            <a:r>
              <a:t>(</a:t>
            </a:r>
            <a:r>
              <a:t>cardio stimulator</a:t>
            </a:r>
            <a:r>
              <a:t> </a:t>
            </a:r>
            <a:r>
              <a:t>etc.</a:t>
            </a:r>
            <a:r>
              <a:t>). </a:t>
            </a:r>
            <a:endParaRPr spc="30"/>
          </a:p>
          <a:p>
            <a:pPr>
              <a:defRPr sz="2400"/>
            </a:pPr>
          </a:p>
          <a:p>
            <a:pPr>
              <a:defRPr spc="0" sz="2400"/>
            </a:pPr>
            <a:r>
              <a:t>- </a:t>
            </a:r>
            <a:r>
              <a:t>Metal elements in examining area </a:t>
            </a:r>
            <a:r>
              <a:t>(</a:t>
            </a:r>
            <a:r>
              <a:t>prosthetic device</a:t>
            </a:r>
            <a:r>
              <a:t>,</a:t>
            </a:r>
            <a:r>
              <a:t>clips</a:t>
            </a:r>
            <a:r>
              <a:t>,</a:t>
            </a:r>
            <a:r>
              <a:t>debris</a:t>
            </a:r>
            <a:r>
              <a:t>). </a:t>
            </a:r>
            <a:endParaRPr spc="30"/>
          </a:p>
          <a:p>
            <a:pPr>
              <a:defRPr sz="2400"/>
            </a:pPr>
          </a:p>
          <a:p>
            <a:pPr>
              <a:defRPr spc="0" sz="2400"/>
            </a:pPr>
            <a:r>
              <a:t>- </a:t>
            </a:r>
            <a:r>
              <a:t>Impossibility to keep immobility  during the examination.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is the method based on receiving the images which are got with the help of Ultrasoun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0" sz="2800"/>
            </a:pPr>
            <a:r>
              <a:t>is the method based on receiving the images which are got with the help of Ultrasound.</a:t>
            </a:r>
            <a:endParaRPr spc="30"/>
          </a:p>
          <a:p>
            <a:pPr>
              <a:defRPr sz="2800"/>
            </a:pPr>
          </a:p>
          <a:p>
            <a:pPr>
              <a:defRPr sz="2800"/>
            </a:pPr>
          </a:p>
          <a:p>
            <a:pPr>
              <a:defRPr sz="2800"/>
            </a:pPr>
          </a:p>
          <a:p>
            <a:pPr>
              <a:defRPr spc="0" sz="2800"/>
            </a:pPr>
            <a:r>
              <a:t>Echo-signal is the signal ,reflected from the border of divisions of two mediums </a:t>
            </a:r>
          </a:p>
        </p:txBody>
      </p:sp>
      <p:sp>
        <p:nvSpPr>
          <p:cNvPr id="329" name="Ultrasound imaging (sonography)"/>
          <p:cNvSpPr txBox="1"/>
          <p:nvPr>
            <p:ph type="title"/>
          </p:nvPr>
        </p:nvSpPr>
        <p:spPr>
          <a:xfrm>
            <a:off x="1763688" y="332655"/>
            <a:ext cx="5472608" cy="115213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Ultrasound imaging (sonography)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79.jpg" descr="image7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591" y="764704"/>
            <a:ext cx="3007087" cy="5112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80.jpg" descr="image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4008" y="980728"/>
            <a:ext cx="4125863" cy="4320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81.jpeg" descr="image8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5655" y="1124744"/>
            <a:ext cx="6600727" cy="454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А-regime(amplitude)-gives one-dimensional image which depends on resistance of the mediums.…"/>
          <p:cNvSpPr txBox="1"/>
          <p:nvPr>
            <p:ph type="body" sz="half" idx="1"/>
          </p:nvPr>
        </p:nvSpPr>
        <p:spPr>
          <a:xfrm>
            <a:off x="611559" y="476672"/>
            <a:ext cx="7992890" cy="2016225"/>
          </a:xfrm>
          <a:prstGeom prst="rect">
            <a:avLst/>
          </a:prstGeom>
        </p:spPr>
        <p:txBody>
          <a:bodyPr/>
          <a:lstStyle/>
          <a:p>
            <a:pPr>
              <a:defRPr b="1" spc="0" sz="2400"/>
            </a:pPr>
            <a:r>
              <a:t>А-</a:t>
            </a:r>
            <a:r>
              <a:t>regime</a:t>
            </a:r>
            <a:r>
              <a:t>(</a:t>
            </a:r>
            <a:r>
              <a:t>amplitude</a:t>
            </a:r>
            <a:r>
              <a:t>)</a:t>
            </a:r>
            <a:r>
              <a:rPr b="0" sz="2000"/>
              <a:t>-</a:t>
            </a:r>
            <a:r>
              <a:rPr b="0" sz="2000"/>
              <a:t>gives one-dimensional image which depends on resistance of the mediums.</a:t>
            </a:r>
            <a:endParaRPr b="0" sz="2000"/>
          </a:p>
          <a:p>
            <a:pPr>
              <a:defRPr b="1"/>
            </a:pPr>
          </a:p>
          <a:p>
            <a:pPr>
              <a:defRPr b="1" spc="0" sz="2400"/>
            </a:pPr>
            <a:r>
              <a:t>М-</a:t>
            </a:r>
            <a:r>
              <a:t>regime</a:t>
            </a:r>
            <a:r>
              <a:rPr b="0"/>
              <a:t>(«</a:t>
            </a:r>
            <a:r>
              <a:rPr b="0"/>
              <a:t>motion</a:t>
            </a:r>
            <a:r>
              <a:rPr b="0"/>
              <a:t>»)</a:t>
            </a:r>
            <a:r>
              <a:rPr b="0" sz="2000"/>
              <a:t>-</a:t>
            </a:r>
            <a:r>
              <a:rPr b="0" sz="2000"/>
              <a:t>is the regime which displays the information about the moving walls of  organs( e.g. heart)</a:t>
            </a:r>
          </a:p>
        </p:txBody>
      </p:sp>
      <p:pic>
        <p:nvPicPr>
          <p:cNvPr id="337" name="image82.jpg" descr="image8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4" y="2708919"/>
            <a:ext cx="6912768" cy="3792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B-regime («brightness») is the method based on the registration eco-signals. The image depends on the tissue resistance. The denser is the tissue the brighter is the image."/>
          <p:cNvSpPr txBox="1"/>
          <p:nvPr>
            <p:ph type="body" sz="quarter" idx="1"/>
          </p:nvPr>
        </p:nvSpPr>
        <p:spPr>
          <a:xfrm>
            <a:off x="323527" y="188639"/>
            <a:ext cx="8640962" cy="1224138"/>
          </a:xfrm>
          <a:prstGeom prst="rect">
            <a:avLst/>
          </a:prstGeom>
        </p:spPr>
        <p:txBody>
          <a:bodyPr/>
          <a:lstStyle/>
          <a:p>
            <a:pPr>
              <a:defRPr b="1" spc="0" sz="2400"/>
            </a:pPr>
            <a:r>
              <a:t>B-regime</a:t>
            </a:r>
            <a:r>
              <a:t> («</a:t>
            </a:r>
            <a:r>
              <a:t>brightness</a:t>
            </a:r>
            <a:r>
              <a:t>») </a:t>
            </a:r>
            <a:r>
              <a:rPr b="0"/>
              <a:t>is the method based on the registration eco-signals. The image depends on the tissue resistance. The denser is the tissue the brighter is the image.</a:t>
            </a:r>
          </a:p>
        </p:txBody>
      </p:sp>
      <p:pic>
        <p:nvPicPr>
          <p:cNvPr id="340" name="image83.jpg" descr="image8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1340767"/>
            <a:ext cx="7274977" cy="5314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Doppler sonography is used to examine the blood circulation.The US-wave reflects from the vessel wall and erythrocytes at the same time."/>
          <p:cNvSpPr txBox="1"/>
          <p:nvPr>
            <p:ph type="body" sz="quarter" idx="1"/>
          </p:nvPr>
        </p:nvSpPr>
        <p:spPr>
          <a:xfrm>
            <a:off x="395535" y="-1"/>
            <a:ext cx="8280922" cy="1340770"/>
          </a:xfrm>
          <a:prstGeom prst="rect">
            <a:avLst/>
          </a:prstGeom>
        </p:spPr>
        <p:txBody>
          <a:bodyPr/>
          <a:lstStyle/>
          <a:p>
            <a:pPr>
              <a:defRPr b="1" spc="0" sz="2400"/>
            </a:pPr>
            <a:r>
              <a:t>Doppler sonography </a:t>
            </a:r>
            <a:r>
              <a:rPr b="0"/>
              <a:t>is used to examine the blood circulation.The US-wave reflects from the vessel wall and erythrocytes at the same time. </a:t>
            </a:r>
          </a:p>
        </p:txBody>
      </p:sp>
      <p:pic>
        <p:nvPicPr>
          <p:cNvPr id="343" name="image84.jpg" descr="image8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621" y="1628799"/>
            <a:ext cx="7769147" cy="4907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5.jpg" descr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583" y="764704"/>
            <a:ext cx="7639821" cy="5677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age85.jpg" descr="image8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0"/>
            <a:ext cx="7488834" cy="561662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Colour  Doppler  Imaging"/>
          <p:cNvSpPr txBox="1"/>
          <p:nvPr>
            <p:ph type="body" sz="quarter" idx="1"/>
          </p:nvPr>
        </p:nvSpPr>
        <p:spPr>
          <a:xfrm>
            <a:off x="755576" y="5445223"/>
            <a:ext cx="7344817" cy="1008113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pc="0" sz="2800"/>
            </a:lvl1pPr>
          </a:lstStyle>
          <a:p>
            <a:pPr/>
            <a:r>
              <a:t>Colour  Doppler  Imaging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image86.jpg" descr="image8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764705"/>
            <a:ext cx="7919299" cy="5184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87.jpg" descr="image8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735" y="404664"/>
            <a:ext cx="4824538" cy="5737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image88.jpg" descr="image8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68" y="260647"/>
            <a:ext cx="7962350" cy="5760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89.jpg" descr="image8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40414"/>
            <a:ext cx="8064897" cy="6048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90.jpg" descr="image9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548679"/>
            <a:ext cx="7104782" cy="5399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image91.jpg" descr="image9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32656"/>
            <a:ext cx="8397521" cy="6290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92.jpg" descr="image9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1640" y="328972"/>
            <a:ext cx="6552728" cy="5733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adiodraphy-the image developed on the special film."/>
          <p:cNvSpPr txBox="1"/>
          <p:nvPr>
            <p:ph type="body" sz="half" idx="1"/>
          </p:nvPr>
        </p:nvSpPr>
        <p:spPr>
          <a:xfrm>
            <a:off x="395536" y="1700808"/>
            <a:ext cx="4032450" cy="4824537"/>
          </a:xfrm>
          <a:prstGeom prst="rect">
            <a:avLst/>
          </a:prstGeom>
        </p:spPr>
        <p:txBody>
          <a:bodyPr/>
          <a:lstStyle/>
          <a:p>
            <a:pPr algn="l">
              <a:defRPr b="1" u="sng"/>
            </a:pPr>
          </a:p>
          <a:p>
            <a:pPr algn="l">
              <a:defRPr b="1" spc="0" sz="2800" u="sng"/>
            </a:pPr>
            <a:r>
              <a:t>Radiodraphy-</a:t>
            </a:r>
            <a:r>
              <a:rPr b="0" u="none"/>
              <a:t>the image developed on the special film</a:t>
            </a:r>
            <a:r>
              <a:rPr b="0" u="none"/>
              <a:t>.</a:t>
            </a:r>
          </a:p>
        </p:txBody>
      </p:sp>
      <p:pic>
        <p:nvPicPr>
          <p:cNvPr id="157" name="image6.jpg" descr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4075" y="2055069"/>
            <a:ext cx="4022725" cy="393689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X-ray methods"/>
          <p:cNvSpPr txBox="1"/>
          <p:nvPr>
            <p:ph type="title"/>
          </p:nvPr>
        </p:nvSpPr>
        <p:spPr>
          <a:xfrm>
            <a:off x="2195735" y="404664"/>
            <a:ext cx="4680522" cy="10801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X-ray methods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Tie">
  <a:themeElements>
    <a:clrScheme name="BlackTi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0000FF"/>
      </a:hlink>
      <a:folHlink>
        <a:srgbClr val="FF00FF"/>
      </a:folHlink>
    </a:clrScheme>
    <a:fontScheme name="BlackTie">
      <a:majorFont>
        <a:latin typeface="Helvetica"/>
        <a:ea typeface="Helvetica"/>
        <a:cs typeface="Helvetica"/>
      </a:majorFont>
      <a:minorFont>
        <a:latin typeface="Garamond"/>
        <a:ea typeface="Garamond"/>
        <a:cs typeface="Garamond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41909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41909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41909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Tie">
  <a:themeElements>
    <a:clrScheme name="BlackTi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0000FF"/>
      </a:hlink>
      <a:folHlink>
        <a:srgbClr val="FF00FF"/>
      </a:folHlink>
    </a:clrScheme>
    <a:fontScheme name="BlackTie">
      <a:majorFont>
        <a:latin typeface="Helvetica"/>
        <a:ea typeface="Helvetica"/>
        <a:cs typeface="Helvetica"/>
      </a:majorFont>
      <a:minorFont>
        <a:latin typeface="Garamond"/>
        <a:ea typeface="Garamond"/>
        <a:cs typeface="Garamond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41909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41909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41909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