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54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D3729-0407-4FA9-B24F-8EDDB759811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AC4BC-37DE-40F9-BE2A-34DF414F8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7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Central beam is directed at the top of the root perpendicular to the bisector of the angle formed by the tooth axis and the film plane.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C4BC-37DE-40F9-BE2A-34DF414F8D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5x6 or 6x8 cm film is inserted between the dental rows and held by closing them. The Central beam is directed obliquely down to the center of the film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C4BC-37DE-40F9-BE2A-34DF414F8D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2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X-ray film is placed in the oral cavity parallel to the dental crowns using special film holders. X-ray images show both the crowns of the teeth and the marginal parts of the alveolar processes of the upper and lower jaws. To study the entire bite, perform 3-4 shots.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C4BC-37DE-40F9-BE2A-34DF414F8D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9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x-ray film is located in the mouth parallel to the long axis of the tooth. With long-focus radiography, the image is taken at an increased skin-focal length.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C4BC-37DE-40F9-BE2A-34DF414F8D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method is used when we want to explore a specific area.</a:t>
            </a:r>
          </a:p>
          <a:p>
            <a:r>
              <a:rPr lang="en-US" dirty="0" smtClean="0"/>
              <a:t>to study the </a:t>
            </a:r>
            <a:r>
              <a:rPr lang="en-US" dirty="0" err="1" smtClean="0"/>
              <a:t>temporomandibular</a:t>
            </a:r>
            <a:r>
              <a:rPr lang="en-US" dirty="0" smtClean="0"/>
              <a:t> joint, 2 images are taken (with the mouth open and </a:t>
            </a:r>
            <a:r>
              <a:rPr lang="en-US" dirty="0" smtClean="0"/>
              <a:t>closed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C4BC-37DE-40F9-BE2A-34DF414F8DA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impacted supernumerary tooth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C4BC-37DE-40F9-BE2A-34DF414F8DA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20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cavity formation in the area of the top of the tooth root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C4BC-37DE-40F9-BE2A-34DF414F8DA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3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develops from the tissue of an uncut tooth. The cyst wall is thin, lined with a multi-layered flat epithelium.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C4BC-37DE-40F9-BE2A-34DF414F8DA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31590"/>
            <a:ext cx="7848600" cy="14454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 </a:t>
            </a:r>
            <a:r>
              <a:rPr lang="en-US" dirty="0"/>
              <a:t>of radiation diagnostics in dentistry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54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33723"/>
            <a:ext cx="8229600" cy="363686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radiography of the facial skull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621"/>
            <a:ext cx="3178696" cy="309634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Indications</a:t>
            </a:r>
          </a:p>
          <a:p>
            <a:pPr marL="0" indent="0">
              <a:buNone/>
            </a:pPr>
            <a:r>
              <a:rPr lang="en-US" dirty="0" smtClean="0"/>
              <a:t>Injuries </a:t>
            </a:r>
            <a:r>
              <a:rPr lang="en-US" dirty="0"/>
              <a:t>and diseases of the brain and facial skull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Studies </a:t>
            </a:r>
            <a:r>
              <a:rPr lang="en-US" dirty="0"/>
              <a:t>of the upper jaw, maxillary sinuses, nasal cavity, frontal bone, eye socket, </a:t>
            </a:r>
            <a:r>
              <a:rPr lang="en-US" dirty="0" err="1"/>
              <a:t>zygomatic</a:t>
            </a:r>
            <a:r>
              <a:rPr lang="en-US" dirty="0"/>
              <a:t> bones and </a:t>
            </a:r>
            <a:r>
              <a:rPr lang="en-US" dirty="0" err="1"/>
              <a:t>zygomatic</a:t>
            </a:r>
            <a:r>
              <a:rPr lang="en-US" dirty="0"/>
              <a:t> arches.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42" y="915566"/>
            <a:ext cx="2777490" cy="23958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5" y="3389174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А-</a:t>
            </a:r>
            <a:r>
              <a:rPr lang="en-US" dirty="0"/>
              <a:t>lateral </a:t>
            </a:r>
            <a:r>
              <a:rPr lang="en-US" dirty="0" smtClean="0"/>
              <a:t>projection</a:t>
            </a:r>
            <a:endParaRPr lang="ru-RU" dirty="0" smtClean="0"/>
          </a:p>
          <a:p>
            <a:r>
              <a:rPr lang="ru-RU" dirty="0" smtClean="0"/>
              <a:t>Б- </a:t>
            </a:r>
            <a:r>
              <a:rPr lang="en-US" dirty="0" smtClean="0"/>
              <a:t>straight</a:t>
            </a:r>
            <a:r>
              <a:rPr lang="ru-RU" dirty="0" smtClean="0"/>
              <a:t> </a:t>
            </a:r>
            <a:r>
              <a:rPr lang="en-US" dirty="0" smtClean="0"/>
              <a:t>projection</a:t>
            </a:r>
          </a:p>
          <a:p>
            <a:r>
              <a:rPr lang="ru-RU" dirty="0" smtClean="0"/>
              <a:t>В- </a:t>
            </a:r>
            <a:r>
              <a:rPr lang="en-US" dirty="0"/>
              <a:t>nose forehead </a:t>
            </a:r>
            <a:r>
              <a:rPr lang="en-US" dirty="0" smtClean="0"/>
              <a:t>projection</a:t>
            </a:r>
            <a:endParaRPr lang="ru-RU" dirty="0" smtClean="0"/>
          </a:p>
          <a:p>
            <a:r>
              <a:rPr lang="ru-RU" dirty="0" smtClean="0"/>
              <a:t>Г - </a:t>
            </a:r>
            <a:r>
              <a:rPr lang="en-US" dirty="0"/>
              <a:t>nose chin </a:t>
            </a:r>
            <a:r>
              <a:rPr lang="en-US" dirty="0" smtClean="0"/>
              <a:t>projection</a:t>
            </a:r>
            <a:endParaRPr lang="ru-RU" dirty="0" smtClean="0"/>
          </a:p>
          <a:p>
            <a:r>
              <a:rPr lang="ru-RU" dirty="0" smtClean="0"/>
              <a:t>Д – </a:t>
            </a:r>
            <a:r>
              <a:rPr lang="en-US" dirty="0" smtClean="0"/>
              <a:t>posterior projection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4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esktop\Безымянный1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923928" cy="38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2035" cy="38678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2237" y="4155926"/>
            <a:ext cx="2550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nose forehead projection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36587" y="4155887"/>
            <a:ext cx="209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nose chin projection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3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50770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Teleroentgenography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79273"/>
            <a:ext cx="4474840" cy="37478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Ability </a:t>
            </a:r>
            <a:r>
              <a:rPr lang="en-US" sz="3800" dirty="0">
                <a:solidFill>
                  <a:srgbClr val="FF0000"/>
                </a:solidFill>
              </a:rPr>
              <a:t>to evaluate</a:t>
            </a:r>
          </a:p>
          <a:p>
            <a:r>
              <a:rPr lang="en-US" dirty="0" smtClean="0"/>
              <a:t>- </a:t>
            </a:r>
            <a:r>
              <a:rPr lang="en-US" dirty="0"/>
              <a:t>the </a:t>
            </a:r>
            <a:r>
              <a:rPr lang="en-US" dirty="0" smtClean="0"/>
              <a:t>correct\incorrect </a:t>
            </a:r>
            <a:r>
              <a:rPr lang="en-US" dirty="0"/>
              <a:t>location of the upper and lower jaws in the space of the skull</a:t>
            </a:r>
            <a:r>
              <a:rPr lang="en-US" dirty="0" smtClean="0"/>
              <a:t>;</a:t>
            </a:r>
          </a:p>
          <a:p>
            <a:r>
              <a:rPr lang="en-US" dirty="0" smtClean="0"/>
              <a:t>- </a:t>
            </a:r>
            <a:r>
              <a:rPr lang="en-US" dirty="0"/>
              <a:t>tilts of the teeth relative to the base of the skull</a:t>
            </a:r>
            <a:r>
              <a:rPr lang="en-US" dirty="0" smtClean="0"/>
              <a:t>;</a:t>
            </a:r>
          </a:p>
          <a:p>
            <a:r>
              <a:rPr lang="en-US" dirty="0" smtClean="0"/>
              <a:t>- </a:t>
            </a:r>
            <a:r>
              <a:rPr lang="en-US" dirty="0"/>
              <a:t>study of the ratio of dentition</a:t>
            </a:r>
            <a:r>
              <a:rPr lang="en-US" dirty="0" smtClean="0"/>
              <a:t>;</a:t>
            </a:r>
          </a:p>
          <a:p>
            <a:r>
              <a:rPr lang="en-US" dirty="0" smtClean="0"/>
              <a:t>- </a:t>
            </a:r>
            <a:r>
              <a:rPr lang="en-US" dirty="0"/>
              <a:t>study of congenital deformities of the maxillofacial region</a:t>
            </a:r>
            <a:r>
              <a:rPr lang="en-US" dirty="0" smtClean="0"/>
              <a:t>;</a:t>
            </a:r>
          </a:p>
          <a:p>
            <a:r>
              <a:rPr lang="en-US" dirty="0" smtClean="0"/>
              <a:t>- </a:t>
            </a:r>
            <a:r>
              <a:rPr lang="en-US" dirty="0"/>
              <a:t>study of acquired deformities of the maxillofacial region</a:t>
            </a:r>
            <a:r>
              <a:rPr lang="en-US" dirty="0" smtClean="0"/>
              <a:t>;</a:t>
            </a:r>
          </a:p>
          <a:p>
            <a:r>
              <a:rPr lang="en-US" dirty="0" smtClean="0"/>
              <a:t>- </a:t>
            </a:r>
            <a:r>
              <a:rPr lang="en-US" dirty="0"/>
              <a:t>planning of surgical and orthodontic treatment activities</a:t>
            </a:r>
            <a:r>
              <a:rPr lang="en-US" dirty="0" smtClean="0"/>
              <a:t>;</a:t>
            </a:r>
          </a:p>
          <a:p>
            <a:r>
              <a:rPr lang="en-US" dirty="0" smtClean="0"/>
              <a:t>- </a:t>
            </a:r>
            <a:r>
              <a:rPr lang="en-US" dirty="0"/>
              <a:t>study of the ratio of the brain and facial skull</a:t>
            </a:r>
            <a:r>
              <a:rPr lang="en-US" dirty="0" smtClean="0"/>
              <a:t>;</a:t>
            </a:r>
          </a:p>
          <a:p>
            <a:r>
              <a:rPr lang="en-US" dirty="0" smtClean="0"/>
              <a:t>- </a:t>
            </a:r>
            <a:r>
              <a:rPr lang="en-US" dirty="0"/>
              <a:t>assessment of the soft tissues of the face (soft palate, tongue, back wall of the pharynx).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7572"/>
            <a:ext cx="3906419" cy="336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88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464400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Targeted radiography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3250704" cy="33944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Indications</a:t>
            </a:r>
          </a:p>
          <a:p>
            <a:pPr>
              <a:buFontTx/>
              <a:buChar char="-"/>
            </a:pPr>
            <a:r>
              <a:rPr lang="en-US" dirty="0" smtClean="0"/>
              <a:t>inflammatory </a:t>
            </a:r>
            <a:r>
              <a:rPr lang="en-US" dirty="0"/>
              <a:t>changes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tumor </a:t>
            </a:r>
            <a:r>
              <a:rPr lang="en-US" dirty="0"/>
              <a:t>changes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traumatic </a:t>
            </a:r>
            <a:r>
              <a:rPr lang="en-US" dirty="0"/>
              <a:t>injuries of the jaws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r>
              <a:rPr lang="en-US" dirty="0" smtClean="0"/>
              <a:t>extensive </a:t>
            </a:r>
            <a:r>
              <a:rPr lang="en-US" dirty="0"/>
              <a:t>cysts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r>
              <a:rPr lang="en-US" dirty="0" smtClean="0"/>
              <a:t>periodontal </a:t>
            </a:r>
            <a:r>
              <a:rPr lang="en-US" dirty="0"/>
              <a:t>lesions of the lower jaw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if </a:t>
            </a:r>
            <a:r>
              <a:rPr lang="en-US" dirty="0"/>
              <a:t>it is impossible to perform intraoral radiographs</a:t>
            </a:r>
            <a:endParaRPr lang="ru-RU" dirty="0"/>
          </a:p>
        </p:txBody>
      </p:sp>
      <p:pic>
        <p:nvPicPr>
          <p:cNvPr id="4" name="Рисунок 3" descr="C:\Users\Администратор\Desktop\1Безымянный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00" y="1131590"/>
            <a:ext cx="3155047" cy="163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Desktop\21Безымянный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16227"/>
            <a:ext cx="2666799" cy="195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истратор\Desktop\11Безымянный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03798"/>
            <a:ext cx="2505500" cy="2139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61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797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Orthopantomography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7574"/>
            <a:ext cx="8229600" cy="9395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method for obtaining an image of a curved layer on a flat x-ray film. During the shooting, the tube and film cassette describe an incomplete circle around the patient's head</a:t>
            </a:r>
            <a:endParaRPr lang="ru-RU" dirty="0"/>
          </a:p>
        </p:txBody>
      </p:sp>
      <p:pic>
        <p:nvPicPr>
          <p:cNvPr id="1026" name="Picture 2" descr="https://www.equipnet.ru/netcat_files/1036/835/diagnost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03135"/>
            <a:ext cx="4139953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nly-best-news.ru/_nw/14/40426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" y="2427734"/>
            <a:ext cx="4828027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9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plant-in.com/wp-content/uploads/2014/02/Sketch86122519-1150x6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24392"/>
            <a:ext cx="9133250" cy="511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4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Sialography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4042792" cy="3394472"/>
          </a:xfrm>
        </p:spPr>
        <p:txBody>
          <a:bodyPr/>
          <a:lstStyle/>
          <a:p>
            <a:r>
              <a:rPr lang="en-US" dirty="0" smtClean="0"/>
              <a:t>Method </a:t>
            </a:r>
            <a:r>
              <a:rPr lang="en-US" dirty="0"/>
              <a:t>for studying the ducts of large salivary glands by filling them with iodine-containing preparations</a:t>
            </a:r>
            <a:endParaRPr lang="ru-RU" dirty="0"/>
          </a:p>
        </p:txBody>
      </p:sp>
      <p:pic>
        <p:nvPicPr>
          <p:cNvPr id="4" name="Рисунок 3" descr="Рентгенограмма левой поднижнечелюстной железы при сиалолитиазе: 1 — &lt;a href=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1630"/>
            <a:ext cx="4409440" cy="2731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900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Cone-beam </a:t>
            </a:r>
            <a:r>
              <a:rPr lang="en-US" dirty="0"/>
              <a:t>computed tomography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4834880" cy="331581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It is performed on specialized flat-sensor x-ray computed </a:t>
            </a:r>
            <a:r>
              <a:rPr lang="en-US" sz="1800" dirty="0" err="1"/>
              <a:t>tomographs</a:t>
            </a:r>
            <a:r>
              <a:rPr lang="en-US" sz="1800" dirty="0"/>
              <a:t> with subsequent computer processing of the obtained images in a specialized program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Dental volume tomography is indispensable in preparation for the surgical stage of implantation. When certain x-ray anatomical features of the structure of the maxillofacial system and the maxillofacial region are detected, it is possible to avoid complications during surgical interventions and bone-plastic operations.</a:t>
            </a:r>
            <a:endParaRPr lang="ru-RU" sz="1800" dirty="0"/>
          </a:p>
        </p:txBody>
      </p:sp>
      <p:pic>
        <p:nvPicPr>
          <p:cNvPr id="4" name="Рисунок 3" descr="C:\Users\Администратор\Desktop\0ы3й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58" y="1059582"/>
            <a:ext cx="338142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Desktop\для презентации\gerard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58" y="3075806"/>
            <a:ext cx="3381422" cy="1995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224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7"/>
            <a:ext cx="9144000" cy="493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87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88"/>
            <a:ext cx="7704856" cy="51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43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/>
              <a:t>X-ray diagnostics methods are widely used in the practice of therapeutic dentistry (to detect periodontal diseases); in orthopedic dentistry (to assess the condition of preserved teeth, </a:t>
            </a:r>
            <a:r>
              <a:rPr lang="en-US" dirty="0" err="1"/>
              <a:t>periapical</a:t>
            </a:r>
            <a:r>
              <a:rPr lang="en-US" dirty="0"/>
              <a:t> tissues, periodontal), which determines the choice of orthopedic measures. X-ray methods are in demand in the diagnosis of traumatic injuries, inflammatory diseases, cysts, tumors, and other pathological conditions.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633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Cone-beam CT is </a:t>
            </a:r>
            <a:r>
              <a:rPr lang="en-US" dirty="0"/>
              <a:t>used in diagnostics: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Caries and its </a:t>
            </a:r>
            <a:r>
              <a:rPr lang="en-US" dirty="0" smtClean="0"/>
              <a:t>complications</a:t>
            </a:r>
          </a:p>
          <a:p>
            <a:r>
              <a:rPr lang="en-US" dirty="0" smtClean="0"/>
              <a:t>Non-carious lesions</a:t>
            </a:r>
          </a:p>
          <a:p>
            <a:r>
              <a:rPr lang="en-US" dirty="0" smtClean="0"/>
              <a:t>Periodontal disease</a:t>
            </a:r>
          </a:p>
          <a:p>
            <a:r>
              <a:rPr lang="en-US" dirty="0" smtClean="0"/>
              <a:t>Cysts</a:t>
            </a:r>
          </a:p>
          <a:p>
            <a:r>
              <a:rPr lang="en-US" dirty="0" err="1" smtClean="0"/>
              <a:t>Tumours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tumour</a:t>
            </a:r>
            <a:r>
              <a:rPr lang="en-US" dirty="0"/>
              <a:t>-like </a:t>
            </a:r>
            <a:r>
              <a:rPr lang="en-US" dirty="0" smtClean="0"/>
              <a:t>diseases</a:t>
            </a:r>
          </a:p>
          <a:p>
            <a:r>
              <a:rPr lang="en-US" dirty="0" smtClean="0"/>
              <a:t>Injuries </a:t>
            </a:r>
            <a:r>
              <a:rPr lang="en-US" dirty="0"/>
              <a:t>to teeth and jaws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913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ымя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40764"/>
            <a:ext cx="4557316" cy="28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__________19870406_9211182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760" cy="24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________19791008_15413453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10300"/>
            <a:ext cx="2448272" cy="225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________19791008_153350776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85" y="-10299"/>
            <a:ext cx="2786172" cy="225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324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r>
              <a:rPr lang="en-US" dirty="0"/>
              <a:t>of caries complications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795535"/>
          </a:xfrm>
        </p:spPr>
        <p:txBody>
          <a:bodyPr/>
          <a:lstStyle/>
          <a:p>
            <a:r>
              <a:rPr lang="en-US" dirty="0" err="1"/>
              <a:t>resorption</a:t>
            </a:r>
            <a:r>
              <a:rPr lang="en-US" dirty="0"/>
              <a:t> foci at the top of the tooth root</a:t>
            </a:r>
            <a:endParaRPr lang="ru-RU" dirty="0"/>
          </a:p>
        </p:txBody>
      </p:sp>
      <p:pic>
        <p:nvPicPr>
          <p:cNvPr id="4" name="Picture 4" descr="___________19811007_1305222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55274"/>
            <a:ext cx="2520280" cy="326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___________19811007_13180222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15599"/>
            <a:ext cx="3960440" cy="33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0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Radicular </a:t>
            </a:r>
            <a:r>
              <a:rPr lang="en-US" dirty="0"/>
              <a:t>cyst</a:t>
            </a:r>
            <a:endParaRPr lang="ru-RU" dirty="0"/>
          </a:p>
        </p:txBody>
      </p:sp>
      <p:pic>
        <p:nvPicPr>
          <p:cNvPr id="4" name="Picture 4" descr="___________19600420_3012154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7694"/>
            <a:ext cx="8077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32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en-US" dirty="0" smtClean="0"/>
              <a:t>Follicular </a:t>
            </a:r>
            <a:r>
              <a:rPr lang="en-US" dirty="0"/>
              <a:t>cyst</a:t>
            </a:r>
            <a:endParaRPr lang="ru-RU" dirty="0"/>
          </a:p>
        </p:txBody>
      </p:sp>
      <p:pic>
        <p:nvPicPr>
          <p:cNvPr id="4" name="Picture 4" descr="_____________19771017_15492832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8811"/>
            <a:ext cx="6984776" cy="394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442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9" y="115359"/>
            <a:ext cx="6873017" cy="857250"/>
          </a:xfrm>
        </p:spPr>
        <p:txBody>
          <a:bodyPr/>
          <a:lstStyle/>
          <a:p>
            <a:r>
              <a:rPr lang="en-US" dirty="0" smtClean="0"/>
              <a:t>Dislocation </a:t>
            </a:r>
            <a:r>
              <a:rPr lang="en-US" dirty="0"/>
              <a:t>of a tooth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85" y="102753"/>
            <a:ext cx="1874615" cy="26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736490"/>
            <a:ext cx="5541962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4504"/>
            <a:ext cx="3602039" cy="40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052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64406"/>
            <a:ext cx="5112568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Fracture </a:t>
            </a:r>
            <a:r>
              <a:rPr lang="en-US" dirty="0"/>
              <a:t>of the angle of the lower jaw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62712"/>
            <a:ext cx="4854762" cy="248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8300"/>
            <a:ext cx="3454743" cy="26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713"/>
            <a:ext cx="4151220" cy="248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7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07288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Fracture </a:t>
            </a:r>
            <a:r>
              <a:rPr lang="en-US" dirty="0"/>
              <a:t>of the </a:t>
            </a:r>
            <a:r>
              <a:rPr lang="en-US" dirty="0" err="1"/>
              <a:t>zygomatic</a:t>
            </a:r>
            <a:r>
              <a:rPr lang="en-US" dirty="0"/>
              <a:t> arch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00192"/>
            <a:ext cx="5075330" cy="304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11606"/>
            <a:ext cx="3779912" cy="303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171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7614"/>
            <a:ext cx="8712968" cy="3528391"/>
          </a:xfrm>
        </p:spPr>
        <p:txBody>
          <a:bodyPr numCol="2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Intraoral </a:t>
            </a:r>
            <a:r>
              <a:rPr lang="en-US" dirty="0" smtClean="0"/>
              <a:t>radiography</a:t>
            </a:r>
          </a:p>
          <a:p>
            <a:r>
              <a:rPr lang="en-US" dirty="0" err="1"/>
              <a:t>Periapical</a:t>
            </a:r>
            <a:r>
              <a:rPr lang="en-US" dirty="0"/>
              <a:t> (contact radiography</a:t>
            </a:r>
            <a:r>
              <a:rPr lang="en-US" dirty="0" smtClean="0"/>
              <a:t>)</a:t>
            </a:r>
          </a:p>
          <a:p>
            <a:r>
              <a:rPr lang="en-US" dirty="0" err="1"/>
              <a:t>Occlusal</a:t>
            </a:r>
            <a:r>
              <a:rPr lang="en-US" dirty="0"/>
              <a:t> </a:t>
            </a:r>
            <a:r>
              <a:rPr lang="en-US" dirty="0" smtClean="0"/>
              <a:t>radiography</a:t>
            </a:r>
          </a:p>
          <a:p>
            <a:r>
              <a:rPr lang="en-US" dirty="0" smtClean="0"/>
              <a:t>Interproximal radiography</a:t>
            </a:r>
          </a:p>
          <a:p>
            <a:r>
              <a:rPr lang="en-US" dirty="0" smtClean="0"/>
              <a:t>long-focus radiography</a:t>
            </a:r>
          </a:p>
          <a:p>
            <a:r>
              <a:rPr lang="en-US" dirty="0" err="1" smtClean="0"/>
              <a:t>Radiovisiography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Overview radiography of the facial </a:t>
            </a:r>
            <a:r>
              <a:rPr lang="en-US" dirty="0" smtClean="0"/>
              <a:t>skull</a:t>
            </a:r>
          </a:p>
          <a:p>
            <a:r>
              <a:rPr lang="en-US" dirty="0"/>
              <a:t>in direct and lateral </a:t>
            </a:r>
            <a:r>
              <a:rPr lang="en-US" dirty="0" smtClean="0"/>
              <a:t>projection</a:t>
            </a:r>
          </a:p>
          <a:p>
            <a:r>
              <a:rPr lang="en-US" dirty="0" smtClean="0"/>
              <a:t>in </a:t>
            </a:r>
            <a:r>
              <a:rPr lang="en-US" dirty="0"/>
              <a:t>the axial and semi-axial </a:t>
            </a:r>
            <a:r>
              <a:rPr lang="en-US" dirty="0" smtClean="0"/>
              <a:t>projection</a:t>
            </a:r>
          </a:p>
          <a:p>
            <a:r>
              <a:rPr lang="en-US" dirty="0" err="1" smtClean="0"/>
              <a:t>Teleroentgenography</a:t>
            </a:r>
            <a:endParaRPr lang="en-US" dirty="0" smtClean="0"/>
          </a:p>
          <a:p>
            <a:r>
              <a:rPr lang="en-US" dirty="0"/>
              <a:t>Targeted </a:t>
            </a:r>
            <a:r>
              <a:rPr lang="en-US" dirty="0" smtClean="0"/>
              <a:t>radiography</a:t>
            </a:r>
            <a:r>
              <a:rPr lang="en-US" dirty="0"/>
              <a:t> </a:t>
            </a:r>
            <a:r>
              <a:rPr lang="en-US" dirty="0" smtClean="0"/>
              <a:t>(chin; the </a:t>
            </a:r>
            <a:r>
              <a:rPr lang="en-US" dirty="0"/>
              <a:t>body of the mandible</a:t>
            </a:r>
            <a:r>
              <a:rPr lang="en-US" dirty="0" smtClean="0"/>
              <a:t>; </a:t>
            </a:r>
            <a:r>
              <a:rPr lang="en-US" dirty="0"/>
              <a:t>branches of the lower </a:t>
            </a:r>
            <a:r>
              <a:rPr lang="en-US" dirty="0" smtClean="0"/>
              <a:t>jaw</a:t>
            </a:r>
            <a:r>
              <a:rPr lang="ru-RU" dirty="0" smtClean="0"/>
              <a:t>; </a:t>
            </a:r>
            <a:r>
              <a:rPr lang="en-US" dirty="0" err="1"/>
              <a:t>temporomandibular</a:t>
            </a:r>
            <a:r>
              <a:rPr lang="en-US" dirty="0"/>
              <a:t> joint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Special </a:t>
            </a:r>
            <a:r>
              <a:rPr lang="en-US" dirty="0" smtClean="0"/>
              <a:t>methods</a:t>
            </a:r>
          </a:p>
          <a:p>
            <a:r>
              <a:rPr lang="en-US" dirty="0" err="1" smtClean="0"/>
              <a:t>Orthopantomography</a:t>
            </a:r>
            <a:endParaRPr lang="en-US" dirty="0" smtClean="0"/>
          </a:p>
          <a:p>
            <a:r>
              <a:rPr lang="en-US" dirty="0"/>
              <a:t>Contrast methods (</a:t>
            </a:r>
            <a:r>
              <a:rPr lang="en-US" dirty="0" err="1" smtClean="0"/>
              <a:t>sialography</a:t>
            </a:r>
            <a:r>
              <a:rPr lang="en-US" dirty="0" smtClean="0"/>
              <a:t>; cystography; </a:t>
            </a:r>
            <a:r>
              <a:rPr lang="en-US" dirty="0" err="1" smtClean="0"/>
              <a:t>fistulography</a:t>
            </a:r>
            <a:r>
              <a:rPr lang="en-US" dirty="0" smtClean="0"/>
              <a:t>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5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72372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Periapical</a:t>
            </a:r>
            <a:r>
              <a:rPr lang="en-US" dirty="0"/>
              <a:t> (contact radiography)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3598"/>
            <a:ext cx="3250704" cy="3394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Indications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-     to </a:t>
            </a:r>
            <a:r>
              <a:rPr lang="en-US" sz="2000" dirty="0"/>
              <a:t>get a clear image of the </a:t>
            </a:r>
            <a:r>
              <a:rPr lang="en-US" sz="2000" dirty="0" smtClean="0"/>
              <a:t>   </a:t>
            </a:r>
            <a:r>
              <a:rPr lang="en-US" sz="2000" dirty="0" err="1" smtClean="0"/>
              <a:t>periapical</a:t>
            </a:r>
            <a:r>
              <a:rPr lang="en-US" sz="2000" dirty="0" smtClean="0"/>
              <a:t> </a:t>
            </a:r>
            <a:r>
              <a:rPr lang="en-US" sz="2000" dirty="0"/>
              <a:t>tissues</a:t>
            </a:r>
            <a:r>
              <a:rPr lang="en-US" sz="2000" dirty="0" smtClean="0"/>
              <a:t>;</a:t>
            </a:r>
          </a:p>
          <a:p>
            <a:pPr>
              <a:buFontTx/>
              <a:buChar char="-"/>
            </a:pPr>
            <a:r>
              <a:rPr lang="en-US" sz="2000" dirty="0" smtClean="0"/>
              <a:t>to </a:t>
            </a:r>
            <a:r>
              <a:rPr lang="en-US" sz="2000" dirty="0"/>
              <a:t>get an image of teeth that is identical to their true size</a:t>
            </a:r>
            <a:r>
              <a:rPr lang="en-US" sz="2000" dirty="0" smtClean="0"/>
              <a:t>;</a:t>
            </a:r>
          </a:p>
          <a:p>
            <a:pPr>
              <a:buFontTx/>
              <a:buChar char="-"/>
            </a:pPr>
            <a:r>
              <a:rPr lang="en-US" sz="2000" dirty="0" smtClean="0"/>
              <a:t>- </a:t>
            </a:r>
            <a:r>
              <a:rPr lang="en-US" sz="2000" dirty="0"/>
              <a:t>to determine the spatial relationships of objects located in the area of roots and </a:t>
            </a:r>
            <a:r>
              <a:rPr lang="en-US" sz="2000" dirty="0" err="1"/>
              <a:t>periapical</a:t>
            </a:r>
            <a:r>
              <a:rPr lang="en-US" sz="2000" dirty="0"/>
              <a:t> tissues.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40" y="987574"/>
            <a:ext cx="2555776" cy="201089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8470"/>
            <a:ext cx="2731135" cy="214503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10" b="13562"/>
          <a:stretch/>
        </p:blipFill>
        <p:spPr bwMode="auto">
          <a:xfrm>
            <a:off x="4450949" y="987574"/>
            <a:ext cx="1961916" cy="200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87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Occlusal</a:t>
            </a:r>
            <a:r>
              <a:rPr lang="en-US" dirty="0"/>
              <a:t> radiography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31590"/>
            <a:ext cx="4176464" cy="38884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Indications</a:t>
            </a:r>
          </a:p>
          <a:p>
            <a:pPr>
              <a:buFontTx/>
              <a:buChar char="-"/>
            </a:pPr>
            <a:r>
              <a:rPr lang="en-US" dirty="0" smtClean="0"/>
              <a:t>with </a:t>
            </a:r>
            <a:r>
              <a:rPr lang="en-US" dirty="0"/>
              <a:t>a high prevalence of the process (4 or more teeth</a:t>
            </a:r>
            <a:r>
              <a:rPr lang="en-US" dirty="0" smtClean="0"/>
              <a:t>);</a:t>
            </a:r>
          </a:p>
          <a:p>
            <a:pPr>
              <a:buFontTx/>
              <a:buChar char="-"/>
            </a:pPr>
            <a:r>
              <a:rPr lang="en-US" dirty="0" smtClean="0"/>
              <a:t>- </a:t>
            </a:r>
            <a:r>
              <a:rPr lang="en-US" dirty="0"/>
              <a:t>when searching for </a:t>
            </a:r>
            <a:r>
              <a:rPr lang="en-US" dirty="0" err="1"/>
              <a:t>retinated</a:t>
            </a:r>
            <a:r>
              <a:rPr lang="en-US" dirty="0"/>
              <a:t> and dystopian teeth in children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- </a:t>
            </a:r>
            <a:r>
              <a:rPr lang="en-US" dirty="0"/>
              <a:t>to study the bottom of the oral cavity, if concretions of the submandibular and sublingual salivary glands are suspected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- </a:t>
            </a:r>
            <a:r>
              <a:rPr lang="en-US" dirty="0"/>
              <a:t>to assess the condition of the external and internal cortical plates of the jaws in cysts and neoplasms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- </a:t>
            </a:r>
            <a:r>
              <a:rPr lang="en-US" dirty="0"/>
              <a:t>in cases where contact radiography is not possible (damage to the jaws).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7574"/>
            <a:ext cx="2464904" cy="1952501"/>
          </a:xfrm>
          <a:prstGeom prst="rect">
            <a:avLst/>
          </a:prstGeom>
          <a:noFill/>
        </p:spPr>
      </p:pic>
      <p:pic>
        <p:nvPicPr>
          <p:cNvPr id="5" name="Рисунок 4" descr="Изучение рентгенограмм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49076"/>
            <a:ext cx="2719705" cy="2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2857"/>
          <a:stretch/>
        </p:blipFill>
        <p:spPr bwMode="auto">
          <a:xfrm>
            <a:off x="4660515" y="987574"/>
            <a:ext cx="1999717" cy="196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75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7698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en-US" dirty="0"/>
              <a:t>Interproximal radiography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9582"/>
            <a:ext cx="3888432" cy="388843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Indications</a:t>
            </a:r>
          </a:p>
          <a:p>
            <a:pPr>
              <a:buFontTx/>
              <a:buChar char="-"/>
            </a:pPr>
            <a:r>
              <a:rPr lang="en-US" dirty="0" smtClean="0"/>
              <a:t>to </a:t>
            </a:r>
            <a:r>
              <a:rPr lang="en-US" dirty="0"/>
              <a:t>obtain a clear undistorted image of the marginal parts of the alveolar processes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allows </a:t>
            </a:r>
            <a:r>
              <a:rPr lang="en-US" dirty="0"/>
              <a:t>you to objectively assess the degree of bone </a:t>
            </a:r>
            <a:r>
              <a:rPr lang="en-US" dirty="0" err="1"/>
              <a:t>resorption</a:t>
            </a:r>
            <a:r>
              <a:rPr lang="en-US" dirty="0"/>
              <a:t> in dynamics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is </a:t>
            </a:r>
            <a:r>
              <a:rPr lang="en-US" dirty="0"/>
              <a:t>the best way to identify the proximal and cervical caries.</a:t>
            </a:r>
            <a:endParaRPr lang="ru-RU" dirty="0"/>
          </a:p>
        </p:txBody>
      </p:sp>
      <p:pic>
        <p:nvPicPr>
          <p:cNvPr id="4" name="Рисунок 3" descr="C:\Users\Администратор\Desktop\Безымянный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43558"/>
            <a:ext cx="2255525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03" y="2737535"/>
            <a:ext cx="2696845" cy="2407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169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3702"/>
            <a:ext cx="8229600" cy="5797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Long-focus </a:t>
            </a:r>
            <a:r>
              <a:rPr lang="en-US" dirty="0"/>
              <a:t>radiography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4248472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Indications</a:t>
            </a:r>
          </a:p>
          <a:p>
            <a:pPr>
              <a:buFontTx/>
              <a:buChar char="-"/>
            </a:pPr>
            <a:r>
              <a:rPr lang="en-US" dirty="0" smtClean="0"/>
              <a:t>clear</a:t>
            </a:r>
            <a:r>
              <a:rPr lang="en-US" dirty="0"/>
              <a:t>, undistorted image of the marginal parts of the alveolar processes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full </a:t>
            </a:r>
            <a:r>
              <a:rPr lang="en-US" dirty="0"/>
              <a:t>image of the tooth;</a:t>
            </a:r>
            <a:endParaRPr lang="ru-RU" dirty="0"/>
          </a:p>
        </p:txBody>
      </p:sp>
      <p:pic>
        <p:nvPicPr>
          <p:cNvPr id="4" name="Рисунок 3" descr="C:\Users\Администратор\Desktop\Безымянны1й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843558"/>
            <a:ext cx="2476949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Desktop\Безымянный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7774"/>
            <a:ext cx="3384376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47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50770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Radiovisiography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15567"/>
            <a:ext cx="9001000" cy="1368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image is recorded not on an x-ray film, but on a special electronic matrix that has a high sensitivity to x-rays</a:t>
            </a:r>
            <a:r>
              <a:rPr lang="en-US" dirty="0" smtClean="0"/>
              <a:t>.</a:t>
            </a:r>
          </a:p>
          <a:p>
            <a:r>
              <a:rPr lang="en-US" dirty="0"/>
              <a:t>With the help of digital processing, it is possible to study certain zones in more detail, measure the necessary parameters, in particular the length of root canals, and densitometry.</a:t>
            </a:r>
            <a:endParaRPr lang="ru-RU" dirty="0"/>
          </a:p>
        </p:txBody>
      </p:sp>
      <p:pic>
        <p:nvPicPr>
          <p:cNvPr id="4" name="Рисунок 3" descr="C:\Users\Администратор\Desktop\Безымянный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83718"/>
            <a:ext cx="4040414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520" y="2285524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Advantages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minimum </a:t>
            </a:r>
            <a:r>
              <a:rPr lang="en-US" sz="1600" dirty="0"/>
              <a:t>amount of time to create a snapshot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reducing </a:t>
            </a:r>
            <a:r>
              <a:rPr lang="en-US" sz="1600" dirty="0"/>
              <a:t>the dose of ionizing </a:t>
            </a:r>
            <a:r>
              <a:rPr lang="en-US" sz="1600" dirty="0" smtClean="0"/>
              <a:t>radiation</a:t>
            </a:r>
            <a:r>
              <a:rPr lang="ru-RU" sz="1600" dirty="0" smtClean="0"/>
              <a:t>;</a:t>
            </a:r>
          </a:p>
          <a:p>
            <a:r>
              <a:rPr lang="en-US" sz="1600" dirty="0" smtClean="0"/>
              <a:t>image clarity</a:t>
            </a:r>
            <a:r>
              <a:rPr lang="ru-RU" sz="1600" dirty="0" smtClean="0"/>
              <a:t>;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ability of the dentist to work with the image on the computer monitor (increasing the image, highlighting the relief</a:t>
            </a:r>
            <a:r>
              <a:rPr lang="en-US" sz="1600" dirty="0" smtClean="0"/>
              <a:t>);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the </a:t>
            </a:r>
            <a:r>
              <a:rPr lang="en-US" sz="1600" dirty="0"/>
              <a:t>ability to perform mathematical calculations to determine the density of bone and tooth tissues, accurate size determination;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2320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590b5fccafd78f98b4e4cd4637cdce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493"/>
            <a:ext cx="4355976" cy="48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https://stomdevice.ru/images/blog/22/planmeca_prox_prosensor_s1_komplekt_rentgen_i_viziograf_18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tomdevice.ru/images/blog/22/planmeca_prox_prosensor_s1_komplekt_rentgen_i_viziograf_184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stomdevice.ru/images/blog/22/planmeca_prox_prosensor_s1_komplekt_rentgen_i_viziograf_184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5467"/>
            <a:ext cx="3383360" cy="451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636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300</TotalTime>
  <Words>1046</Words>
  <Application>Microsoft Office PowerPoint</Application>
  <PresentationFormat>Экран (16:9)</PresentationFormat>
  <Paragraphs>118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Ясность</vt:lpstr>
      <vt:lpstr>Methods of radiation diagnostics in dentistry</vt:lpstr>
      <vt:lpstr>Relevance</vt:lpstr>
      <vt:lpstr>Classification</vt:lpstr>
      <vt:lpstr>Periapical (contact radiography) </vt:lpstr>
      <vt:lpstr>Occlusal radiography </vt:lpstr>
      <vt:lpstr>Interproximal radiography </vt:lpstr>
      <vt:lpstr>Long-focus radiography </vt:lpstr>
      <vt:lpstr>Radiovisiography </vt:lpstr>
      <vt:lpstr>Презентация PowerPoint</vt:lpstr>
      <vt:lpstr>Overview radiography of the facial skull </vt:lpstr>
      <vt:lpstr>Презентация PowerPoint</vt:lpstr>
      <vt:lpstr>Teleroentgenography </vt:lpstr>
      <vt:lpstr>Targeted radiography</vt:lpstr>
      <vt:lpstr>Orthopantomography </vt:lpstr>
      <vt:lpstr>Презентация PowerPoint</vt:lpstr>
      <vt:lpstr>Sialography</vt:lpstr>
      <vt:lpstr>Cone-beam computed tomography</vt:lpstr>
      <vt:lpstr>Презентация PowerPoint</vt:lpstr>
      <vt:lpstr>Презентация PowerPoint</vt:lpstr>
      <vt:lpstr>Cone-beam CT is used in diagnostics:</vt:lpstr>
      <vt:lpstr>Презентация PowerPoint</vt:lpstr>
      <vt:lpstr>Diagnosis of caries complications</vt:lpstr>
      <vt:lpstr>Radicular cyst</vt:lpstr>
      <vt:lpstr>Follicular cyst</vt:lpstr>
      <vt:lpstr>Dislocation of a tooth</vt:lpstr>
      <vt:lpstr>Fracture of the angle of the lower jaw</vt:lpstr>
      <vt:lpstr>Fracture of the zygomatic 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radiation diagnostics in dentistry</dc:title>
  <dc:creator>Артур</dc:creator>
  <cp:lastModifiedBy>Артур</cp:lastModifiedBy>
  <cp:revision>18</cp:revision>
  <dcterms:created xsi:type="dcterms:W3CDTF">2020-11-22T10:22:11Z</dcterms:created>
  <dcterms:modified xsi:type="dcterms:W3CDTF">2020-11-25T08:33:33Z</dcterms:modified>
</cp:coreProperties>
</file>